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6"/>
  </p:notesMasterIdLst>
  <p:sldIdLst>
    <p:sldId id="319" r:id="rId2"/>
    <p:sldId id="257" r:id="rId3"/>
    <p:sldId id="276" r:id="rId4"/>
    <p:sldId id="258" r:id="rId5"/>
    <p:sldId id="278" r:id="rId6"/>
    <p:sldId id="263" r:id="rId7"/>
    <p:sldId id="262" r:id="rId8"/>
    <p:sldId id="264" r:id="rId9"/>
    <p:sldId id="265" r:id="rId10"/>
    <p:sldId id="305" r:id="rId11"/>
    <p:sldId id="268" r:id="rId12"/>
    <p:sldId id="293" r:id="rId13"/>
    <p:sldId id="306" r:id="rId14"/>
    <p:sldId id="294" r:id="rId15"/>
    <p:sldId id="295" r:id="rId16"/>
    <p:sldId id="297" r:id="rId17"/>
    <p:sldId id="298" r:id="rId18"/>
    <p:sldId id="307" r:id="rId19"/>
    <p:sldId id="308" r:id="rId20"/>
    <p:sldId id="316" r:id="rId21"/>
    <p:sldId id="317" r:id="rId22"/>
    <p:sldId id="314" r:id="rId23"/>
    <p:sldId id="299" r:id="rId24"/>
    <p:sldId id="311" r:id="rId25"/>
    <p:sldId id="312" r:id="rId26"/>
    <p:sldId id="301" r:id="rId27"/>
    <p:sldId id="313" r:id="rId28"/>
    <p:sldId id="302" r:id="rId29"/>
    <p:sldId id="303" r:id="rId30"/>
    <p:sldId id="280" r:id="rId31"/>
    <p:sldId id="315" r:id="rId32"/>
    <p:sldId id="310" r:id="rId33"/>
    <p:sldId id="309" r:id="rId34"/>
    <p:sldId id="274" r:id="rId35"/>
  </p:sldIdLst>
  <p:sldSz cx="7129463" cy="7164388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7">
          <p15:clr>
            <a:srgbClr val="A4A3A4"/>
          </p15:clr>
        </p15:guide>
        <p15:guide id="2" pos="22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2E7C"/>
    <a:srgbClr val="990099"/>
    <a:srgbClr val="993366"/>
    <a:srgbClr val="CC00CC"/>
    <a:srgbClr val="CC00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22" autoAdjust="0"/>
  </p:normalViewPr>
  <p:slideViewPr>
    <p:cSldViewPr>
      <p:cViewPr varScale="1">
        <p:scale>
          <a:sx n="75" d="100"/>
          <a:sy n="75" d="100"/>
        </p:scale>
        <p:origin x="1830" y="18"/>
      </p:cViewPr>
      <p:guideLst>
        <p:guide orient="horz" pos="2257"/>
        <p:guide pos="22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94477-FF35-484B-A3DE-4EE65C3C71BE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546225" y="744538"/>
            <a:ext cx="37052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5A5FB-2B54-4AE8-962F-187F75AD6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45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5A5FB-2B54-4AE8-962F-187F75AD69C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194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5A5FB-2B54-4AE8-962F-187F75AD69C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78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039679"/>
            <a:ext cx="7129463" cy="3124709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7129463" cy="403967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770806"/>
            <a:ext cx="7129463" cy="23881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71690"/>
            <a:ext cx="7129463" cy="533348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099" y="5278273"/>
            <a:ext cx="4395107" cy="92152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31ED-14A9-42AC-8D87-BF4EC800F434}" type="datetime1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7458" y="3272228"/>
            <a:ext cx="5594532" cy="187327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5305" y="764200"/>
            <a:ext cx="4990624" cy="36299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4A07-E90A-439C-9910-5569CAA8DF7C}" type="datetime1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571" y="393339"/>
            <a:ext cx="1604129" cy="5472367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1770" y="764201"/>
            <a:ext cx="3765335" cy="511340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8A69-D3AE-442C-96C2-FE0CF66A8073}" type="datetime1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CE4C-FB87-441D-9FE0-D1DD46E44EE2}" type="datetime1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91183" y="764201"/>
            <a:ext cx="4990624" cy="36299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39679"/>
            <a:ext cx="7129463" cy="3124709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7129463" cy="403967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770806"/>
            <a:ext cx="7129463" cy="23881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71690"/>
            <a:ext cx="7129463" cy="533348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5257" y="2269713"/>
            <a:ext cx="4652135" cy="2531611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6870" y="4813356"/>
            <a:ext cx="4655120" cy="87278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B4B7-5E74-4EBB-85DF-032B7C8EB2F5}" type="datetime1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B0223-8D99-48DE-9E5D-0B6E0F7379BC}" type="datetime1">
              <a:rPr lang="ru-RU" smtClean="0"/>
              <a:pPr/>
              <a:t>06.06.2024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91182" y="764200"/>
            <a:ext cx="2609383" cy="36299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621767" y="764201"/>
            <a:ext cx="2609383" cy="36299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183" y="764201"/>
            <a:ext cx="2609383" cy="668344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1668" y="1462888"/>
            <a:ext cx="2609383" cy="286575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23444" y="764201"/>
            <a:ext cx="2609383" cy="668344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21668" y="1461535"/>
            <a:ext cx="2609383" cy="286575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42BC-9A9B-4D2B-8EE8-A09CEF1D363B}" type="datetime1">
              <a:rPr lang="ru-RU" smtClean="0"/>
              <a:pPr/>
              <a:t>06.06.2024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A916-219B-43AC-B96C-2F7CFB2DF256}" type="datetime1">
              <a:rPr lang="ru-RU" smtClean="0"/>
              <a:pPr/>
              <a:t>06.06.2024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B98E-E67B-4C47-8286-5262D14BA8C7}" type="datetime1">
              <a:rPr lang="ru-RU" smtClean="0"/>
              <a:pPr/>
              <a:t>06.06.2024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232" y="2308526"/>
            <a:ext cx="2835010" cy="1314717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507" y="764201"/>
            <a:ext cx="3132071" cy="51134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761" y="3654070"/>
            <a:ext cx="2642096" cy="22351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FE00-763F-4B05-BC41-D3B5E6B66DA4}" type="datetime1">
              <a:rPr lang="ru-RU" smtClean="0"/>
              <a:pPr/>
              <a:t>06.06.2024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039679"/>
            <a:ext cx="7129463" cy="3124709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7129463" cy="403967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770806"/>
            <a:ext cx="7129463" cy="23881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71690"/>
            <a:ext cx="7129463" cy="533348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89238" y="1194065"/>
            <a:ext cx="3208258" cy="3267544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477" y="1055631"/>
            <a:ext cx="2880255" cy="225965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2494-0D49-452E-BFB2-1F7B149C47A4}" type="datetime1">
              <a:rPr lang="ru-RU" smtClean="0"/>
              <a:pPr/>
              <a:t>06.06.2024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042" y="4663873"/>
            <a:ext cx="4977165" cy="1194065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333489"/>
            <a:ext cx="7129463" cy="1830899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7129463" cy="533348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936657"/>
            <a:ext cx="7129463" cy="23881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71690"/>
            <a:ext cx="7129463" cy="533348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8205" y="4567499"/>
            <a:ext cx="5077724" cy="119406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183" y="764974"/>
            <a:ext cx="4990624" cy="3629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12388" y="6447950"/>
            <a:ext cx="1960602" cy="381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D4E816-0A99-4197-94F5-E9B9A138FE31}" type="datetime1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473" y="6447950"/>
            <a:ext cx="2614137" cy="381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70609" y="6447950"/>
            <a:ext cx="1425893" cy="381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5" Type="http://schemas.openxmlformats.org/officeDocument/2006/relationships/image" Target="../media/image26.jp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g"/><Relationship Id="rId3" Type="http://schemas.openxmlformats.org/officeDocument/2006/relationships/image" Target="../media/image59.jpg"/><Relationship Id="rId7" Type="http://schemas.openxmlformats.org/officeDocument/2006/relationships/image" Target="../media/image63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jp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jpeg"/><Relationship Id="rId9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5" Type="http://schemas.openxmlformats.org/officeDocument/2006/relationships/image" Target="../media/image96.jpg"/><Relationship Id="rId4" Type="http://schemas.openxmlformats.org/officeDocument/2006/relationships/image" Target="../media/image9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jpg"/><Relationship Id="rId4" Type="http://schemas.openxmlformats.org/officeDocument/2006/relationships/image" Target="../media/image10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7" Type="http://schemas.openxmlformats.org/officeDocument/2006/relationships/image" Target="../media/image107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91" y="0"/>
            <a:ext cx="7562850" cy="7398618"/>
          </a:xfrm>
          <a:prstGeom prst="rect">
            <a:avLst/>
          </a:prstGeom>
          <a:solidFill>
            <a:srgbClr val="990099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52363" y="1781994"/>
            <a:ext cx="720080" cy="288032"/>
          </a:xfrm>
          <a:prstGeom prst="rect">
            <a:avLst/>
          </a:prstGeom>
          <a:solidFill>
            <a:srgbClr val="982E7C"/>
          </a:solidFill>
          <a:ln>
            <a:solidFill>
              <a:srgbClr val="982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40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4000" y="180000"/>
            <a:ext cx="6480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Характеристика Старицкого района / Отраслевая направленность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4000" y="295416"/>
            <a:ext cx="30264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Garamond" pitchFamily="18" charset="0"/>
              </a:rPr>
              <a:t>Отраслевая направленность</a:t>
            </a:r>
            <a:endParaRPr lang="ru-RU" sz="1600" dirty="0">
              <a:latin typeface="Garamond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1149" y="6822554"/>
            <a:ext cx="1663541" cy="337311"/>
          </a:xfrm>
        </p:spPr>
        <p:txBody>
          <a:bodyPr/>
          <a:lstStyle/>
          <a:p>
            <a:r>
              <a:rPr lang="ru-RU" i="1" dirty="0" smtClean="0"/>
              <a:t>10</a:t>
            </a:r>
            <a:endParaRPr lang="ru-RU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64533" y="5725334"/>
            <a:ext cx="1847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100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5723" y="633970"/>
            <a:ext cx="6501376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lnSpc>
                <a:spcPts val="1250"/>
              </a:lnSpc>
              <a:buFont typeface="Wingdings" panose="05000000000000000000" pitchFamily="2" charset="2"/>
              <a:buChar char="Ø"/>
              <a:defRPr/>
            </a:pPr>
            <a:r>
              <a:rPr lang="ru-RU" sz="11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Garamond" pitchFamily="18" charset="0"/>
              </a:rPr>
              <a:t>СПК «Колос»</a:t>
            </a:r>
            <a:r>
              <a:rPr lang="ru-RU" sz="1200" dirty="0">
                <a:solidFill>
                  <a:prstClr val="black"/>
                </a:solidFill>
                <a:latin typeface="Garamond" pitchFamily="18" charset="0"/>
              </a:rPr>
              <a:t> - выращивание зерновых культур. (Тверская обл., Старицкий р-н., д. Орлово, тел. (48263)3-71-25);</a:t>
            </a:r>
          </a:p>
          <a:p>
            <a:pPr marL="171450" lvl="0" indent="-171450" algn="just">
              <a:lnSpc>
                <a:spcPts val="1250"/>
              </a:lnSpc>
              <a:buFont typeface="Wingdings" panose="05000000000000000000" pitchFamily="2" charset="2"/>
              <a:buChar char="Ø"/>
              <a:defRPr/>
            </a:pPr>
            <a:r>
              <a:rPr lang="ru-RU" sz="1200" b="1" dirty="0">
                <a:solidFill>
                  <a:prstClr val="black"/>
                </a:solidFill>
                <a:latin typeface="Garamond" pitchFamily="18" charset="0"/>
              </a:rPr>
              <a:t>ТВ «</a:t>
            </a:r>
            <a:r>
              <a:rPr lang="ru-RU" sz="1200" b="1" dirty="0" err="1">
                <a:solidFill>
                  <a:prstClr val="black"/>
                </a:solidFill>
                <a:latin typeface="Garamond" pitchFamily="18" charset="0"/>
              </a:rPr>
              <a:t>Старицкое</a:t>
            </a:r>
            <a:r>
              <a:rPr lang="ru-RU" sz="1200" b="1" dirty="0">
                <a:solidFill>
                  <a:prstClr val="black"/>
                </a:solidFill>
                <a:latin typeface="Garamond" pitchFamily="18" charset="0"/>
              </a:rPr>
              <a:t> молоко и К»</a:t>
            </a:r>
            <a:r>
              <a:rPr lang="ru-RU" sz="1200" dirty="0">
                <a:solidFill>
                  <a:prstClr val="black"/>
                </a:solidFill>
                <a:latin typeface="Garamond" pitchFamily="18" charset="0"/>
              </a:rPr>
              <a:t> - </a:t>
            </a:r>
            <a:r>
              <a:rPr lang="ru-RU" sz="1200" dirty="0" smtClean="0">
                <a:solidFill>
                  <a:prstClr val="black"/>
                </a:solidFill>
                <a:latin typeface="Garamond" pitchFamily="18" charset="0"/>
              </a:rPr>
              <a:t>животноводство, выращивание </a:t>
            </a:r>
            <a:r>
              <a:rPr lang="ru-RU" sz="1200" dirty="0">
                <a:solidFill>
                  <a:prstClr val="black"/>
                </a:solidFill>
                <a:latin typeface="Garamond" pitchFamily="18" charset="0"/>
              </a:rPr>
              <a:t>зерновых культур. (Тверская обл., Старицкий р-н., д. Бабынино, тел. (48263)4-51-25);</a:t>
            </a:r>
          </a:p>
          <a:p>
            <a:pPr marL="171450" lvl="0" indent="-171450" algn="just">
              <a:lnSpc>
                <a:spcPts val="1250"/>
              </a:lnSpc>
              <a:buFont typeface="Wingdings" panose="05000000000000000000" pitchFamily="2" charset="2"/>
              <a:buChar char="Ø"/>
              <a:defRPr/>
            </a:pPr>
            <a:r>
              <a:rPr lang="ru-RU" sz="1200" b="1" dirty="0">
                <a:solidFill>
                  <a:prstClr val="black"/>
                </a:solidFill>
                <a:latin typeface="Garamond" pitchFamily="18" charset="0"/>
              </a:rPr>
              <a:t>ООО «Старицкие теплицы» </a:t>
            </a:r>
            <a:r>
              <a:rPr lang="ru-RU" sz="1200" dirty="0">
                <a:solidFill>
                  <a:prstClr val="black"/>
                </a:solidFill>
                <a:latin typeface="Garamond" pitchFamily="18" charset="0"/>
              </a:rPr>
              <a:t>- выращивание овощей. (Тверская обл., Старицкий р-н., д. </a:t>
            </a:r>
            <a:r>
              <a:rPr lang="ru-RU" sz="1200" dirty="0" err="1">
                <a:solidFill>
                  <a:prstClr val="black"/>
                </a:solidFill>
                <a:latin typeface="Garamond" pitchFamily="18" charset="0"/>
              </a:rPr>
              <a:t>Братково</a:t>
            </a:r>
            <a:r>
              <a:rPr lang="ru-RU" sz="1200" dirty="0" smtClean="0">
                <a:solidFill>
                  <a:prstClr val="black"/>
                </a:solidFill>
                <a:latin typeface="Garamond" pitchFamily="18" charset="0"/>
              </a:rPr>
              <a:t>).</a:t>
            </a:r>
            <a:endParaRPr lang="ru-RU" sz="1100" b="1" u="sng" dirty="0" smtClean="0">
              <a:solidFill>
                <a:prstClr val="black"/>
              </a:solidFill>
              <a:latin typeface="Garamond" pitchFamily="18" charset="0"/>
            </a:endParaRPr>
          </a:p>
          <a:p>
            <a:pPr lvl="0" algn="just">
              <a:defRPr/>
            </a:pPr>
            <a:endParaRPr lang="ru-RU" sz="1200" b="1" u="sng" dirty="0" smtClean="0">
              <a:solidFill>
                <a:prstClr val="black"/>
              </a:solidFill>
              <a:latin typeface="Garamond" pitchFamily="18" charset="0"/>
            </a:endParaRPr>
          </a:p>
          <a:p>
            <a:pPr lvl="0" algn="just">
              <a:defRPr/>
            </a:pPr>
            <a:r>
              <a:rPr lang="ru-RU" sz="1200" b="1" u="sng" dirty="0" smtClean="0">
                <a:solidFill>
                  <a:prstClr val="black"/>
                </a:solidFill>
                <a:latin typeface="Garamond" pitchFamily="18" charset="0"/>
              </a:rPr>
              <a:t>Основные </a:t>
            </a:r>
            <a:r>
              <a:rPr lang="ru-RU" sz="1200" b="1" u="sng" dirty="0">
                <a:solidFill>
                  <a:prstClr val="black"/>
                </a:solidFill>
                <a:latin typeface="Garamond" pitchFamily="18" charset="0"/>
              </a:rPr>
              <a:t>промышленные предприятия:</a:t>
            </a:r>
          </a:p>
          <a:p>
            <a:pPr marL="171450" lvl="0" indent="-171450" algn="just">
              <a:buFont typeface="Wingdings" panose="05000000000000000000" pitchFamily="2" charset="2"/>
              <a:buChar char="Ø"/>
              <a:defRPr/>
            </a:pPr>
            <a:r>
              <a:rPr lang="ru-RU" sz="1200" b="1" dirty="0">
                <a:solidFill>
                  <a:prstClr val="black"/>
                </a:solidFill>
                <a:latin typeface="Garamond" pitchFamily="18" charset="0"/>
              </a:rPr>
              <a:t>ОАО НПО «Родина» Старицкий механический завод</a:t>
            </a:r>
            <a:r>
              <a:rPr lang="ru-RU" sz="1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ru-RU" sz="1200" i="1" dirty="0">
                <a:solidFill>
                  <a:prstClr val="black"/>
                </a:solidFill>
                <a:latin typeface="Garamond" pitchFamily="18" charset="0"/>
              </a:rPr>
              <a:t>- </a:t>
            </a:r>
            <a:r>
              <a:rPr lang="ru-RU" sz="1200" dirty="0" smtClean="0">
                <a:solidFill>
                  <a:prstClr val="black"/>
                </a:solidFill>
                <a:latin typeface="Garamond" pitchFamily="18" charset="0"/>
              </a:rPr>
              <a:t>обрабатывающие производства. (Тверская </a:t>
            </a:r>
            <a:r>
              <a:rPr lang="ru-RU" sz="1200" dirty="0">
                <a:solidFill>
                  <a:prstClr val="black"/>
                </a:solidFill>
                <a:latin typeface="Garamond" pitchFamily="18" charset="0"/>
              </a:rPr>
              <a:t>обл., Старицкий р-н., д. Коньково, тел. (</a:t>
            </a:r>
            <a:r>
              <a:rPr lang="ru-RU" sz="1200" dirty="0" smtClean="0">
                <a:solidFill>
                  <a:prstClr val="black"/>
                </a:solidFill>
                <a:latin typeface="Garamond" pitchFamily="18" charset="0"/>
              </a:rPr>
              <a:t>48263)2-12-88);</a:t>
            </a:r>
            <a:endParaRPr lang="ru-RU" sz="1200" dirty="0">
              <a:solidFill>
                <a:prstClr val="black"/>
              </a:solidFill>
              <a:latin typeface="Garamond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Ø"/>
              <a:defRPr/>
            </a:pPr>
            <a:r>
              <a:rPr lang="ru-RU" sz="1200" b="1" dirty="0">
                <a:solidFill>
                  <a:prstClr val="black"/>
                </a:solidFill>
                <a:latin typeface="Garamond" pitchFamily="18" charset="0"/>
              </a:rPr>
              <a:t>ООО «Старицкий электромеханический завод»</a:t>
            </a:r>
            <a:r>
              <a:rPr lang="ru-RU" sz="1200" dirty="0">
                <a:solidFill>
                  <a:prstClr val="black"/>
                </a:solidFill>
                <a:latin typeface="Garamond" pitchFamily="18" charset="0"/>
              </a:rPr>
              <a:t> - </a:t>
            </a:r>
            <a:r>
              <a:rPr lang="ru-RU" sz="1200" dirty="0" smtClean="0">
                <a:solidFill>
                  <a:prstClr val="black"/>
                </a:solidFill>
                <a:latin typeface="Garamond" pitchFamily="18" charset="0"/>
              </a:rPr>
              <a:t>обрабатывающие </a:t>
            </a:r>
            <a:r>
              <a:rPr lang="ru-RU" sz="1200" dirty="0">
                <a:solidFill>
                  <a:prstClr val="black"/>
                </a:solidFill>
                <a:latin typeface="Garamond" pitchFamily="18" charset="0"/>
              </a:rPr>
              <a:t>производства. </a:t>
            </a:r>
            <a:r>
              <a:rPr lang="ru-RU" sz="1200" dirty="0" smtClean="0">
                <a:solidFill>
                  <a:prstClr val="black"/>
                </a:solidFill>
                <a:latin typeface="Garamond" pitchFamily="18" charset="0"/>
              </a:rPr>
              <a:t>(Тверская обл., </a:t>
            </a:r>
            <a:r>
              <a:rPr lang="ru-RU" sz="1200" dirty="0">
                <a:solidFill>
                  <a:prstClr val="black"/>
                </a:solidFill>
                <a:latin typeface="Garamond" pitchFamily="18" charset="0"/>
              </a:rPr>
              <a:t>г</a:t>
            </a:r>
            <a:r>
              <a:rPr lang="ru-RU" sz="1200" dirty="0" smtClean="0">
                <a:solidFill>
                  <a:prstClr val="black"/>
                </a:solidFill>
                <a:latin typeface="Garamond" pitchFamily="18" charset="0"/>
              </a:rPr>
              <a:t>. Старица</a:t>
            </a:r>
            <a:r>
              <a:rPr lang="ru-RU" sz="1200" dirty="0">
                <a:solidFill>
                  <a:prstClr val="black"/>
                </a:solidFill>
                <a:latin typeface="Garamond" pitchFamily="18" charset="0"/>
              </a:rPr>
              <a:t>, </a:t>
            </a:r>
            <a:r>
              <a:rPr lang="ru-RU" sz="1200" dirty="0" smtClean="0">
                <a:solidFill>
                  <a:prstClr val="black"/>
                </a:solidFill>
                <a:latin typeface="Garamond" pitchFamily="18" charset="0"/>
              </a:rPr>
              <a:t>ул. Володарского</a:t>
            </a:r>
            <a:r>
              <a:rPr lang="ru-RU" sz="1200" dirty="0">
                <a:solidFill>
                  <a:prstClr val="black"/>
                </a:solidFill>
                <a:latin typeface="Garamond" pitchFamily="18" charset="0"/>
              </a:rPr>
              <a:t>, д.43, тел. (</a:t>
            </a:r>
            <a:r>
              <a:rPr lang="ru-RU" sz="1200" dirty="0" smtClean="0">
                <a:solidFill>
                  <a:prstClr val="black"/>
                </a:solidFill>
                <a:latin typeface="Garamond" pitchFamily="18" charset="0"/>
              </a:rPr>
              <a:t>48263)2-14-02);</a:t>
            </a:r>
            <a:endParaRPr lang="ru-RU" sz="1200" dirty="0">
              <a:solidFill>
                <a:prstClr val="black"/>
              </a:solidFill>
              <a:latin typeface="Garamond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Ø"/>
              <a:defRPr/>
            </a:pPr>
            <a:r>
              <a:rPr lang="ru-RU" sz="1200" b="1" dirty="0">
                <a:solidFill>
                  <a:prstClr val="black"/>
                </a:solidFill>
                <a:latin typeface="Garamond" pitchFamily="18" charset="0"/>
              </a:rPr>
              <a:t>ООО «Старицкий завод нерудных материалов»</a:t>
            </a:r>
            <a:r>
              <a:rPr lang="ru-RU" sz="1200" dirty="0">
                <a:solidFill>
                  <a:prstClr val="black"/>
                </a:solidFill>
                <a:latin typeface="Garamond" pitchFamily="18" charset="0"/>
              </a:rPr>
              <a:t> - добыча полезных ископаемых. (Тверская обл., Старицкий р-н., д. Архангельское, тел. (48263)3-33-49);</a:t>
            </a:r>
          </a:p>
          <a:p>
            <a:pPr marL="171450" lvl="0" indent="-171450" algn="just">
              <a:buFont typeface="Wingdings" panose="05000000000000000000" pitchFamily="2" charset="2"/>
              <a:buChar char="Ø"/>
              <a:defRPr/>
            </a:pPr>
            <a:r>
              <a:rPr lang="ru-RU" sz="1200" b="1" dirty="0">
                <a:solidFill>
                  <a:prstClr val="black"/>
                </a:solidFill>
                <a:latin typeface="Garamond" pitchFamily="18" charset="0"/>
              </a:rPr>
              <a:t>ООО «Компания «Старицкие карьеры»</a:t>
            </a:r>
            <a:r>
              <a:rPr lang="ru-RU" sz="1200" dirty="0">
                <a:solidFill>
                  <a:prstClr val="black"/>
                </a:solidFill>
                <a:latin typeface="Garamond" pitchFamily="18" charset="0"/>
              </a:rPr>
              <a:t> - добыча полезных ископаемых</a:t>
            </a:r>
            <a:r>
              <a:rPr lang="ru-RU" sz="1200" dirty="0" smtClean="0">
                <a:solidFill>
                  <a:prstClr val="black"/>
                </a:solidFill>
                <a:latin typeface="Garamond" pitchFamily="18" charset="0"/>
              </a:rPr>
              <a:t>.(</a:t>
            </a:r>
            <a:r>
              <a:rPr lang="ru-RU" sz="1200" dirty="0">
                <a:solidFill>
                  <a:prstClr val="black"/>
                </a:solidFill>
                <a:latin typeface="Garamond" pitchFamily="18" charset="0"/>
              </a:rPr>
              <a:t>Тверская обл., г. Старица, </a:t>
            </a:r>
            <a:r>
              <a:rPr lang="ru-RU" sz="1200" dirty="0" smtClean="0">
                <a:solidFill>
                  <a:prstClr val="black"/>
                </a:solidFill>
                <a:latin typeface="Garamond" pitchFamily="18" charset="0"/>
              </a:rPr>
              <a:t>ул</a:t>
            </a:r>
            <a:r>
              <a:rPr lang="ru-RU" sz="1200" dirty="0">
                <a:solidFill>
                  <a:prstClr val="black"/>
                </a:solidFill>
                <a:latin typeface="Garamond" pitchFamily="18" charset="0"/>
              </a:rPr>
              <a:t>. им Захарова, д.72, </a:t>
            </a:r>
            <a:r>
              <a:rPr lang="ru-RU" sz="1200" dirty="0" smtClean="0">
                <a:solidFill>
                  <a:prstClr val="black"/>
                </a:solidFill>
                <a:latin typeface="Garamond" pitchFamily="18" charset="0"/>
              </a:rPr>
              <a:t>тел.(</a:t>
            </a:r>
            <a:r>
              <a:rPr lang="ru-RU" sz="1200" dirty="0">
                <a:solidFill>
                  <a:prstClr val="black"/>
                </a:solidFill>
                <a:latin typeface="Garamond" pitchFamily="18" charset="0"/>
              </a:rPr>
              <a:t>48263)3-35-71);</a:t>
            </a:r>
          </a:p>
          <a:p>
            <a:pPr marL="171450" lvl="0" indent="-171450" algn="just">
              <a:buFont typeface="Wingdings" panose="05000000000000000000" pitchFamily="2" charset="2"/>
              <a:buChar char="Ø"/>
              <a:defRPr/>
            </a:pPr>
            <a:r>
              <a:rPr lang="ru-RU" sz="1200" b="1" dirty="0">
                <a:solidFill>
                  <a:prstClr val="black"/>
                </a:solidFill>
                <a:latin typeface="Garamond" pitchFamily="18" charset="0"/>
              </a:rPr>
              <a:t>ЗАО «Ресурс» </a:t>
            </a:r>
            <a:r>
              <a:rPr lang="ru-RU" sz="1200" dirty="0">
                <a:solidFill>
                  <a:prstClr val="black"/>
                </a:solidFill>
                <a:latin typeface="Garamond" pitchFamily="18" charset="0"/>
              </a:rPr>
              <a:t>- дорожное строительство и производство строительных материалов. (Тверская </a:t>
            </a:r>
            <a:r>
              <a:rPr lang="ru-RU" sz="1200" dirty="0" smtClean="0">
                <a:solidFill>
                  <a:prstClr val="black"/>
                </a:solidFill>
                <a:latin typeface="Garamond" pitchFamily="18" charset="0"/>
              </a:rPr>
              <a:t>обл., </a:t>
            </a:r>
            <a:r>
              <a:rPr lang="ru-RU" sz="1200" dirty="0">
                <a:solidFill>
                  <a:prstClr val="black"/>
                </a:solidFill>
                <a:latin typeface="Garamond" pitchFamily="18" charset="0"/>
              </a:rPr>
              <a:t>г</a:t>
            </a:r>
            <a:r>
              <a:rPr lang="ru-RU" sz="1200" dirty="0" smtClean="0">
                <a:solidFill>
                  <a:prstClr val="black"/>
                </a:solidFill>
                <a:latin typeface="Garamond" pitchFamily="18" charset="0"/>
              </a:rPr>
              <a:t>. Старица</a:t>
            </a:r>
            <a:r>
              <a:rPr lang="ru-RU" sz="1200" dirty="0">
                <a:solidFill>
                  <a:prstClr val="black"/>
                </a:solidFill>
                <a:latin typeface="Garamond" pitchFamily="18" charset="0"/>
              </a:rPr>
              <a:t>, </a:t>
            </a:r>
            <a:r>
              <a:rPr lang="ru-RU" sz="1200" dirty="0" smtClean="0">
                <a:solidFill>
                  <a:prstClr val="black"/>
                </a:solidFill>
                <a:latin typeface="Garamond" pitchFamily="18" charset="0"/>
              </a:rPr>
              <a:t>ул. им </a:t>
            </a:r>
            <a:r>
              <a:rPr lang="ru-RU" sz="1200" dirty="0">
                <a:solidFill>
                  <a:prstClr val="black"/>
                </a:solidFill>
                <a:latin typeface="Garamond" pitchFamily="18" charset="0"/>
              </a:rPr>
              <a:t>Захарова, д.72,  </a:t>
            </a:r>
            <a:endParaRPr lang="ru-RU" sz="1200" dirty="0" smtClean="0">
              <a:solidFill>
                <a:prstClr val="black"/>
              </a:solidFill>
              <a:latin typeface="Garamond" pitchFamily="18" charset="0"/>
            </a:endParaRPr>
          </a:p>
          <a:p>
            <a:pPr lvl="0" algn="just">
              <a:defRPr/>
            </a:pPr>
            <a:r>
              <a:rPr lang="ru-RU" sz="1200" dirty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Garamond" pitchFamily="18" charset="0"/>
              </a:rPr>
              <a:t>    тел</a:t>
            </a:r>
            <a:r>
              <a:rPr lang="ru-RU" sz="1200" dirty="0">
                <a:solidFill>
                  <a:prstClr val="black"/>
                </a:solidFill>
                <a:latin typeface="Garamond" pitchFamily="18" charset="0"/>
              </a:rPr>
              <a:t>. (48263)2-33-44.)</a:t>
            </a:r>
            <a:endParaRPr lang="ru-RU" sz="1200" dirty="0"/>
          </a:p>
        </p:txBody>
      </p:sp>
      <p:pic>
        <p:nvPicPr>
          <p:cNvPr id="2050" name="Picture 2" descr="http://www.tvernedra.ru/img/KalagP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620" y="4411297"/>
            <a:ext cx="4572844" cy="20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1297"/>
            <a:ext cx="2612495" cy="206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7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/>
          </p:cNvSpPr>
          <p:nvPr/>
        </p:nvSpPr>
        <p:spPr bwMode="auto">
          <a:xfrm>
            <a:off x="140821" y="337056"/>
            <a:ext cx="285524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dirty="0">
                <a:latin typeface="Garamond" pitchFamily="18" charset="0"/>
                <a:ea typeface="Adobe Fangsong Std R" pitchFamily="18" charset="-128"/>
              </a:rPr>
              <a:t>Здравоохранение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2453" y="113852"/>
            <a:ext cx="6480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Характеристика Старицкого района / Социальная инфраструктура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23346" y="6852697"/>
            <a:ext cx="1663541" cy="284919"/>
          </a:xfrm>
        </p:spPr>
        <p:txBody>
          <a:bodyPr/>
          <a:lstStyle/>
          <a:p>
            <a:r>
              <a:rPr lang="ru-RU" i="1" dirty="0" smtClean="0"/>
              <a:t>11</a:t>
            </a:r>
            <a:endParaRPr lang="ru-RU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453" y="703261"/>
            <a:ext cx="2974511" cy="216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98511" y="344684"/>
            <a:ext cx="3722604" cy="69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1250"/>
              </a:lnSpc>
              <a:spcAft>
                <a:spcPts val="0"/>
              </a:spcAft>
            </a:pPr>
            <a:r>
              <a:rPr lang="ru-RU" sz="1100" b="1" kern="1200" dirty="0" smtClean="0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Государственное </a:t>
            </a:r>
            <a:r>
              <a:rPr lang="ru-RU" sz="1100" b="1" kern="1200" dirty="0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бюджетное учреждение здравоохранения «Старицкая Центральная районная </a:t>
            </a:r>
            <a:r>
              <a:rPr lang="ru-RU" sz="1100" b="1" kern="1200" dirty="0" smtClean="0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больница»</a:t>
            </a:r>
            <a:r>
              <a:rPr lang="ru-RU" sz="1100" kern="1200" dirty="0" smtClean="0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 включает:</a:t>
            </a:r>
          </a:p>
          <a:p>
            <a:pPr marL="171450" indent="-171450" algn="just">
              <a:lnSpc>
                <a:spcPts val="1250"/>
              </a:lnSpc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ru-RU" sz="1100" kern="1200" dirty="0" smtClean="0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взрослое </a:t>
            </a:r>
            <a:r>
              <a:rPr lang="ru-RU" sz="1100" kern="1200" dirty="0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поликлиническое </a:t>
            </a:r>
            <a:r>
              <a:rPr lang="ru-RU" sz="1100" kern="1200" dirty="0" smtClean="0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отделение</a:t>
            </a:r>
          </a:p>
          <a:p>
            <a:pPr marL="171450" indent="-171450" algn="just">
              <a:lnSpc>
                <a:spcPts val="1250"/>
              </a:lnSpc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ru-RU" sz="1100" kern="1200" dirty="0" smtClean="0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10  </a:t>
            </a:r>
            <a:r>
              <a:rPr lang="ru-RU" sz="1100" kern="1200" dirty="0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кабинета врача общей </a:t>
            </a:r>
            <a:r>
              <a:rPr lang="ru-RU" sz="1100" kern="1200" dirty="0" smtClean="0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практики</a:t>
            </a:r>
          </a:p>
          <a:p>
            <a:pPr marL="171450" indent="-171450" algn="just">
              <a:lnSpc>
                <a:spcPts val="1250"/>
              </a:lnSpc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Garamond"/>
              </a:rPr>
              <a:t>д</a:t>
            </a:r>
            <a:r>
              <a:rPr lang="ru-RU" sz="1100" kern="1200" dirty="0" smtClean="0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етскую консультацию</a:t>
            </a:r>
          </a:p>
          <a:p>
            <a:pPr marL="171450" indent="-171450" algn="just">
              <a:lnSpc>
                <a:spcPts val="1250"/>
              </a:lnSpc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ru-RU" sz="1100" kern="1200" dirty="0" smtClean="0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женскую консультацию</a:t>
            </a:r>
          </a:p>
          <a:p>
            <a:pPr marL="171450" indent="-171450" algn="just">
              <a:lnSpc>
                <a:spcPts val="1250"/>
              </a:lnSpc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ru-RU" sz="1100" kern="1200" dirty="0" smtClean="0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стоматологическую консультацию</a:t>
            </a:r>
            <a:endParaRPr lang="ru-RU" sz="1100" dirty="0">
              <a:solidFill>
                <a:srgbClr val="000000"/>
              </a:solidFill>
              <a:latin typeface="Garamond"/>
            </a:endParaRPr>
          </a:p>
          <a:p>
            <a:pPr marL="171450" indent="-171450" algn="just">
              <a:lnSpc>
                <a:spcPts val="1250"/>
              </a:lnSpc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rgbClr val="000000"/>
                </a:solidFill>
                <a:latin typeface="Garamond"/>
              </a:rPr>
              <a:t>4 бригады </a:t>
            </a:r>
            <a:r>
              <a:rPr lang="ru-RU" sz="1100" dirty="0">
                <a:solidFill>
                  <a:srgbClr val="000000"/>
                </a:solidFill>
                <a:latin typeface="Garamond"/>
              </a:rPr>
              <a:t>скорой медицинской </a:t>
            </a:r>
            <a:r>
              <a:rPr lang="ru-RU" sz="1100" dirty="0" smtClean="0">
                <a:solidFill>
                  <a:srgbClr val="000000"/>
                </a:solidFill>
                <a:latin typeface="Garamond"/>
              </a:rPr>
              <a:t>помощи</a:t>
            </a:r>
          </a:p>
          <a:p>
            <a:pPr marL="171450" indent="-171450" algn="just">
              <a:lnSpc>
                <a:spcPts val="1250"/>
              </a:lnSpc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ru-RU" sz="1100" kern="1200" dirty="0" smtClean="0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Патологоанатомическое отделение</a:t>
            </a:r>
          </a:p>
          <a:p>
            <a:pPr lvl="0" algn="just">
              <a:lnSpc>
                <a:spcPts val="1250"/>
              </a:lnSpc>
            </a:pPr>
            <a:r>
              <a:rPr lang="ru-RU" sz="1100" dirty="0">
                <a:solidFill>
                  <a:srgbClr val="000000"/>
                </a:solidFill>
                <a:latin typeface="Garamond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latin typeface="Garamond"/>
              </a:rPr>
              <a:t>     Стационар </a:t>
            </a:r>
            <a:r>
              <a:rPr lang="ru-RU" sz="1100" dirty="0">
                <a:solidFill>
                  <a:srgbClr val="000000"/>
                </a:solidFill>
                <a:latin typeface="Garamond"/>
              </a:rPr>
              <a:t>мощностью 62 коек круглосуточного стационара и 24 койки дневного стационара состоит из следующих отделений: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171450" lvl="0" indent="-171450" algn="just">
              <a:lnSpc>
                <a:spcPts val="125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Garamond"/>
              </a:rPr>
              <a:t>Детское </a:t>
            </a:r>
            <a:r>
              <a:rPr lang="ru-RU" sz="1100" dirty="0" smtClean="0">
                <a:solidFill>
                  <a:srgbClr val="000000"/>
                </a:solidFill>
                <a:latin typeface="Garamond"/>
              </a:rPr>
              <a:t>отделение</a:t>
            </a:r>
            <a:endParaRPr lang="ru-RU" sz="1200" dirty="0" smtClean="0">
              <a:solidFill>
                <a:prstClr val="black"/>
              </a:solidFill>
              <a:latin typeface="Times New Roman"/>
            </a:endParaRPr>
          </a:p>
          <a:p>
            <a:pPr marL="171450" lvl="0" indent="-171450" algn="just">
              <a:lnSpc>
                <a:spcPts val="125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rgbClr val="000000"/>
                </a:solidFill>
                <a:latin typeface="Garamond"/>
              </a:rPr>
              <a:t>Терапевтическое отделение</a:t>
            </a:r>
            <a:endParaRPr lang="ru-RU" sz="1200" dirty="0" smtClean="0">
              <a:solidFill>
                <a:prstClr val="black"/>
              </a:solidFill>
              <a:latin typeface="Times New Roman"/>
            </a:endParaRPr>
          </a:p>
          <a:p>
            <a:pPr marL="171450" lvl="0" indent="-171450" algn="just">
              <a:lnSpc>
                <a:spcPts val="125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rgbClr val="000000"/>
                </a:solidFill>
                <a:latin typeface="Garamond"/>
              </a:rPr>
              <a:t>Хирургическое отделение</a:t>
            </a:r>
            <a:endParaRPr lang="ru-RU" sz="1200" dirty="0" smtClean="0">
              <a:solidFill>
                <a:prstClr val="black"/>
              </a:solidFill>
              <a:latin typeface="Times New Roman"/>
            </a:endParaRPr>
          </a:p>
          <a:p>
            <a:pPr marL="171450" lvl="0" indent="-171450" algn="just">
              <a:lnSpc>
                <a:spcPts val="125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rgbClr val="000000"/>
                </a:solidFill>
                <a:latin typeface="Garamond"/>
              </a:rPr>
              <a:t>Инфекционное отделение</a:t>
            </a:r>
            <a:endParaRPr lang="ru-RU" sz="1100" dirty="0">
              <a:solidFill>
                <a:srgbClr val="000000"/>
              </a:solidFill>
              <a:latin typeface="Garamond"/>
            </a:endParaRPr>
          </a:p>
          <a:p>
            <a:pPr algn="just">
              <a:lnSpc>
                <a:spcPts val="1250"/>
              </a:lnSpc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Garamond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latin typeface="Garamond"/>
              </a:rPr>
              <a:t>     </a:t>
            </a:r>
            <a:r>
              <a:rPr lang="ru-RU" sz="1100" kern="1200" dirty="0" smtClean="0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Обслуживание </a:t>
            </a:r>
            <a:r>
              <a:rPr lang="ru-RU" sz="1100" kern="1200" dirty="0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населения района ведется по территориально-участковому принципу на 16 врачебных участках, в </a:t>
            </a:r>
            <a:r>
              <a:rPr lang="ru-RU" sz="1100" kern="1200" dirty="0" err="1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т.ч</a:t>
            </a:r>
            <a:r>
              <a:rPr lang="ru-RU" sz="1100" kern="1200" dirty="0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. </a:t>
            </a:r>
            <a:r>
              <a:rPr lang="ru-RU" sz="1100" kern="1200" dirty="0" smtClean="0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4-х </a:t>
            </a:r>
            <a:r>
              <a:rPr lang="ru-RU" sz="1100" kern="1200" dirty="0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терапевтических, 3-х педиатрических и 10 участках врача  общей  практики. </a:t>
            </a:r>
            <a:endParaRPr lang="ru-RU" sz="1100" kern="1200" dirty="0" smtClean="0">
              <a:solidFill>
                <a:srgbClr val="000000"/>
              </a:solidFill>
              <a:effectLst/>
              <a:latin typeface="Garamond"/>
              <a:ea typeface="+mn-ea"/>
              <a:cs typeface="+mn-cs"/>
            </a:endParaRPr>
          </a:p>
          <a:p>
            <a:pPr algn="just">
              <a:lnSpc>
                <a:spcPts val="1250"/>
              </a:lnSpc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Garamond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latin typeface="Garamond"/>
              </a:rPr>
              <a:t>     </a:t>
            </a:r>
            <a:r>
              <a:rPr lang="ru-RU" sz="1100" dirty="0" smtClean="0">
                <a:solidFill>
                  <a:srgbClr val="000000"/>
                </a:solidFill>
                <a:latin typeface="Garamond"/>
                <a:ea typeface="Times New Roman"/>
              </a:rPr>
              <a:t>Для </a:t>
            </a:r>
            <a:r>
              <a:rPr lang="ru-RU" sz="1100" dirty="0">
                <a:solidFill>
                  <a:srgbClr val="000000"/>
                </a:solidFill>
                <a:latin typeface="Garamond"/>
                <a:ea typeface="Times New Roman"/>
              </a:rPr>
              <a:t>транспортировки пациентов нуждающихся в экстренной медицинской помощи в лечебных учреждениях межрайонного и областного уровня имеется  современный </a:t>
            </a:r>
            <a:r>
              <a:rPr lang="ru-RU" sz="1100" dirty="0" err="1">
                <a:solidFill>
                  <a:srgbClr val="000000"/>
                </a:solidFill>
                <a:latin typeface="Garamond"/>
                <a:ea typeface="Times New Roman"/>
              </a:rPr>
              <a:t>реанимобиль</a:t>
            </a:r>
            <a:r>
              <a:rPr lang="ru-RU" sz="1100" dirty="0" smtClean="0">
                <a:solidFill>
                  <a:srgbClr val="000000"/>
                </a:solidFill>
                <a:latin typeface="Garamond"/>
                <a:ea typeface="Times New Roman"/>
              </a:rPr>
              <a:t>.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just">
              <a:lnSpc>
                <a:spcPts val="1250"/>
              </a:lnSpc>
              <a:spcAft>
                <a:spcPts val="0"/>
              </a:spcAft>
            </a:pPr>
            <a:r>
              <a:rPr lang="ru-RU" sz="1100" kern="1200" dirty="0" smtClean="0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      Поликлиника </a:t>
            </a:r>
            <a:r>
              <a:rPr lang="ru-RU" sz="1100" kern="1200" dirty="0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имеет в своем составе специализированные кабинеты по специальностям и диагностические </a:t>
            </a:r>
            <a:r>
              <a:rPr lang="ru-RU" sz="1100" kern="1200" dirty="0" smtClean="0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кабинеты:</a:t>
            </a:r>
          </a:p>
          <a:p>
            <a:pPr marL="171450" indent="-171450" algn="just">
              <a:lnSpc>
                <a:spcPts val="1250"/>
              </a:lnSpc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100" kern="1200" dirty="0" smtClean="0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клиническая лаборатория</a:t>
            </a:r>
          </a:p>
          <a:p>
            <a:pPr marL="171450" indent="-171450" algn="just">
              <a:lnSpc>
                <a:spcPts val="1250"/>
              </a:lnSpc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100" kern="1200" dirty="0" smtClean="0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кабинет </a:t>
            </a:r>
            <a:r>
              <a:rPr lang="ru-RU" sz="1100" kern="1200" dirty="0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лучевой диагностики с </a:t>
            </a:r>
            <a:r>
              <a:rPr lang="ru-RU" sz="1100" kern="1200" dirty="0" smtClean="0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маммографией</a:t>
            </a:r>
          </a:p>
          <a:p>
            <a:pPr marL="171450" indent="-171450" algn="just">
              <a:lnSpc>
                <a:spcPts val="1250"/>
              </a:lnSpc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100" kern="1200" dirty="0" smtClean="0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 </a:t>
            </a:r>
            <a:r>
              <a:rPr lang="ru-RU" sz="1100" kern="1200" dirty="0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кабинет электрокардиографии с </a:t>
            </a:r>
            <a:r>
              <a:rPr lang="ru-RU" sz="1100" kern="1200" dirty="0" smtClean="0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проведением суточного </a:t>
            </a:r>
            <a:r>
              <a:rPr lang="ru-RU" sz="1100" kern="1200" dirty="0" err="1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мониторирования</a:t>
            </a:r>
            <a:r>
              <a:rPr lang="ru-RU" sz="1100" kern="1200" dirty="0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 </a:t>
            </a:r>
            <a:r>
              <a:rPr lang="ru-RU" sz="1100" kern="1200" dirty="0" smtClean="0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ЭКГ</a:t>
            </a:r>
          </a:p>
          <a:p>
            <a:pPr marL="171450" indent="-171450" algn="just">
              <a:lnSpc>
                <a:spcPts val="1250"/>
              </a:lnSpc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Garamond"/>
              </a:rPr>
              <a:t>к</a:t>
            </a:r>
            <a:r>
              <a:rPr lang="ru-RU" sz="1100" kern="1200" dirty="0" smtClean="0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абинет </a:t>
            </a:r>
            <a:r>
              <a:rPr lang="ru-RU" sz="1100" kern="1200" dirty="0" err="1" smtClean="0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фиброгастродуоденоскопии</a:t>
            </a:r>
            <a:r>
              <a:rPr lang="ru-RU" sz="1100" kern="1200" dirty="0" smtClean="0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 (ФГДС)</a:t>
            </a:r>
          </a:p>
          <a:p>
            <a:pPr marL="171450" indent="-171450" algn="just">
              <a:lnSpc>
                <a:spcPts val="1250"/>
              </a:lnSpc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100" kern="1200" dirty="0" smtClean="0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физиотерапевтический кабинет.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just">
              <a:lnSpc>
                <a:spcPts val="1250"/>
              </a:lnSpc>
              <a:spcAft>
                <a:spcPts val="0"/>
              </a:spcAft>
            </a:pPr>
            <a:r>
              <a:rPr lang="ru-RU" sz="1100" kern="1200" dirty="0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  </a:t>
            </a:r>
            <a:r>
              <a:rPr lang="ru-RU" sz="1100" kern="1200" dirty="0" smtClean="0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     Прием </a:t>
            </a:r>
            <a:r>
              <a:rPr lang="ru-RU" sz="1100" kern="1200" dirty="0">
                <a:solidFill>
                  <a:srgbClr val="000000"/>
                </a:solidFill>
                <a:effectLst/>
                <a:latin typeface="Garamond"/>
                <a:ea typeface="+mn-ea"/>
                <a:cs typeface="+mn-cs"/>
              </a:rPr>
              <a:t>в поликлинике ведется по 10 специальностям ,в т. ч., по терапии, педиатрии, хирургии, офтальмологии, неврологии,  фтизиатрии, психиатрии-наркологии, акушерству и гинекологии, стоматологии.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just">
              <a:lnSpc>
                <a:spcPts val="1250"/>
              </a:lnSpc>
              <a:spcAft>
                <a:spcPts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Garamond"/>
                <a:ea typeface="Times New Roman"/>
              </a:rPr>
              <a:t>        К </a:t>
            </a:r>
            <a:r>
              <a:rPr lang="ru-RU" sz="1100" dirty="0">
                <a:solidFill>
                  <a:srgbClr val="000000"/>
                </a:solidFill>
                <a:latin typeface="Garamond"/>
                <a:ea typeface="Times New Roman"/>
              </a:rPr>
              <a:t>работе в поликлинике привлечены </a:t>
            </a:r>
            <a:r>
              <a:rPr lang="ru-RU" sz="1100" dirty="0" smtClean="0">
                <a:solidFill>
                  <a:srgbClr val="000000"/>
                </a:solidFill>
                <a:latin typeface="Garamond"/>
                <a:ea typeface="Times New Roman"/>
              </a:rPr>
              <a:t>4 </a:t>
            </a:r>
            <a:r>
              <a:rPr lang="ru-RU" sz="1100" dirty="0">
                <a:solidFill>
                  <a:srgbClr val="000000"/>
                </a:solidFill>
                <a:latin typeface="Garamond"/>
                <a:ea typeface="Times New Roman"/>
              </a:rPr>
              <a:t>внешних совместителя –  врач </a:t>
            </a:r>
            <a:r>
              <a:rPr lang="ru-RU" sz="1100" dirty="0" smtClean="0">
                <a:solidFill>
                  <a:srgbClr val="000000"/>
                </a:solidFill>
                <a:latin typeface="Garamond"/>
                <a:ea typeface="Times New Roman"/>
              </a:rPr>
              <a:t>ФГДС, врач-невролог, врач-кардиолог, </a:t>
            </a:r>
            <a:r>
              <a:rPr lang="ru-RU" sz="1100" dirty="0">
                <a:solidFill>
                  <a:srgbClr val="000000"/>
                </a:solidFill>
                <a:latin typeface="Garamond"/>
                <a:ea typeface="Times New Roman"/>
              </a:rPr>
              <a:t>врач </a:t>
            </a:r>
            <a:r>
              <a:rPr lang="ru-RU" sz="1100" dirty="0" err="1">
                <a:solidFill>
                  <a:srgbClr val="000000"/>
                </a:solidFill>
                <a:latin typeface="Garamond"/>
                <a:ea typeface="Times New Roman"/>
              </a:rPr>
              <a:t>профпатолог</a:t>
            </a:r>
            <a:r>
              <a:rPr lang="ru-RU" sz="1100" dirty="0">
                <a:solidFill>
                  <a:srgbClr val="000000"/>
                </a:solidFill>
                <a:latin typeface="Garamond"/>
                <a:ea typeface="Times New Roman"/>
              </a:rPr>
              <a:t>.</a:t>
            </a:r>
            <a:r>
              <a:rPr lang="ru-RU" sz="1100" kern="1200" dirty="0" smtClean="0">
                <a:solidFill>
                  <a:srgbClr val="000000"/>
                </a:solidFill>
                <a:effectLst/>
                <a:latin typeface="Garamond"/>
                <a:ea typeface="Times New Roman"/>
                <a:cs typeface="+mn-cs"/>
              </a:rPr>
              <a:t> 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454" y="4863792"/>
            <a:ext cx="2974510" cy="191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522" y="2863500"/>
            <a:ext cx="2552373" cy="191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0" y="6822554"/>
            <a:ext cx="1663541" cy="332411"/>
          </a:xfrm>
        </p:spPr>
        <p:txBody>
          <a:bodyPr/>
          <a:lstStyle/>
          <a:p>
            <a:r>
              <a:rPr lang="ru-RU" i="1" dirty="0" smtClean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lang="ru-RU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6303" y="385694"/>
            <a:ext cx="3504452" cy="449866"/>
          </a:xfrm>
          <a:effectLst/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1600" dirty="0" smtClean="0">
                <a:effectLst/>
                <a:latin typeface="Garamond" pitchFamily="18" charset="0"/>
                <a:ea typeface="Adobe Fangsong Std R" pitchFamily="18" charset="-128"/>
              </a:rPr>
              <a:t>Образование и молодежная политика</a:t>
            </a:r>
          </a:p>
        </p:txBody>
      </p:sp>
      <p:sp>
        <p:nvSpPr>
          <p:cNvPr id="5" name="Содержимое 7"/>
          <p:cNvSpPr>
            <a:spLocks noGrp="1"/>
          </p:cNvSpPr>
          <p:nvPr>
            <p:ph sz="quarter" idx="13"/>
          </p:nvPr>
        </p:nvSpPr>
        <p:spPr>
          <a:xfrm>
            <a:off x="108346" y="629866"/>
            <a:ext cx="6802447" cy="6309343"/>
          </a:xfrm>
          <a:custGeom>
            <a:avLst/>
            <a:gdLst>
              <a:gd name="connsiteX0" fmla="*/ 0 w 3736818"/>
              <a:gd name="connsiteY0" fmla="*/ 0 h 4293120"/>
              <a:gd name="connsiteX1" fmla="*/ 3736818 w 3736818"/>
              <a:gd name="connsiteY1" fmla="*/ 0 h 4293120"/>
              <a:gd name="connsiteX2" fmla="*/ 3736818 w 3736818"/>
              <a:gd name="connsiteY2" fmla="*/ 4293120 h 4293120"/>
              <a:gd name="connsiteX3" fmla="*/ 0 w 3736818"/>
              <a:gd name="connsiteY3" fmla="*/ 4293120 h 4293120"/>
              <a:gd name="connsiteX4" fmla="*/ 0 w 3736818"/>
              <a:gd name="connsiteY4" fmla="*/ 0 h 4293120"/>
              <a:gd name="connsiteX0" fmla="*/ 0 w 3736818"/>
              <a:gd name="connsiteY0" fmla="*/ 13399 h 4306519"/>
              <a:gd name="connsiteX1" fmla="*/ 1985353 w 3736818"/>
              <a:gd name="connsiteY1" fmla="*/ 0 h 4306519"/>
              <a:gd name="connsiteX2" fmla="*/ 3736818 w 3736818"/>
              <a:gd name="connsiteY2" fmla="*/ 13399 h 4306519"/>
              <a:gd name="connsiteX3" fmla="*/ 3736818 w 3736818"/>
              <a:gd name="connsiteY3" fmla="*/ 4306519 h 4306519"/>
              <a:gd name="connsiteX4" fmla="*/ 0 w 3736818"/>
              <a:gd name="connsiteY4" fmla="*/ 4306519 h 4306519"/>
              <a:gd name="connsiteX5" fmla="*/ 0 w 3736818"/>
              <a:gd name="connsiteY5" fmla="*/ 13399 h 4306519"/>
              <a:gd name="connsiteX0" fmla="*/ 298383 w 3736818"/>
              <a:gd name="connsiteY0" fmla="*/ 0 h 5871663"/>
              <a:gd name="connsiteX1" fmla="*/ 1985353 w 3736818"/>
              <a:gd name="connsiteY1" fmla="*/ 1565144 h 5871663"/>
              <a:gd name="connsiteX2" fmla="*/ 3736818 w 3736818"/>
              <a:gd name="connsiteY2" fmla="*/ 1578543 h 5871663"/>
              <a:gd name="connsiteX3" fmla="*/ 3736818 w 3736818"/>
              <a:gd name="connsiteY3" fmla="*/ 5871663 h 5871663"/>
              <a:gd name="connsiteX4" fmla="*/ 0 w 3736818"/>
              <a:gd name="connsiteY4" fmla="*/ 5871663 h 5871663"/>
              <a:gd name="connsiteX5" fmla="*/ 298383 w 3736818"/>
              <a:gd name="connsiteY5" fmla="*/ 0 h 5871663"/>
              <a:gd name="connsiteX0" fmla="*/ 298383 w 3746444"/>
              <a:gd name="connsiteY0" fmla="*/ 105878 h 5977541"/>
              <a:gd name="connsiteX1" fmla="*/ 1985353 w 3746444"/>
              <a:gd name="connsiteY1" fmla="*/ 1671022 h 5977541"/>
              <a:gd name="connsiteX2" fmla="*/ 3746444 w 3746444"/>
              <a:gd name="connsiteY2" fmla="*/ 0 h 5977541"/>
              <a:gd name="connsiteX3" fmla="*/ 3736818 w 3746444"/>
              <a:gd name="connsiteY3" fmla="*/ 5977541 h 5977541"/>
              <a:gd name="connsiteX4" fmla="*/ 0 w 3746444"/>
              <a:gd name="connsiteY4" fmla="*/ 5977541 h 5977541"/>
              <a:gd name="connsiteX5" fmla="*/ 298383 w 3746444"/>
              <a:gd name="connsiteY5" fmla="*/ 105878 h 5977541"/>
              <a:gd name="connsiteX0" fmla="*/ 298383 w 3746444"/>
              <a:gd name="connsiteY0" fmla="*/ 105878 h 5977541"/>
              <a:gd name="connsiteX1" fmla="*/ 291307 w 3746444"/>
              <a:gd name="connsiteY1" fmla="*/ 15477 h 5977541"/>
              <a:gd name="connsiteX2" fmla="*/ 3746444 w 3746444"/>
              <a:gd name="connsiteY2" fmla="*/ 0 h 5977541"/>
              <a:gd name="connsiteX3" fmla="*/ 3736818 w 3746444"/>
              <a:gd name="connsiteY3" fmla="*/ 5977541 h 5977541"/>
              <a:gd name="connsiteX4" fmla="*/ 0 w 3746444"/>
              <a:gd name="connsiteY4" fmla="*/ 5977541 h 5977541"/>
              <a:gd name="connsiteX5" fmla="*/ 298383 w 3746444"/>
              <a:gd name="connsiteY5" fmla="*/ 105878 h 597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6444" h="5977541">
                <a:moveTo>
                  <a:pt x="298383" y="105878"/>
                </a:moveTo>
                <a:lnTo>
                  <a:pt x="291307" y="15477"/>
                </a:lnTo>
                <a:lnTo>
                  <a:pt x="3746444" y="0"/>
                </a:lnTo>
                <a:cubicBezTo>
                  <a:pt x="3743235" y="1992514"/>
                  <a:pt x="3740027" y="3985027"/>
                  <a:pt x="3736818" y="5977541"/>
                </a:cubicBezTo>
                <a:lnTo>
                  <a:pt x="0" y="5977541"/>
                </a:lnTo>
                <a:lnTo>
                  <a:pt x="298383" y="105878"/>
                </a:lnTo>
                <a:close/>
              </a:path>
            </a:pathLst>
          </a:custGeom>
        </p:spPr>
        <p:txBody>
          <a:bodyPr>
            <a:noAutofit/>
          </a:bodyPr>
          <a:lstStyle/>
          <a:p>
            <a:pPr marL="45720" indent="0">
              <a:spcAft>
                <a:spcPts val="1000"/>
              </a:spcAft>
              <a:buNone/>
            </a:pPr>
            <a:r>
              <a:rPr lang="ru-RU" sz="1100" b="1" dirty="0">
                <a:latin typeface="Cambria" panose="02040503050406030204" pitchFamily="18" charset="0"/>
              </a:rPr>
              <a:t>Образование</a:t>
            </a:r>
            <a:endParaRPr lang="ru-RU" sz="1100" b="1" dirty="0" smtClean="0"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18000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v"/>
            </a:pPr>
            <a:r>
              <a:rPr lang="ru-RU" sz="1050" dirty="0" smtClean="0">
                <a:latin typeface="Cambria" panose="02040503050406030204" pitchFamily="18" charset="0"/>
                <a:ea typeface="Calibri"/>
                <a:cs typeface="Times New Roman"/>
              </a:rPr>
              <a:t>13 школ</a:t>
            </a:r>
          </a:p>
          <a:p>
            <a:pPr marL="18000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v"/>
            </a:pPr>
            <a:r>
              <a:rPr lang="ru-RU" sz="1050" dirty="0" smtClean="0">
                <a:latin typeface="Cambria" panose="02040503050406030204" pitchFamily="18" charset="0"/>
                <a:ea typeface="Calibri"/>
                <a:cs typeface="Times New Roman"/>
              </a:rPr>
              <a:t>1 </a:t>
            </a:r>
            <a:r>
              <a:rPr lang="ru-RU" sz="1050" dirty="0">
                <a:latin typeface="Cambria" panose="02040503050406030204" pitchFamily="18" charset="0"/>
                <a:ea typeface="Calibri"/>
                <a:cs typeface="Times New Roman"/>
              </a:rPr>
              <a:t>МБУ ДО «Центр дополнительного образования</a:t>
            </a:r>
            <a:r>
              <a:rPr lang="ru-RU" sz="1050" dirty="0" smtClean="0">
                <a:latin typeface="Cambria" panose="02040503050406030204" pitchFamily="18" charset="0"/>
                <a:ea typeface="Calibri"/>
                <a:cs typeface="Times New Roman"/>
              </a:rPr>
              <a:t>»</a:t>
            </a:r>
            <a:endParaRPr lang="ru-RU" sz="1050" dirty="0"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180000">
              <a:lnSpc>
                <a:spcPts val="1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ru-RU" sz="1050" dirty="0">
                <a:latin typeface="Cambria" panose="02040503050406030204" pitchFamily="18" charset="0"/>
                <a:ea typeface="Calibri"/>
                <a:cs typeface="Times New Roman"/>
              </a:rPr>
              <a:t>6</a:t>
            </a:r>
            <a:r>
              <a:rPr lang="ru-RU" sz="1050" dirty="0" smtClean="0">
                <a:latin typeface="Cambria" panose="02040503050406030204" pitchFamily="18" charset="0"/>
                <a:ea typeface="Calibri"/>
                <a:cs typeface="Times New Roman"/>
              </a:rPr>
              <a:t> </a:t>
            </a:r>
            <a:r>
              <a:rPr lang="ru-RU" sz="1050" dirty="0">
                <a:latin typeface="Cambria" panose="02040503050406030204" pitchFamily="18" charset="0"/>
                <a:ea typeface="Calibri"/>
                <a:cs typeface="Times New Roman"/>
              </a:rPr>
              <a:t>филиалов (НОШ</a:t>
            </a:r>
            <a:r>
              <a:rPr lang="ru-RU" sz="1050" dirty="0" smtClean="0">
                <a:latin typeface="Cambria" panose="02040503050406030204" pitchFamily="18" charset="0"/>
                <a:ea typeface="Calibri"/>
                <a:cs typeface="Times New Roman"/>
              </a:rPr>
              <a:t>)</a:t>
            </a:r>
          </a:p>
          <a:p>
            <a:pPr marL="180000">
              <a:lnSpc>
                <a:spcPts val="1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ru-RU" sz="1050" dirty="0">
                <a:latin typeface="Cambria" panose="02040503050406030204" pitchFamily="18" charset="0"/>
                <a:cs typeface="Times New Roman"/>
              </a:rPr>
              <a:t>4</a:t>
            </a:r>
            <a:r>
              <a:rPr lang="ru-RU" sz="1050" dirty="0" smtClean="0">
                <a:latin typeface="Cambria" panose="02040503050406030204" pitchFamily="18" charset="0"/>
                <a:cs typeface="Times New Roman"/>
              </a:rPr>
              <a:t> </a:t>
            </a:r>
            <a:r>
              <a:rPr lang="ru-RU" sz="1050" dirty="0">
                <a:latin typeface="Cambria" panose="02040503050406030204" pitchFamily="18" charset="0"/>
                <a:cs typeface="Times New Roman"/>
              </a:rPr>
              <a:t>детских </a:t>
            </a:r>
            <a:r>
              <a:rPr lang="ru-RU" sz="1050" dirty="0" smtClean="0">
                <a:latin typeface="Cambria" panose="02040503050406030204" pitchFamily="18" charset="0"/>
                <a:cs typeface="Times New Roman"/>
              </a:rPr>
              <a:t>сада</a:t>
            </a:r>
            <a:endParaRPr lang="ru-RU" sz="1050" dirty="0">
              <a:latin typeface="Cambria" panose="02040503050406030204" pitchFamily="18" charset="0"/>
              <a:cs typeface="Times New Roman"/>
            </a:endParaRPr>
          </a:p>
          <a:p>
            <a:pPr marL="180000">
              <a:lnSpc>
                <a:spcPts val="1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ru-RU" sz="1050" dirty="0" smtClean="0">
                <a:latin typeface="Cambria" panose="02040503050406030204" pitchFamily="18" charset="0"/>
                <a:cs typeface="Times New Roman"/>
              </a:rPr>
              <a:t>11 </a:t>
            </a:r>
            <a:r>
              <a:rPr lang="ru-RU" sz="1050" dirty="0">
                <a:latin typeface="Cambria" panose="02040503050406030204" pitchFamily="18" charset="0"/>
                <a:cs typeface="Times New Roman"/>
              </a:rPr>
              <a:t>дошкольных </a:t>
            </a:r>
            <a:r>
              <a:rPr lang="ru-RU" sz="1050" dirty="0" smtClean="0">
                <a:latin typeface="Cambria" panose="02040503050406030204" pitchFamily="18" charset="0"/>
                <a:cs typeface="Times New Roman"/>
              </a:rPr>
              <a:t>групп</a:t>
            </a:r>
          </a:p>
          <a:p>
            <a:pPr marL="180000">
              <a:lnSpc>
                <a:spcPts val="1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ru-RU" sz="1050" dirty="0" smtClean="0">
                <a:latin typeface="Cambria" panose="02040503050406030204" pitchFamily="18" charset="0"/>
                <a:cs typeface="Times New Roman"/>
              </a:rPr>
              <a:t>1 </a:t>
            </a:r>
            <a:r>
              <a:rPr lang="ru-RU" sz="1050" dirty="0">
                <a:latin typeface="Cambria" panose="02040503050406030204" pitchFamily="18" charset="0"/>
                <a:cs typeface="Times New Roman"/>
              </a:rPr>
              <a:t>филиал ГБП ОУ </a:t>
            </a:r>
            <a:r>
              <a:rPr lang="ru-RU" sz="1050" dirty="0" smtClean="0">
                <a:latin typeface="Cambria" panose="02040503050406030204" pitchFamily="18" charset="0"/>
                <a:cs typeface="Times New Roman"/>
              </a:rPr>
              <a:t>Тверского  технологического колледжа</a:t>
            </a:r>
          </a:p>
          <a:p>
            <a:pPr marL="0" indent="0">
              <a:lnSpc>
                <a:spcPts val="1000"/>
              </a:lnSpc>
              <a:spcBef>
                <a:spcPts val="0"/>
              </a:spcBef>
              <a:buClrTx/>
              <a:buNone/>
            </a:pPr>
            <a:r>
              <a:rPr lang="ru-RU" sz="1050" dirty="0">
                <a:latin typeface="Cambria" panose="02040503050406030204" pitchFamily="18" charset="0"/>
                <a:cs typeface="Times New Roman"/>
              </a:rPr>
              <a:t> г. Старица</a:t>
            </a:r>
            <a:endParaRPr lang="ru-RU" sz="1050" dirty="0" smtClean="0">
              <a:latin typeface="Cambria" panose="02040503050406030204" pitchFamily="18" charset="0"/>
              <a:cs typeface="Times New Roman"/>
            </a:endParaRPr>
          </a:p>
          <a:p>
            <a:pPr marL="180000">
              <a:lnSpc>
                <a:spcPts val="1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ru-RU" sz="1050" dirty="0" smtClean="0">
                <a:latin typeface="Cambria" panose="02040503050406030204" pitchFamily="18" charset="0"/>
                <a:cs typeface="Times New Roman"/>
              </a:rPr>
              <a:t>1 колледж: ГБП </a:t>
            </a:r>
            <a:r>
              <a:rPr lang="ru-RU" sz="1050" dirty="0">
                <a:latin typeface="Cambria" panose="02040503050406030204" pitchFamily="18" charset="0"/>
                <a:cs typeface="Times New Roman"/>
              </a:rPr>
              <a:t>ОУ «Старицкий колледж</a:t>
            </a:r>
            <a:r>
              <a:rPr lang="ru-RU" sz="1050" dirty="0" smtClean="0">
                <a:latin typeface="Cambria" panose="02040503050406030204" pitchFamily="18" charset="0"/>
                <a:cs typeface="Times New Roman"/>
              </a:rPr>
              <a:t>»</a:t>
            </a:r>
            <a:endParaRPr lang="ru-RU" sz="1100" b="1" dirty="0" smtClean="0">
              <a:latin typeface="Cambria" panose="02040503050406030204" pitchFamily="18" charset="0"/>
            </a:endParaRPr>
          </a:p>
          <a:p>
            <a:pPr marL="0" indent="-1800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 smtClean="0">
                <a:latin typeface="Cambria" panose="02040503050406030204" pitchFamily="18" charset="0"/>
              </a:rPr>
              <a:t>Молодежная политика </a:t>
            </a:r>
            <a:r>
              <a:rPr lang="ru-RU" sz="1100" dirty="0" smtClean="0">
                <a:latin typeface="Cambria" panose="02040503050406030204" pitchFamily="18" charset="0"/>
              </a:rPr>
              <a:t>         </a:t>
            </a:r>
          </a:p>
          <a:p>
            <a:pPr marL="0" indent="-1800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latin typeface="Cambria" panose="02040503050406030204" pitchFamily="18" charset="0"/>
              </a:rPr>
              <a:t>Численность молодежи на территории МО «Старицкий район»</a:t>
            </a:r>
          </a:p>
          <a:p>
            <a:pPr marL="0" indent="-1800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latin typeface="Cambria" panose="02040503050406030204" pitchFamily="18" charset="0"/>
              </a:rPr>
              <a:t> Тверской области в возрасте от 14 до 30 лет – </a:t>
            </a:r>
            <a:r>
              <a:rPr lang="ru-RU" sz="1050" dirty="0" smtClean="0">
                <a:latin typeface="Cambria" panose="02040503050406030204" pitchFamily="18" charset="0"/>
              </a:rPr>
              <a:t>4667 </a:t>
            </a:r>
            <a:r>
              <a:rPr lang="ru-RU" sz="1050" dirty="0">
                <a:latin typeface="Cambria" panose="02040503050406030204" pitchFamily="18" charset="0"/>
              </a:rPr>
              <a:t>человек (</a:t>
            </a:r>
            <a:r>
              <a:rPr lang="ru-RU" sz="1050" dirty="0" smtClean="0">
                <a:latin typeface="Cambria" panose="02040503050406030204" pitchFamily="18" charset="0"/>
              </a:rPr>
              <a:t>20%). </a:t>
            </a:r>
          </a:p>
          <a:p>
            <a:pPr marL="0" indent="-1800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 smtClean="0">
                <a:latin typeface="Cambria" panose="02040503050406030204" pitchFamily="18" charset="0"/>
              </a:rPr>
              <a:t>Активно работают детские и молодежные общественные </a:t>
            </a:r>
          </a:p>
          <a:p>
            <a:pPr marL="0" indent="-1800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 smtClean="0">
                <a:latin typeface="Cambria" panose="02040503050406030204" pitchFamily="18" charset="0"/>
              </a:rPr>
              <a:t>Объединения патриотической направленности:</a:t>
            </a:r>
          </a:p>
          <a:p>
            <a:pPr marL="0" indent="-1800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u="sng" dirty="0">
                <a:latin typeface="Cambria" panose="02040503050406030204" pitchFamily="18" charset="0"/>
              </a:rPr>
              <a:t>в</a:t>
            </a:r>
            <a:r>
              <a:rPr lang="ru-RU" sz="1050" u="sng" dirty="0" smtClean="0">
                <a:latin typeface="Cambria" panose="02040503050406030204" pitchFamily="18" charset="0"/>
              </a:rPr>
              <a:t>оенно-патриотические клубы, добровольческие и </a:t>
            </a:r>
          </a:p>
          <a:p>
            <a:pPr marL="0" indent="-1800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u="sng" dirty="0" smtClean="0">
                <a:latin typeface="Cambria" panose="02040503050406030204" pitchFamily="18" charset="0"/>
              </a:rPr>
              <a:t>георгиевские отряды, созданы юнармейские отряды на базе </a:t>
            </a:r>
          </a:p>
          <a:p>
            <a:pPr marL="0" indent="-1800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u="sng" dirty="0" smtClean="0">
                <a:latin typeface="Cambria" panose="02040503050406030204" pitchFamily="18" charset="0"/>
              </a:rPr>
              <a:t>МБОУ «Старицкая СОШ», МБОУ «Ново-Ямская СОШ», </a:t>
            </a:r>
          </a:p>
          <a:p>
            <a:pPr marL="0" indent="-1800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u="sng" dirty="0" smtClean="0">
                <a:latin typeface="Cambria" panose="02040503050406030204" pitchFamily="18" charset="0"/>
              </a:rPr>
              <a:t>МБОУ «Красновская СОШ», МБОУ «</a:t>
            </a:r>
            <a:r>
              <a:rPr lang="ru-RU" sz="1050" u="sng" dirty="0" err="1" smtClean="0">
                <a:latin typeface="Cambria" panose="02040503050406030204" pitchFamily="18" charset="0"/>
              </a:rPr>
              <a:t>Берновская</a:t>
            </a:r>
            <a:r>
              <a:rPr lang="ru-RU" sz="1050" u="sng" dirty="0" smtClean="0">
                <a:latin typeface="Cambria" panose="02040503050406030204" pitchFamily="18" charset="0"/>
              </a:rPr>
              <a:t> СОШ».</a:t>
            </a:r>
          </a:p>
          <a:p>
            <a:pPr marL="0" indent="-1800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 smtClean="0">
                <a:latin typeface="Cambria" panose="02040503050406030204" pitchFamily="18" charset="0"/>
              </a:rPr>
              <a:t> Молодое поколение с интересном организует встречи с ветеранами</a:t>
            </a:r>
          </a:p>
          <a:p>
            <a:pPr marL="0" indent="-1800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 smtClean="0">
                <a:latin typeface="Cambria" panose="02040503050406030204" pitchFamily="18" charset="0"/>
              </a:rPr>
              <a:t>войны и труда, проводят тематические мероприятия, занимается </a:t>
            </a:r>
          </a:p>
          <a:p>
            <a:pPr marL="0" indent="-1800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 smtClean="0">
                <a:latin typeface="Cambria" panose="02040503050406030204" pitchFamily="18" charset="0"/>
              </a:rPr>
              <a:t>тимуровской работой и благоустройством города и района.</a:t>
            </a:r>
          </a:p>
          <a:p>
            <a:pPr marL="0" indent="-18000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050" dirty="0" smtClean="0">
              <a:latin typeface="Cambria" panose="02040503050406030204" pitchFamily="18" charset="0"/>
            </a:endParaRPr>
          </a:p>
          <a:p>
            <a:pPr marL="0" indent="-1800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 smtClean="0">
                <a:latin typeface="Cambria" panose="02040503050406030204" pitchFamily="18" charset="0"/>
              </a:rPr>
              <a:t>Мероприятия, проводимые молодежью Старицкого района</a:t>
            </a:r>
          </a:p>
          <a:p>
            <a:pPr marL="0" indent="-18000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100" b="1" dirty="0" smtClean="0">
              <a:latin typeface="Cambria" panose="02040503050406030204" pitchFamily="18" charset="0"/>
            </a:endParaRPr>
          </a:p>
          <a:p>
            <a:pPr marL="0" indent="-18000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100" b="1" dirty="0">
              <a:latin typeface="Cambria" panose="02040503050406030204" pitchFamily="18" charset="0"/>
            </a:endParaRPr>
          </a:p>
          <a:p>
            <a:pPr marL="0" indent="-1800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latin typeface="Cambria" panose="02040503050406030204" pitchFamily="18" charset="0"/>
              </a:rPr>
              <a:t> </a:t>
            </a:r>
          </a:p>
          <a:p>
            <a:pPr marL="0" indent="-18000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100" b="1" dirty="0">
              <a:latin typeface="Cambria" panose="02040503050406030204" pitchFamily="18" charset="0"/>
            </a:endParaRPr>
          </a:p>
          <a:p>
            <a:pPr marL="0" indent="-18000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100" b="1" dirty="0" smtClean="0">
              <a:latin typeface="Cambria" panose="02040503050406030204" pitchFamily="18" charset="0"/>
            </a:endParaRPr>
          </a:p>
          <a:p>
            <a:pPr marL="0" indent="-1800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			</a:t>
            </a:r>
            <a:endParaRPr lang="ru-RU" sz="1100" dirty="0" smtClean="0">
              <a:latin typeface="Garamond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4000" y="180000"/>
            <a:ext cx="6480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Характеристика Старицкого района / Социальная инфраструктура</a:t>
            </a:r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629" y="5059928"/>
            <a:ext cx="3009942" cy="154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5769" y="5043259"/>
            <a:ext cx="3037271" cy="156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938017" y="1998018"/>
            <a:ext cx="262598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100" dirty="0">
              <a:latin typeface="Garamond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0594" y="4516525"/>
            <a:ext cx="29920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III Старицкая межрайонная молодежная </a:t>
            </a:r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учебно-</a:t>
            </a:r>
          </a:p>
          <a:p>
            <a:pPr algn="ctr"/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практическая </a:t>
            </a: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экспедиция </a:t>
            </a:r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«Наследники Великой Победы»</a:t>
            </a:r>
            <a:endParaRPr lang="ru-RU" sz="1000" dirty="0"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21436" y="4793168"/>
            <a:ext cx="30243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prstClr val="black"/>
              </a:buClr>
              <a:buSzPct val="130000"/>
            </a:pPr>
            <a:r>
              <a:rPr lang="ru-RU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</a:rPr>
              <a:t>«Бессмертный полк»</a:t>
            </a:r>
          </a:p>
        </p:txBody>
      </p:sp>
      <p:pic>
        <p:nvPicPr>
          <p:cNvPr id="16" name="Рисунок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7700" y="256433"/>
            <a:ext cx="2341698" cy="131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photo.qip.ru/photo/nordprod/200662021/xlarge/210205445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7700" y="1621784"/>
            <a:ext cx="2361016" cy="153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0822" y="3212635"/>
            <a:ext cx="2298010" cy="153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26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6894562"/>
            <a:ext cx="1425893" cy="269826"/>
          </a:xfrm>
        </p:spPr>
        <p:txBody>
          <a:bodyPr/>
          <a:lstStyle/>
          <a:p>
            <a:fld id="{725C68B6-61C2-468F-89AB-4B9F7531AA68}" type="slidenum">
              <a:rPr lang="ru-RU" i="1" smtClean="0"/>
              <a:pPr/>
              <a:t>13</a:t>
            </a:fld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8348" y="341834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Cambria" panose="02040503050406030204" pitchFamily="18" charset="0"/>
              </a:rPr>
              <a:t>Акция «Молодежь помнит!», в рамках всероссийской акции «Народная Победа»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872" y="776967"/>
            <a:ext cx="1814501" cy="102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4000" y="180000"/>
            <a:ext cx="6480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Характеристика Старицкого района / Социальная инфраструктура</a:t>
            </a:r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10503" y="287643"/>
            <a:ext cx="31106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Cambria" panose="02040503050406030204" pitchFamily="18" charset="0"/>
              </a:rPr>
              <a:t>Районный форум детских и молодежных общественных объединений «Содружество»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2186" y="687753"/>
            <a:ext cx="1755576" cy="116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15480" y="1931141"/>
            <a:ext cx="20810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Cambria" panose="02040503050406030204" pitchFamily="18" charset="0"/>
                <a:ea typeface="Calibri"/>
                <a:cs typeface="Times New Roman"/>
              </a:rPr>
              <a:t>Акция «22 июня. Ровно в 4 утра»</a:t>
            </a:r>
            <a:endParaRPr lang="ru-RU" sz="1000" dirty="0">
              <a:latin typeface="Cambria" panose="02040503050406030204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93" y="2300473"/>
            <a:ext cx="1770455" cy="119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140795" y="1900363"/>
            <a:ext cx="3106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Cambria" panose="02040503050406030204" pitchFamily="18" charset="0"/>
              </a:rPr>
              <a:t>Акция «Блокадный хлеб», встреча с жителями                     Блокадного Ленинграда</a:t>
            </a:r>
            <a:endParaRPr lang="ru-RU" sz="1000" dirty="0">
              <a:latin typeface="Cambria" panose="02040503050406030204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9599" y="2300473"/>
            <a:ext cx="1660749" cy="121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711337" y="3517996"/>
            <a:ext cx="15215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Cambria" panose="02040503050406030204" pitchFamily="18" charset="0"/>
                <a:ea typeface="Calibri"/>
                <a:cs typeface="Times New Roman"/>
              </a:rPr>
              <a:t>Акция «Чистый пляж!»</a:t>
            </a:r>
            <a:endParaRPr lang="ru-RU" sz="1000" dirty="0">
              <a:latin typeface="Cambria" panose="02040503050406030204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480" y="3904580"/>
            <a:ext cx="1863893" cy="10494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603854" y="3641107"/>
            <a:ext cx="24160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Cambria" panose="02040503050406030204" pitchFamily="18" charset="0"/>
                <a:ea typeface="Calibri"/>
                <a:cs typeface="Times New Roman"/>
              </a:rPr>
              <a:t>Акция </a:t>
            </a:r>
            <a:r>
              <a:rPr lang="ru-RU" sz="1000" dirty="0" smtClean="0">
                <a:latin typeface="Cambria" panose="02040503050406030204" pitchFamily="18" charset="0"/>
                <a:ea typeface="Calibri"/>
                <a:cs typeface="Times New Roman"/>
              </a:rPr>
              <a:t>по футболу к </a:t>
            </a:r>
            <a:r>
              <a:rPr lang="ru-RU" sz="1000" dirty="0">
                <a:latin typeface="Cambria" panose="02040503050406030204" pitchFamily="18" charset="0"/>
                <a:ea typeface="Calibri"/>
                <a:cs typeface="Times New Roman"/>
              </a:rPr>
              <a:t>Дню России</a:t>
            </a:r>
            <a:endParaRPr lang="ru-RU" sz="1000" dirty="0">
              <a:latin typeface="Cambria" panose="02040503050406030204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2580" y="3850378"/>
            <a:ext cx="1654788" cy="110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396379" y="5166370"/>
            <a:ext cx="24368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Cambria" panose="02040503050406030204" pitchFamily="18" charset="0"/>
              </a:rPr>
              <a:t>Благоустройство города и района</a:t>
            </a:r>
            <a:endParaRPr lang="ru-RU" sz="1000" dirty="0">
              <a:latin typeface="Cambria" panose="02040503050406030204" pitchFamily="18" charset="0"/>
            </a:endParaRPr>
          </a:p>
        </p:txBody>
      </p:sp>
      <p:pic>
        <p:nvPicPr>
          <p:cNvPr id="20" name="Рисунок 1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292" y="5435050"/>
            <a:ext cx="1824081" cy="121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4603854" y="5130524"/>
            <a:ext cx="20922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Cambria" panose="02040503050406030204" pitchFamily="18" charset="0"/>
                <a:ea typeface="Calibri"/>
                <a:cs typeface="Times New Roman"/>
              </a:rPr>
              <a:t>Акция к Дню пожилого человека</a:t>
            </a:r>
            <a:endParaRPr lang="ru-RU" sz="1000" dirty="0">
              <a:latin typeface="Cambria" panose="02040503050406030204" pitchFamily="18" charset="0"/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0262" y="5376744"/>
            <a:ext cx="1862827" cy="127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2746157" y="3117886"/>
            <a:ext cx="1656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Cambria" panose="02040503050406030204" pitchFamily="18" charset="0"/>
                <a:ea typeface="Calibri"/>
                <a:cs typeface="Times New Roman"/>
              </a:rPr>
              <a:t>Волонтерский корпус Старицкого района</a:t>
            </a:r>
            <a:endParaRPr lang="ru-RU" sz="1000" dirty="0">
              <a:latin typeface="Cambria" panose="02040503050406030204" pitchFamily="18" charset="0"/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3152" y="3587569"/>
            <a:ext cx="2002193" cy="133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2772083" y="4989458"/>
            <a:ext cx="16613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Cambria" panose="02040503050406030204" pitchFamily="18" charset="0"/>
                <a:ea typeface="Calibri"/>
                <a:cs typeface="Times New Roman"/>
              </a:rPr>
              <a:t>Акция </a:t>
            </a:r>
            <a:r>
              <a:rPr lang="ru-RU" sz="1000" dirty="0" smtClean="0">
                <a:latin typeface="Cambria" panose="02040503050406030204" pitchFamily="18" charset="0"/>
                <a:ea typeface="Calibri"/>
                <a:cs typeface="Times New Roman"/>
              </a:rPr>
              <a:t>«Территория выборов»</a:t>
            </a:r>
            <a:endParaRPr lang="ru-RU" sz="1000" dirty="0">
              <a:latin typeface="Cambria" panose="02040503050406030204" pitchFamily="18" charset="0"/>
            </a:endParaRPr>
          </a:p>
        </p:txBody>
      </p:sp>
      <p:pic>
        <p:nvPicPr>
          <p:cNvPr id="26" name="Рисунок 25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0635" y="5567244"/>
            <a:ext cx="1747228" cy="108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753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2222" y="6822554"/>
            <a:ext cx="1663541" cy="341834"/>
          </a:xfrm>
        </p:spPr>
        <p:txBody>
          <a:bodyPr/>
          <a:lstStyle/>
          <a:p>
            <a:r>
              <a:rPr lang="ru-RU" i="1" dirty="0" smtClean="0"/>
              <a:t>14</a:t>
            </a:r>
            <a:endParaRPr lang="ru-RU" i="1" dirty="0"/>
          </a:p>
        </p:txBody>
      </p:sp>
      <p:sp>
        <p:nvSpPr>
          <p:cNvPr id="6" name="Содержимое 2"/>
          <p:cNvSpPr>
            <a:spLocks noGrp="1"/>
          </p:cNvSpPr>
          <p:nvPr>
            <p:ph sz="quarter" idx="13"/>
          </p:nvPr>
        </p:nvSpPr>
        <p:spPr>
          <a:xfrm>
            <a:off x="177501" y="341834"/>
            <a:ext cx="4109430" cy="626305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ts val="1250"/>
              </a:lnSpc>
              <a:spcBef>
                <a:spcPts val="0"/>
              </a:spcBef>
              <a:buFont typeface="Arial" charset="0"/>
              <a:buNone/>
            </a:pPr>
            <a:r>
              <a:rPr lang="ru-RU" sz="1100" dirty="0" smtClean="0">
                <a:latin typeface="Garamond" pitchFamily="18" charset="0"/>
              </a:rPr>
              <a:t>      </a:t>
            </a:r>
          </a:p>
          <a:p>
            <a:pPr marL="0" indent="0" algn="just">
              <a:lnSpc>
                <a:spcPts val="1250"/>
              </a:lnSpc>
              <a:spcBef>
                <a:spcPts val="0"/>
              </a:spcBef>
              <a:buFont typeface="Arial" charset="0"/>
              <a:buNone/>
            </a:pPr>
            <a:r>
              <a:rPr lang="ru-RU" sz="1100" dirty="0" smtClean="0">
                <a:latin typeface="Garamond" pitchFamily="18" charset="0"/>
              </a:rPr>
              <a:t>Роль координатора по развитию физкультуры и спорта в Старицком районе осуществляет </a:t>
            </a:r>
            <a:r>
              <a:rPr lang="ru-RU" sz="1100" b="1" dirty="0" smtClean="0">
                <a:latin typeface="Garamond" panose="02020404030301010803" pitchFamily="18" charset="0"/>
              </a:rPr>
              <a:t>Комитет по физической культуре и спорту администрации Старицкого района</a:t>
            </a:r>
            <a:r>
              <a:rPr lang="ru-RU" sz="1100" dirty="0" smtClean="0">
                <a:latin typeface="Garamond" panose="02020404030301010803" pitchFamily="18" charset="0"/>
              </a:rPr>
              <a:t>.</a:t>
            </a:r>
          </a:p>
          <a:p>
            <a:pPr marL="0" indent="0">
              <a:lnSpc>
                <a:spcPts val="1250"/>
              </a:lnSpc>
              <a:spcBef>
                <a:spcPts val="0"/>
              </a:spcBef>
              <a:buFont typeface="Arial" charset="0"/>
              <a:buNone/>
            </a:pPr>
            <a:r>
              <a:rPr lang="ru-RU" sz="1100" dirty="0" smtClean="0">
                <a:latin typeface="Garamond" panose="02020404030301010803" pitchFamily="18" charset="0"/>
              </a:rPr>
              <a:t>Учебно-воспитательный </a:t>
            </a:r>
            <a:r>
              <a:rPr lang="ru-RU" sz="1100" dirty="0">
                <a:latin typeface="Garamond" panose="02020404030301010803" pitchFamily="18" charset="0"/>
              </a:rPr>
              <a:t>процесс осуществляется на базах:</a:t>
            </a:r>
            <a:endParaRPr lang="ru-RU" sz="1100" dirty="0" smtClean="0">
              <a:latin typeface="Garamond" panose="02020404030301010803" pitchFamily="18" charset="0"/>
            </a:endParaRPr>
          </a:p>
          <a:p>
            <a:pPr marL="171450" indent="-171450" algn="just">
              <a:lnSpc>
                <a:spcPts val="1250"/>
              </a:lnSpc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srgbClr val="000000"/>
                </a:solidFill>
                <a:latin typeface="Garamond" panose="02020404030301010803" pitchFamily="18" charset="0"/>
              </a:rPr>
              <a:t>МБУ ДО «СТАРИЦКАЯ ДЮСШ»</a:t>
            </a:r>
            <a:r>
              <a:rPr lang="ru-RU" sz="1100" dirty="0">
                <a:latin typeface="Garamond" panose="02020404030301010803" pitchFamily="18" charset="0"/>
              </a:rPr>
              <a:t> имеет большой спортивный зал, тренажерный </a:t>
            </a:r>
            <a:r>
              <a:rPr lang="ru-RU" sz="1100" dirty="0" smtClean="0">
                <a:latin typeface="Garamond" panose="02020404030301010803" pitchFamily="18" charset="0"/>
              </a:rPr>
              <a:t>зал, комплект уличных тренажеров, площадка для пляжного волейбола, культивируемые виды спорта(легкая атлетика, лыжные гонки, футбол, хоккей, волейбол, </a:t>
            </a:r>
            <a:r>
              <a:rPr lang="ru-RU" sz="1100" dirty="0" err="1" smtClean="0">
                <a:latin typeface="Garamond" panose="02020404030301010803" pitchFamily="18" charset="0"/>
              </a:rPr>
              <a:t>армспорт</a:t>
            </a:r>
            <a:r>
              <a:rPr lang="ru-RU" sz="1100" dirty="0" smtClean="0">
                <a:latin typeface="Garamond" panose="02020404030301010803" pitchFamily="18" charset="0"/>
              </a:rPr>
              <a:t>).</a:t>
            </a:r>
            <a:r>
              <a:rPr lang="ru-RU" sz="11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ru-RU" sz="1100" dirty="0">
                <a:solidFill>
                  <a:srgbClr val="000000"/>
                </a:solidFill>
                <a:latin typeface="Garamond" panose="02020404030301010803" pitchFamily="18" charset="0"/>
              </a:rPr>
              <a:t>Тверская обл. г. Старица ул. Пионерская д.38</a:t>
            </a:r>
            <a:r>
              <a:rPr lang="ru-RU" sz="11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. тел. </a:t>
            </a:r>
            <a:r>
              <a:rPr lang="ru-RU" sz="1100" dirty="0">
                <a:solidFill>
                  <a:srgbClr val="000000"/>
                </a:solidFill>
                <a:latin typeface="Garamond" panose="02020404030301010803" pitchFamily="18" charset="0"/>
              </a:rPr>
              <a:t>8 48 263 </a:t>
            </a:r>
            <a:r>
              <a:rPr lang="ru-RU" sz="11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21664</a:t>
            </a:r>
            <a:endParaRPr lang="ru-RU" sz="1100" dirty="0" smtClean="0">
              <a:latin typeface="Garamond" panose="02020404030301010803" pitchFamily="18" charset="0"/>
            </a:endParaRPr>
          </a:p>
          <a:p>
            <a:pPr marL="171450" indent="-171450" algn="just">
              <a:lnSpc>
                <a:spcPts val="1250"/>
              </a:lnSpc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ru-RU" sz="1100" b="1" dirty="0">
                <a:latin typeface="Garamond" panose="02020404030301010803" pitchFamily="18" charset="0"/>
              </a:rPr>
              <a:t>ГБУ Тверской обл. Старицкий ледовый комплекс г. </a:t>
            </a:r>
            <a:r>
              <a:rPr lang="ru-RU" sz="1100" b="1" dirty="0" smtClean="0">
                <a:latin typeface="Garamond" panose="02020404030301010803" pitchFamily="18" charset="0"/>
              </a:rPr>
              <a:t>Старица </a:t>
            </a:r>
            <a:r>
              <a:rPr lang="ru-RU" sz="1100" dirty="0" smtClean="0">
                <a:latin typeface="Garamond" panose="02020404030301010803" pitchFamily="18" charset="0"/>
              </a:rPr>
              <a:t>(ледовая </a:t>
            </a:r>
            <a:r>
              <a:rPr lang="ru-RU" sz="1100" dirty="0">
                <a:latin typeface="Garamond" panose="02020404030301010803" pitchFamily="18" charset="0"/>
              </a:rPr>
              <a:t>арена, тренажерный зал, фитнес зал, </a:t>
            </a:r>
            <a:r>
              <a:rPr lang="ru-RU" sz="1100" dirty="0" smtClean="0">
                <a:latin typeface="Garamond" panose="02020404030301010803" pitchFamily="18" charset="0"/>
              </a:rPr>
              <a:t>сауна, площадка для разминки). Тверская обл., г. Старица,  </a:t>
            </a:r>
            <a:r>
              <a:rPr lang="ru-RU" sz="1100" dirty="0">
                <a:latin typeface="Garamond" panose="02020404030301010803" pitchFamily="18" charset="0"/>
              </a:rPr>
              <a:t>Советский переулок, </a:t>
            </a:r>
            <a:r>
              <a:rPr lang="ru-RU" sz="1100" dirty="0" smtClean="0">
                <a:latin typeface="Garamond" panose="02020404030301010803" pitchFamily="18" charset="0"/>
              </a:rPr>
              <a:t>д. 4 тел</a:t>
            </a:r>
            <a:r>
              <a:rPr lang="ru-RU" sz="1100" dirty="0">
                <a:latin typeface="Garamond" panose="02020404030301010803" pitchFamily="18" charset="0"/>
              </a:rPr>
              <a:t>. 848263 </a:t>
            </a:r>
            <a:r>
              <a:rPr lang="ru-RU" sz="1100" dirty="0" smtClean="0">
                <a:latin typeface="Garamond" panose="02020404030301010803" pitchFamily="18" charset="0"/>
              </a:rPr>
              <a:t>21198</a:t>
            </a:r>
          </a:p>
          <a:p>
            <a:pPr marL="171450" indent="-171450" algn="just">
              <a:lnSpc>
                <a:spcPts val="1250"/>
              </a:lnSpc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ru-RU" sz="1100" b="1" dirty="0" smtClean="0">
                <a:latin typeface="Garamond" panose="02020404030301010803" pitchFamily="18" charset="0"/>
              </a:rPr>
              <a:t>общеобразовательные школы</a:t>
            </a:r>
            <a:r>
              <a:rPr lang="ru-RU" sz="1100" dirty="0" smtClean="0">
                <a:latin typeface="Garamond" panose="02020404030301010803" pitchFamily="18" charset="0"/>
              </a:rPr>
              <a:t> </a:t>
            </a:r>
            <a:r>
              <a:rPr lang="ru-RU" sz="1100" dirty="0">
                <a:latin typeface="Garamond" panose="02020404030301010803" pitchFamily="18" charset="0"/>
              </a:rPr>
              <a:t>(Старицкая СОШ, Ново-Ямская СОШ, СОШ ст</a:t>
            </a:r>
            <a:r>
              <a:rPr lang="ru-RU" sz="1100" dirty="0" smtClean="0">
                <a:latin typeface="Garamond" panose="02020404030301010803" pitchFamily="18" charset="0"/>
              </a:rPr>
              <a:t>. Старица</a:t>
            </a:r>
            <a:r>
              <a:rPr lang="ru-RU" sz="1100" dirty="0">
                <a:latin typeface="Garamond" panose="02020404030301010803" pitchFamily="18" charset="0"/>
              </a:rPr>
              <a:t>, </a:t>
            </a:r>
            <a:r>
              <a:rPr lang="ru-RU" sz="1100" dirty="0" err="1">
                <a:latin typeface="Garamond" panose="02020404030301010803" pitchFamily="18" charset="0"/>
              </a:rPr>
              <a:t>Емельяновская</a:t>
            </a:r>
            <a:r>
              <a:rPr lang="ru-RU" sz="1100" dirty="0">
                <a:latin typeface="Garamond" panose="02020404030301010803" pitchFamily="18" charset="0"/>
              </a:rPr>
              <a:t> СОШ, Архангельская ООШ, </a:t>
            </a:r>
            <a:r>
              <a:rPr lang="ru-RU" sz="1100" dirty="0" err="1">
                <a:latin typeface="Garamond" panose="02020404030301010803" pitchFamily="18" charset="0"/>
              </a:rPr>
              <a:t>Берновская</a:t>
            </a:r>
            <a:r>
              <a:rPr lang="ru-RU" sz="1100" dirty="0">
                <a:latin typeface="Garamond" panose="02020404030301010803" pitchFamily="18" charset="0"/>
              </a:rPr>
              <a:t> СОШ, Красновская ООШ, </a:t>
            </a:r>
            <a:r>
              <a:rPr lang="ru-RU" sz="1100" dirty="0" err="1">
                <a:latin typeface="Garamond" panose="02020404030301010803" pitchFamily="18" charset="0"/>
              </a:rPr>
              <a:t>Паньковская</a:t>
            </a:r>
            <a:r>
              <a:rPr lang="ru-RU" sz="1100" dirty="0">
                <a:latin typeface="Garamond" panose="02020404030301010803" pitchFamily="18" charset="0"/>
              </a:rPr>
              <a:t> </a:t>
            </a:r>
            <a:r>
              <a:rPr lang="ru-RU" sz="1100" dirty="0" smtClean="0">
                <a:latin typeface="Garamond" panose="02020404030301010803" pitchFamily="18" charset="0"/>
              </a:rPr>
              <a:t>ООШ, Луковниковская СОШ, </a:t>
            </a:r>
            <a:r>
              <a:rPr lang="ru-RU" sz="1100" dirty="0" err="1" smtClean="0">
                <a:latin typeface="Garamond" panose="02020404030301010803" pitchFamily="18" charset="0"/>
              </a:rPr>
              <a:t>Бабынинская</a:t>
            </a:r>
            <a:r>
              <a:rPr lang="ru-RU" sz="1100" dirty="0" smtClean="0">
                <a:latin typeface="Garamond" panose="02020404030301010803" pitchFamily="18" charset="0"/>
              </a:rPr>
              <a:t> ООШ)</a:t>
            </a:r>
            <a:r>
              <a:rPr lang="ru-RU" sz="1100" b="1" dirty="0" smtClean="0">
                <a:latin typeface="Garamond" panose="02020404030301010803" pitchFamily="18" charset="0"/>
              </a:rPr>
              <a:t>     </a:t>
            </a:r>
          </a:p>
          <a:p>
            <a:pPr marL="0" indent="0" algn="just">
              <a:lnSpc>
                <a:spcPts val="1250"/>
              </a:lnSpc>
              <a:spcBef>
                <a:spcPts val="0"/>
              </a:spcBef>
              <a:buFont typeface="Arial" charset="0"/>
              <a:buNone/>
            </a:pPr>
            <a:r>
              <a:rPr lang="ru-RU" sz="1100" b="1" dirty="0" smtClean="0">
                <a:latin typeface="Garamond" panose="02020404030301010803" pitchFamily="18" charset="0"/>
              </a:rPr>
              <a:t>Площадки </a:t>
            </a:r>
            <a:r>
              <a:rPr lang="ru-RU" sz="1100" b="1" dirty="0">
                <a:latin typeface="Garamond" panose="02020404030301010803" pitchFamily="18" charset="0"/>
              </a:rPr>
              <a:t>с искусственным покрытием:</a:t>
            </a:r>
          </a:p>
          <a:p>
            <a:pPr marL="171450" indent="-171450">
              <a:lnSpc>
                <a:spcPts val="125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ru-RU" sz="1100" dirty="0" smtClean="0">
                <a:latin typeface="Garamond" panose="02020404030301010803" pitchFamily="18" charset="0"/>
              </a:rPr>
              <a:t>Филиал </a:t>
            </a:r>
            <a:r>
              <a:rPr lang="ru-RU" sz="1100" dirty="0">
                <a:latin typeface="Garamond" panose="02020404030301010803" pitchFamily="18" charset="0"/>
              </a:rPr>
              <a:t>ТТК Советский </a:t>
            </a:r>
            <a:r>
              <a:rPr lang="ru-RU" sz="1100" dirty="0" smtClean="0">
                <a:latin typeface="Garamond" panose="02020404030301010803" pitchFamily="18" charset="0"/>
              </a:rPr>
              <a:t>переулок, д.3 - многофункциональная площадка</a:t>
            </a:r>
          </a:p>
          <a:p>
            <a:pPr marL="171450" indent="-171450">
              <a:lnSpc>
                <a:spcPts val="125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ru-RU" sz="1100" dirty="0" smtClean="0">
                <a:latin typeface="Garamond" panose="02020404030301010803" pitchFamily="18" charset="0"/>
              </a:rPr>
              <a:t>Старицкий </a:t>
            </a:r>
            <a:r>
              <a:rPr lang="ru-RU" sz="1100" dirty="0">
                <a:latin typeface="Garamond" panose="02020404030301010803" pitchFamily="18" charset="0"/>
              </a:rPr>
              <a:t>колледж  ул. </a:t>
            </a:r>
            <a:r>
              <a:rPr lang="ru-RU" sz="1100" dirty="0" smtClean="0">
                <a:latin typeface="Garamond" panose="02020404030301010803" pitchFamily="18" charset="0"/>
              </a:rPr>
              <a:t>Советская, д. </a:t>
            </a:r>
            <a:r>
              <a:rPr lang="ru-RU" sz="1100" dirty="0">
                <a:latin typeface="Garamond" panose="02020404030301010803" pitchFamily="18" charset="0"/>
              </a:rPr>
              <a:t>6 -  площадка для мини-футбола с искусственной </a:t>
            </a:r>
            <a:r>
              <a:rPr lang="ru-RU" sz="1100" dirty="0" smtClean="0">
                <a:latin typeface="Garamond" panose="02020404030301010803" pitchFamily="18" charset="0"/>
              </a:rPr>
              <a:t>травой</a:t>
            </a:r>
          </a:p>
          <a:p>
            <a:pPr marL="171450" indent="-171450">
              <a:lnSpc>
                <a:spcPts val="125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ru-RU" sz="1100" dirty="0" smtClean="0">
                <a:latin typeface="Garamond" panose="02020404030301010803" pitchFamily="18" charset="0"/>
              </a:rPr>
              <a:t>Ново-Ямская </a:t>
            </a:r>
            <a:r>
              <a:rPr lang="ru-RU" sz="1100" dirty="0">
                <a:latin typeface="Garamond" panose="02020404030301010803" pitchFamily="18" charset="0"/>
              </a:rPr>
              <a:t>СОШ -  площадка для мини-футбола с искусственной </a:t>
            </a:r>
            <a:r>
              <a:rPr lang="ru-RU" sz="1100" dirty="0" smtClean="0">
                <a:latin typeface="Garamond" panose="02020404030301010803" pitchFamily="18" charset="0"/>
              </a:rPr>
              <a:t>травой, площадка с тренажерами.</a:t>
            </a:r>
          </a:p>
          <a:p>
            <a:pPr marL="171450" indent="-171450">
              <a:lnSpc>
                <a:spcPts val="125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ru-RU" sz="1100" dirty="0" smtClean="0">
                <a:latin typeface="Garamond" panose="02020404030301010803" pitchFamily="18" charset="0"/>
              </a:rPr>
              <a:t>Ново-Ямское </a:t>
            </a:r>
            <a:r>
              <a:rPr lang="ru-RU" sz="1100" dirty="0">
                <a:latin typeface="Garamond" panose="02020404030301010803" pitchFamily="18" charset="0"/>
              </a:rPr>
              <a:t>сельское поселение </a:t>
            </a:r>
            <a:r>
              <a:rPr lang="ru-RU" sz="1100" dirty="0" smtClean="0">
                <a:latin typeface="Garamond" panose="02020404030301010803" pitchFamily="18" charset="0"/>
              </a:rPr>
              <a:t>- многофункциональная </a:t>
            </a:r>
            <a:r>
              <a:rPr lang="ru-RU" sz="1100" dirty="0">
                <a:latin typeface="Garamond" panose="02020404030301010803" pitchFamily="18" charset="0"/>
              </a:rPr>
              <a:t>площадка с искусственным </a:t>
            </a:r>
            <a:r>
              <a:rPr lang="ru-RU" sz="1100" dirty="0" smtClean="0">
                <a:latin typeface="Garamond" panose="02020404030301010803" pitchFamily="18" charset="0"/>
              </a:rPr>
              <a:t>покрытием</a:t>
            </a:r>
          </a:p>
          <a:p>
            <a:pPr marL="171450" indent="-171450">
              <a:lnSpc>
                <a:spcPts val="125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ru-RU" sz="1100" dirty="0" smtClean="0">
                <a:latin typeface="Garamond" panose="02020404030301010803" pitchFamily="18" charset="0"/>
              </a:rPr>
              <a:t>Станция </a:t>
            </a:r>
            <a:r>
              <a:rPr lang="ru-RU" sz="1100" dirty="0">
                <a:latin typeface="Garamond" panose="02020404030301010803" pitchFamily="18" charset="0"/>
              </a:rPr>
              <a:t>Старица </a:t>
            </a:r>
            <a:r>
              <a:rPr lang="ru-RU" sz="1100" dirty="0" smtClean="0">
                <a:latin typeface="Garamond" panose="02020404030301010803" pitchFamily="18" charset="0"/>
              </a:rPr>
              <a:t>- комплекс </a:t>
            </a:r>
            <a:r>
              <a:rPr lang="ru-RU" sz="1100" dirty="0">
                <a:latin typeface="Garamond" panose="02020404030301010803" pitchFamily="18" charset="0"/>
              </a:rPr>
              <a:t>уличных тренажеров с площадкой для </a:t>
            </a:r>
            <a:r>
              <a:rPr lang="ru-RU" sz="1100" dirty="0" smtClean="0">
                <a:latin typeface="Garamond" panose="02020404030301010803" pitchFamily="18" charset="0"/>
              </a:rPr>
              <a:t>мини-футбола,</a:t>
            </a:r>
          </a:p>
          <a:p>
            <a:pPr marL="171450" indent="-171450">
              <a:lnSpc>
                <a:spcPts val="125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ru-RU" sz="1100" dirty="0" err="1" smtClean="0">
                <a:latin typeface="Garamond" panose="02020404030301010803" pitchFamily="18" charset="0"/>
              </a:rPr>
              <a:t>Берновская</a:t>
            </a:r>
            <a:r>
              <a:rPr lang="ru-RU" sz="1100" dirty="0" smtClean="0">
                <a:latin typeface="Garamond" panose="02020404030301010803" pitchFamily="18" charset="0"/>
              </a:rPr>
              <a:t> СОШ – площадка с тренажерами,</a:t>
            </a:r>
          </a:p>
          <a:p>
            <a:pPr marL="171450" indent="-171450">
              <a:lnSpc>
                <a:spcPts val="125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ru-RU" sz="1100" dirty="0" smtClean="0">
                <a:latin typeface="Garamond" panose="02020404030301010803" pitchFamily="18" charset="0"/>
              </a:rPr>
              <a:t>Красновская СОШ – площадка с тренажерами,</a:t>
            </a:r>
          </a:p>
          <a:p>
            <a:pPr marL="171450" indent="-171450">
              <a:lnSpc>
                <a:spcPts val="125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ru-RU" sz="1100" dirty="0" smtClean="0">
                <a:latin typeface="Garamond" panose="02020404030301010803" pitchFamily="18" charset="0"/>
              </a:rPr>
              <a:t>«Старицкая ДЮСШ» – площадка с уличными тренажерами, площадка для пляжного волейбола.</a:t>
            </a:r>
            <a:endParaRPr lang="ru-RU" sz="1100" dirty="0">
              <a:latin typeface="Garamond" panose="02020404030301010803" pitchFamily="18" charset="0"/>
            </a:endParaRPr>
          </a:p>
          <a:p>
            <a:pPr marL="0" indent="357188">
              <a:lnSpc>
                <a:spcPts val="1250"/>
              </a:lnSpc>
              <a:spcBef>
                <a:spcPts val="0"/>
              </a:spcBef>
              <a:buFont typeface="Arial" charset="0"/>
              <a:buNone/>
            </a:pPr>
            <a:endParaRPr lang="ru-RU" sz="1100" dirty="0" smtClean="0">
              <a:latin typeface="Garamond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4000" y="180000"/>
            <a:ext cx="6480000" cy="247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Характеристика Старицкого района / Социальная инфраструктура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64467" y="303713"/>
            <a:ext cx="992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Garamond" pitchFamily="18" charset="0"/>
                <a:ea typeface="Adobe Fangsong Std R" pitchFamily="18" charset="-128"/>
              </a:rPr>
              <a:t>Спорт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673" y="3876196"/>
            <a:ext cx="2357908" cy="156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Изображение 02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4673" y="493627"/>
            <a:ext cx="2357908" cy="143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673" y="1926010"/>
            <a:ext cx="2357908" cy="136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673" y="5598417"/>
            <a:ext cx="2357908" cy="136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824758" y="226769"/>
            <a:ext cx="20377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  <a:latin typeface="Garamond" panose="02020404030301010803" pitchFamily="18" charset="0"/>
              </a:rPr>
              <a:t>МБУ ДО «СТАРИЦКАЯ ДЮСШ»</a:t>
            </a:r>
            <a:endParaRPr lang="ru-RU" sz="1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33174" y="3469983"/>
            <a:ext cx="24960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Garamond" panose="02020404030301010803" pitchFamily="18" charset="0"/>
              </a:rPr>
              <a:t>ГБУ Тверской обл. Старицкий ледовый комплекс г. Старица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0211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822554"/>
            <a:ext cx="1425893" cy="341834"/>
          </a:xfrm>
        </p:spPr>
        <p:txBody>
          <a:bodyPr/>
          <a:lstStyle/>
          <a:p>
            <a:fld id="{725C68B6-61C2-468F-89AB-4B9F7531AA68}" type="slidenum">
              <a:rPr lang="ru-RU" i="1" smtClean="0"/>
              <a:pPr/>
              <a:t>15</a:t>
            </a:fld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59" y="286911"/>
            <a:ext cx="6351532" cy="4149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1100" dirty="0" smtClean="0">
                <a:effectLst/>
                <a:latin typeface="Garamond" panose="02020404030301010803" pitchFamily="18" charset="0"/>
                <a:cs typeface="Times New Roman" pitchFamily="18" charset="0"/>
              </a:rPr>
              <a:t>В Старицком районе за 2017 год подготовлено:</a:t>
            </a:r>
            <a:endParaRPr lang="ru-RU" sz="1100" dirty="0">
              <a:effectLst/>
              <a:latin typeface="Garamond" panose="02020404030301010803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6472" y="557859"/>
            <a:ext cx="6416517" cy="4032448"/>
          </a:xfrm>
        </p:spPr>
        <p:txBody>
          <a:bodyPr>
            <a:normAutofit lnSpcReduction="10000"/>
          </a:bodyPr>
          <a:lstStyle/>
          <a:p>
            <a: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1100" dirty="0" smtClean="0">
                <a:latin typeface="Garamond" panose="02020404030301010803" pitchFamily="18" charset="0"/>
              </a:rPr>
              <a:t>3 Мастера спорта России по легкой атлетике</a:t>
            </a:r>
          </a:p>
          <a:p>
            <a: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1100" dirty="0" smtClean="0">
                <a:latin typeface="Garamond" panose="02020404030301010803" pitchFamily="18" charset="0"/>
              </a:rPr>
              <a:t>7 кандидатов в Мастера спорта по легкой атлетике</a:t>
            </a:r>
            <a:endParaRPr lang="ru-RU" sz="1100" dirty="0">
              <a:latin typeface="Garamond" panose="02020404030301010803" pitchFamily="18" charset="0"/>
            </a:endParaRPr>
          </a:p>
          <a:p>
            <a: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1100" dirty="0" smtClean="0">
                <a:latin typeface="Garamond" panose="02020404030301010803" pitchFamily="18" charset="0"/>
              </a:rPr>
              <a:t>5 кандидатов в мастера спорта по хоккею</a:t>
            </a:r>
            <a:endParaRPr lang="ru-RU" sz="1100" dirty="0">
              <a:latin typeface="Garamond" panose="02020404030301010803" pitchFamily="18" charset="0"/>
            </a:endParaRPr>
          </a:p>
          <a:p>
            <a: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1100" dirty="0" smtClean="0">
                <a:latin typeface="Garamond" panose="02020404030301010803" pitchFamily="18" charset="0"/>
              </a:rPr>
              <a:t>6 кандидатов в Мастера спорта  по </a:t>
            </a:r>
            <a:r>
              <a:rPr lang="ru-RU" sz="1100" dirty="0" err="1" smtClean="0">
                <a:latin typeface="Garamond" panose="02020404030301010803" pitchFamily="18" charset="0"/>
              </a:rPr>
              <a:t>армспорту</a:t>
            </a:r>
            <a:endParaRPr lang="ru-RU" sz="1100" dirty="0">
              <a:latin typeface="Garamond" panose="02020404030301010803" pitchFamily="18" charset="0"/>
            </a:endParaRPr>
          </a:p>
          <a:p>
            <a: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1100" dirty="0" smtClean="0">
                <a:latin typeface="Garamond" panose="02020404030301010803" pitchFamily="18" charset="0"/>
              </a:rPr>
              <a:t>1 кандидат в Мастера спорта по греко-римской борьбе</a:t>
            </a:r>
          </a:p>
          <a:p>
            <a:pPr marL="45720" indent="0">
              <a:buNone/>
            </a:pPr>
            <a:endParaRPr lang="ru-RU" sz="1100" dirty="0" smtClean="0">
              <a:latin typeface="Garamond" panose="02020404030301010803" pitchFamily="18" charset="0"/>
            </a:endParaRPr>
          </a:p>
          <a:p>
            <a:pPr marL="45720" indent="0">
              <a:buNone/>
            </a:pPr>
            <a:r>
              <a:rPr lang="ru-RU" sz="1100" b="1" dirty="0" smtClean="0">
                <a:latin typeface="Garamond" panose="02020404030301010803" pitchFamily="18" charset="0"/>
              </a:rPr>
              <a:t>В Старицком районе проводятся соревнования всероссийского, </a:t>
            </a:r>
          </a:p>
          <a:p>
            <a:pPr marL="45720" indent="0">
              <a:buNone/>
            </a:pPr>
            <a:r>
              <a:rPr lang="ru-RU" sz="1100" b="1" dirty="0" smtClean="0">
                <a:latin typeface="Garamond" panose="02020404030301010803" pitchFamily="18" charset="0"/>
              </a:rPr>
              <a:t>регионального и муниципального уровней:</a:t>
            </a:r>
          </a:p>
          <a:p>
            <a: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1100" dirty="0">
                <a:latin typeface="Garamond" panose="02020404030301010803" pitchFamily="18" charset="0"/>
              </a:rPr>
              <a:t>«ДЖИП-ТРИАЛ</a:t>
            </a:r>
            <a:r>
              <a:rPr lang="ru-RU" sz="1100" dirty="0" smtClean="0">
                <a:latin typeface="Garamond" panose="02020404030301010803" pitchFamily="18" charset="0"/>
              </a:rPr>
              <a:t>»,</a:t>
            </a:r>
          </a:p>
          <a:p>
            <a: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1100" dirty="0">
                <a:latin typeface="Garamond" panose="02020404030301010803" pitchFamily="18" charset="0"/>
              </a:rPr>
              <a:t>к</a:t>
            </a:r>
            <a:r>
              <a:rPr lang="ru-RU" sz="1100" dirty="0" smtClean="0">
                <a:latin typeface="Garamond" panose="02020404030301010803" pitchFamily="18" charset="0"/>
              </a:rPr>
              <a:t>убок </a:t>
            </a:r>
            <a:r>
              <a:rPr lang="ru-RU" sz="1100" dirty="0">
                <a:latin typeface="Garamond" panose="02020404030301010803" pitchFamily="18" charset="0"/>
              </a:rPr>
              <a:t>России по авиамодельному </a:t>
            </a:r>
            <a:r>
              <a:rPr lang="ru-RU" sz="1100" dirty="0" smtClean="0">
                <a:latin typeface="Garamond" panose="02020404030301010803" pitchFamily="18" charset="0"/>
              </a:rPr>
              <a:t>спорту</a:t>
            </a:r>
          </a:p>
          <a:p>
            <a: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1100" dirty="0">
                <a:latin typeface="Garamond" panose="02020404030301010803" pitchFamily="18" charset="0"/>
              </a:rPr>
              <a:t>ч</a:t>
            </a:r>
            <a:r>
              <a:rPr lang="ru-RU" sz="1100" dirty="0" smtClean="0">
                <a:latin typeface="Garamond" panose="02020404030301010803" pitchFamily="18" charset="0"/>
              </a:rPr>
              <a:t>емпионат </a:t>
            </a:r>
            <a:r>
              <a:rPr lang="ru-RU" sz="1100" dirty="0">
                <a:latin typeface="Garamond" panose="02020404030301010803" pitchFamily="18" charset="0"/>
              </a:rPr>
              <a:t>Тверской области по </a:t>
            </a:r>
            <a:r>
              <a:rPr lang="ru-RU" sz="1100" dirty="0" err="1" smtClean="0">
                <a:latin typeface="Garamond" panose="02020404030301010803" pitchFamily="18" charset="0"/>
              </a:rPr>
              <a:t>армспорту</a:t>
            </a:r>
            <a:endParaRPr lang="ru-RU" sz="1100" dirty="0" smtClean="0">
              <a:latin typeface="Garamond" panose="02020404030301010803" pitchFamily="18" charset="0"/>
            </a:endParaRPr>
          </a:p>
          <a:p>
            <a: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Garamond" panose="02020404030301010803" pitchFamily="18" charset="0"/>
              </a:rPr>
              <a:t>чемпионат </a:t>
            </a:r>
            <a:r>
              <a:rPr lang="ru-RU" sz="1100" dirty="0">
                <a:latin typeface="Garamond" panose="02020404030301010803" pitchFamily="18" charset="0"/>
              </a:rPr>
              <a:t>и первенство Области по футболу, </a:t>
            </a:r>
            <a:r>
              <a:rPr lang="ru-RU" sz="1100" dirty="0" smtClean="0">
                <a:latin typeface="Garamond" panose="02020404030301010803" pitchFamily="18" charset="0"/>
              </a:rPr>
              <a:t>хоккею</a:t>
            </a:r>
            <a:r>
              <a:rPr lang="ru-RU" sz="1100" dirty="0">
                <a:latin typeface="Garamond" panose="02020404030301010803" pitchFamily="18" charset="0"/>
              </a:rPr>
              <a:t>, горному бегу </a:t>
            </a:r>
            <a:r>
              <a:rPr lang="ru-RU" sz="1100" dirty="0" smtClean="0">
                <a:latin typeface="Garamond" panose="02020404030301010803" pitchFamily="18" charset="0"/>
              </a:rPr>
              <a:t>вверх-вниз</a:t>
            </a:r>
          </a:p>
          <a:p>
            <a: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Garamond" panose="02020404030301010803" pitchFamily="18" charset="0"/>
              </a:rPr>
              <a:t>открытый </a:t>
            </a:r>
            <a:r>
              <a:rPr lang="ru-RU" sz="1100" dirty="0">
                <a:latin typeface="Garamond" panose="02020404030301010803" pitchFamily="18" charset="0"/>
              </a:rPr>
              <a:t>чемпионат Старицкого района по мини-футболу, </a:t>
            </a:r>
            <a:r>
              <a:rPr lang="ru-RU" sz="1100" dirty="0" smtClean="0">
                <a:latin typeface="Garamond" panose="02020404030301010803" pitchFamily="18" charset="0"/>
              </a:rPr>
              <a:t>волейболу</a:t>
            </a:r>
          </a:p>
          <a:p>
            <a: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Garamond" panose="02020404030301010803" pitchFamily="18" charset="0"/>
              </a:rPr>
              <a:t>традиционный </a:t>
            </a:r>
            <a:r>
              <a:rPr lang="ru-RU" sz="1100" dirty="0">
                <a:latin typeface="Garamond" panose="02020404030301010803" pitchFamily="18" charset="0"/>
              </a:rPr>
              <a:t>турнир по мини-футболу посвященный «ДНЮ ПОБЕДЫ» организованный совместно Старицким КФК и С и организацией «ВОЙНАХ</a:t>
            </a:r>
            <a:r>
              <a:rPr lang="ru-RU" sz="1100" dirty="0" smtClean="0">
                <a:latin typeface="Garamond" panose="02020404030301010803" pitchFamily="18" charset="0"/>
              </a:rPr>
              <a:t>» (</a:t>
            </a:r>
            <a:r>
              <a:rPr lang="ru-RU" sz="1100" dirty="0">
                <a:latin typeface="Garamond" panose="02020404030301010803" pitchFamily="18" charset="0"/>
              </a:rPr>
              <a:t>Чеченская диаспора) </a:t>
            </a:r>
            <a:endParaRPr lang="ru-RU" sz="1100" dirty="0" smtClean="0">
              <a:latin typeface="Garamond" panose="02020404030301010803" pitchFamily="18" charset="0"/>
            </a:endParaRPr>
          </a:p>
          <a:p>
            <a: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1100" dirty="0">
                <a:latin typeface="Garamond" panose="02020404030301010803" pitchFamily="18" charset="0"/>
              </a:rPr>
              <a:t>т</a:t>
            </a:r>
            <a:r>
              <a:rPr lang="ru-RU" sz="1100" dirty="0" smtClean="0">
                <a:latin typeface="Garamond" panose="02020404030301010803" pitchFamily="18" charset="0"/>
              </a:rPr>
              <a:t>урнир </a:t>
            </a:r>
            <a:r>
              <a:rPr lang="ru-RU" sz="1100" dirty="0">
                <a:latin typeface="Garamond" panose="02020404030301010803" pitchFamily="18" charset="0"/>
              </a:rPr>
              <a:t>по шахматам среди сельских </a:t>
            </a:r>
            <a:r>
              <a:rPr lang="ru-RU" sz="1100" dirty="0" smtClean="0">
                <a:latin typeface="Garamond" panose="02020404030301010803" pitchFamily="18" charset="0"/>
              </a:rPr>
              <a:t>спортсменов</a:t>
            </a:r>
          </a:p>
          <a:p>
            <a: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1100" dirty="0">
                <a:latin typeface="Garamond" panose="02020404030301010803" pitchFamily="18" charset="0"/>
              </a:rPr>
              <a:t>р</a:t>
            </a:r>
            <a:r>
              <a:rPr lang="ru-RU" sz="1100" dirty="0" smtClean="0">
                <a:latin typeface="Garamond" panose="02020404030301010803" pitchFamily="18" charset="0"/>
              </a:rPr>
              <a:t>егиональный </a:t>
            </a:r>
            <a:r>
              <a:rPr lang="ru-RU" sz="1100" dirty="0">
                <a:latin typeface="Garamond" panose="02020404030301010803" pitchFamily="18" charset="0"/>
              </a:rPr>
              <a:t>зимний спортивный праздник с участием команд центральной зоны </a:t>
            </a:r>
            <a:r>
              <a:rPr lang="ru-RU" sz="1100" dirty="0" smtClean="0">
                <a:latin typeface="Garamond" panose="02020404030301010803" pitchFamily="18" charset="0"/>
              </a:rPr>
              <a:t>области</a:t>
            </a:r>
          </a:p>
          <a:p>
            <a: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1100" dirty="0">
                <a:latin typeface="Garamond" panose="02020404030301010803" pitchFamily="18" charset="0"/>
              </a:rPr>
              <a:t>т</a:t>
            </a:r>
            <a:r>
              <a:rPr lang="ru-RU" sz="1100" dirty="0" smtClean="0">
                <a:latin typeface="Garamond" panose="02020404030301010803" pitchFamily="18" charset="0"/>
              </a:rPr>
              <a:t>радиционные </a:t>
            </a:r>
            <a:r>
              <a:rPr lang="ru-RU" sz="1100" dirty="0">
                <a:latin typeface="Garamond" panose="02020404030301010803" pitchFamily="18" charset="0"/>
              </a:rPr>
              <a:t>областные соревнования людей с ограниченными </a:t>
            </a:r>
            <a:r>
              <a:rPr lang="ru-RU" sz="1100" dirty="0" smtClean="0">
                <a:latin typeface="Garamond" panose="02020404030301010803" pitchFamily="18" charset="0"/>
              </a:rPr>
              <a:t>возможностями</a:t>
            </a:r>
          </a:p>
          <a:p>
            <a: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Garamond" panose="02020404030301010803" pitchFamily="18" charset="0"/>
              </a:rPr>
              <a:t>ежегодный Всероссийский легкоатлетический пробег «Старицкие версты»</a:t>
            </a:r>
          </a:p>
          <a:p>
            <a: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Garamond" panose="02020404030301010803" pitchFamily="18" charset="0"/>
              </a:rPr>
              <a:t>22 Этап «Гран – при России по горному бегу вверх-вниз».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673" y="5022354"/>
            <a:ext cx="248524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4919" y="5022353"/>
            <a:ext cx="2032207" cy="164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7549" y="269826"/>
            <a:ext cx="239267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126" y="5022353"/>
            <a:ext cx="2092662" cy="164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891" y="1854003"/>
            <a:ext cx="162532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68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9"/>
          <p:cNvSpPr>
            <a:spLocks/>
          </p:cNvSpPr>
          <p:nvPr/>
        </p:nvSpPr>
        <p:spPr bwMode="auto">
          <a:xfrm>
            <a:off x="-795" y="24373"/>
            <a:ext cx="7129463" cy="31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Garamond" pitchFamily="18" charset="0"/>
              <a:ea typeface="Adobe Fangsong Std R"/>
              <a:cs typeface="Adobe Fangsong Std R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dirty="0" smtClean="0">
              <a:solidFill>
                <a:schemeClr val="accent2"/>
              </a:solidFill>
              <a:latin typeface="Garamond" pitchFamily="18" charset="0"/>
              <a:ea typeface="Adobe Fangsong Std R"/>
              <a:cs typeface="Adobe Fangsong Std R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Garamond" pitchFamily="18" charset="0"/>
                <a:ea typeface="Adobe Fangsong Std R"/>
                <a:cs typeface="Adobe Fangsong Std R"/>
              </a:rPr>
              <a:t>Культура</a:t>
            </a:r>
            <a:endParaRPr lang="ru-RU" altLang="ru-RU" sz="1800" dirty="0">
              <a:latin typeface="Garamond" pitchFamily="18" charset="0"/>
              <a:ea typeface="Adobe Fangsong Std R"/>
              <a:cs typeface="Adobe Fangsong Std R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4529" y="6879134"/>
            <a:ext cx="1590675" cy="285254"/>
          </a:xfrm>
        </p:spPr>
        <p:txBody>
          <a:bodyPr/>
          <a:lstStyle/>
          <a:p>
            <a:pPr>
              <a:defRPr/>
            </a:pPr>
            <a:r>
              <a:rPr lang="ru-RU" i="1" dirty="0" smtClean="0"/>
              <a:t>16</a:t>
            </a:r>
            <a:endParaRPr lang="ru-RU" i="1" dirty="0"/>
          </a:p>
        </p:txBody>
      </p:sp>
      <p:sp>
        <p:nvSpPr>
          <p:cNvPr id="14340" name="Rectangle 27"/>
          <p:cNvSpPr>
            <a:spLocks noChangeArrowheads="1"/>
          </p:cNvSpPr>
          <p:nvPr/>
        </p:nvSpPr>
        <p:spPr bwMode="auto">
          <a:xfrm>
            <a:off x="61033" y="1856102"/>
            <a:ext cx="357522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Garamond" pitchFamily="18" charset="0"/>
              </a:rPr>
              <a:t>Народный</a:t>
            </a:r>
            <a:r>
              <a:rPr lang="ru-RU" altLang="ru-RU" sz="1100" b="1" dirty="0">
                <a:latin typeface="Garamond" pitchFamily="18" charset="0"/>
              </a:rPr>
              <a:t> самодеятельный коллектив хор «Ветеран</a:t>
            </a:r>
            <a:r>
              <a:rPr lang="ru-RU" altLang="ru-RU" sz="1100" b="1" dirty="0" smtClean="0">
                <a:latin typeface="Garamond" pitchFamily="18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Garamond" pitchFamily="18" charset="0"/>
              </a:rPr>
              <a:t>Руководитель: Соловьева Валентина Петровна Соловьев Константин Николаевич</a:t>
            </a:r>
          </a:p>
        </p:txBody>
      </p:sp>
      <p:sp>
        <p:nvSpPr>
          <p:cNvPr id="14343" name="Rectangle 28"/>
          <p:cNvSpPr>
            <a:spLocks noChangeArrowheads="1"/>
          </p:cNvSpPr>
          <p:nvPr/>
        </p:nvSpPr>
        <p:spPr bwMode="auto">
          <a:xfrm>
            <a:off x="152919" y="4552956"/>
            <a:ext cx="35818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Garamond" pitchFamily="18" charset="0"/>
              </a:rPr>
              <a:t>Народный самодеятельный </a:t>
            </a:r>
            <a:r>
              <a:rPr lang="ru-RU" altLang="ru-RU" sz="1000" b="1" dirty="0" smtClean="0">
                <a:latin typeface="Garamond" pitchFamily="18" charset="0"/>
              </a:rPr>
              <a:t>коллектив «Ансамбль </a:t>
            </a:r>
            <a:r>
              <a:rPr lang="ru-RU" altLang="ru-RU" sz="1000" b="1" dirty="0">
                <a:latin typeface="Garamond" pitchFamily="18" charset="0"/>
              </a:rPr>
              <a:t>русских народных инструментов  «Сюрприз» </a:t>
            </a:r>
            <a:endParaRPr lang="ru-RU" altLang="ru-RU" sz="1000" b="1" dirty="0" smtClean="0"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latin typeface="Garamond" pitchFamily="18" charset="0"/>
              </a:rPr>
              <a:t>Руководитель </a:t>
            </a:r>
            <a:r>
              <a:rPr lang="ru-RU" altLang="ru-RU" sz="1000" dirty="0" err="1" smtClean="0">
                <a:latin typeface="Garamond" pitchFamily="18" charset="0"/>
              </a:rPr>
              <a:t>Шабашкин</a:t>
            </a:r>
            <a:r>
              <a:rPr lang="ru-RU" altLang="ru-RU" sz="1000" dirty="0" smtClean="0">
                <a:latin typeface="Garamond" pitchFamily="18" charset="0"/>
              </a:rPr>
              <a:t> Александр Юрьевич</a:t>
            </a:r>
            <a:endParaRPr lang="ru-RU" altLang="ru-RU" sz="1000" dirty="0">
              <a:latin typeface="Garamond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040" y="81522"/>
            <a:ext cx="6480175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Характеристика Старицкого района / 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Культура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4349" name="Rectangle 16"/>
          <p:cNvSpPr>
            <a:spLocks noChangeArrowheads="1"/>
          </p:cNvSpPr>
          <p:nvPr/>
        </p:nvSpPr>
        <p:spPr bwMode="auto">
          <a:xfrm>
            <a:off x="89418" y="482511"/>
            <a:ext cx="391586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latin typeface="Garamond" panose="02020404030301010803" pitchFamily="18" charset="0"/>
              </a:rPr>
              <a:t>Учреждения </a:t>
            </a:r>
            <a:r>
              <a:rPr lang="ru-RU" altLang="ru-RU" sz="1200" b="1" dirty="0">
                <a:latin typeface="Garamond" panose="02020404030301010803" pitchFamily="18" charset="0"/>
              </a:rPr>
              <a:t>культуры и искусства: </a:t>
            </a:r>
            <a:endParaRPr lang="ru-RU" altLang="ru-RU" sz="1200" b="1" dirty="0" smtClean="0">
              <a:latin typeface="Garamond" panose="02020404030301010803" pitchFamily="18" charset="0"/>
            </a:endParaRPr>
          </a:p>
          <a:p>
            <a:pPr marL="171450" indent="-17145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200" dirty="0" smtClean="0">
                <a:latin typeface="Garamond" panose="02020404030301010803" pitchFamily="18" charset="0"/>
              </a:rPr>
              <a:t>26  библиотек</a:t>
            </a:r>
          </a:p>
          <a:p>
            <a:pPr marL="171450" indent="-17145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200" dirty="0" smtClean="0">
                <a:latin typeface="Garamond" panose="02020404030301010803" pitchFamily="18" charset="0"/>
              </a:rPr>
              <a:t>20 </a:t>
            </a:r>
            <a:r>
              <a:rPr lang="ru-RU" altLang="ru-RU" sz="1200" dirty="0">
                <a:latin typeface="Garamond" panose="02020404030301010803" pitchFamily="18" charset="0"/>
              </a:rPr>
              <a:t>культурно-досуговых </a:t>
            </a:r>
            <a:r>
              <a:rPr lang="ru-RU" altLang="ru-RU" sz="1200" dirty="0" smtClean="0">
                <a:latin typeface="Garamond" panose="02020404030301010803" pitchFamily="18" charset="0"/>
              </a:rPr>
              <a:t>учреждений</a:t>
            </a:r>
          </a:p>
          <a:p>
            <a:pPr marL="171450" indent="-17145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200" dirty="0" smtClean="0">
                <a:latin typeface="Garamond" panose="02020404030301010803" pitchFamily="18" charset="0"/>
              </a:rPr>
              <a:t>1 детская </a:t>
            </a:r>
            <a:r>
              <a:rPr lang="ru-RU" altLang="ru-RU" sz="1200" dirty="0">
                <a:latin typeface="Garamond" panose="02020404030301010803" pitchFamily="18" charset="0"/>
              </a:rPr>
              <a:t>школа </a:t>
            </a:r>
            <a:r>
              <a:rPr lang="ru-RU" altLang="ru-RU" sz="1200" dirty="0" smtClean="0">
                <a:latin typeface="Garamond" panose="02020404030301010803" pitchFamily="18" charset="0"/>
              </a:rPr>
              <a:t>искусств</a:t>
            </a:r>
          </a:p>
          <a:p>
            <a:pPr marL="171450" indent="-17145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200" dirty="0">
                <a:latin typeface="Garamond" panose="02020404030301010803" pitchFamily="18" charset="0"/>
              </a:rPr>
              <a:t>2</a:t>
            </a:r>
            <a:r>
              <a:rPr lang="ru-RU" altLang="ru-RU" sz="1200" dirty="0" smtClean="0">
                <a:latin typeface="Garamond" panose="02020404030301010803" pitchFamily="18" charset="0"/>
              </a:rPr>
              <a:t> филиала Тверского государственного объединенного музея (Старицкий краеведческий музей, музей А.С. Пушкина в с. </a:t>
            </a:r>
            <a:r>
              <a:rPr lang="ru-RU" altLang="ru-RU" sz="1200" dirty="0" err="1" smtClean="0">
                <a:latin typeface="Garamond" panose="02020404030301010803" pitchFamily="18" charset="0"/>
              </a:rPr>
              <a:t>Берново</a:t>
            </a:r>
            <a:r>
              <a:rPr lang="ru-RU" altLang="ru-RU" sz="1200" dirty="0">
                <a:latin typeface="Garamond" panose="02020404030301010803" pitchFamily="18" charset="0"/>
              </a:rPr>
              <a:t>)</a:t>
            </a:r>
            <a:endParaRPr lang="ru-RU" altLang="ru-RU" sz="1200" dirty="0" smtClean="0">
              <a:latin typeface="Garamond" panose="02020404030301010803" pitchFamily="18" charset="0"/>
            </a:endParaRPr>
          </a:p>
        </p:txBody>
      </p:sp>
      <p:pic>
        <p:nvPicPr>
          <p:cNvPr id="17" name="Picture 10" descr="выз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"/>
          <a:stretch>
            <a:fillRect/>
          </a:stretch>
        </p:blipFill>
        <p:spPr bwMode="auto">
          <a:xfrm>
            <a:off x="4068786" y="2489561"/>
            <a:ext cx="2710901" cy="205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71135" y="1531629"/>
            <a:ext cx="30232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Garamond" panose="02020404030301010803" pitchFamily="18" charset="0"/>
              </a:rPr>
              <a:t>Клуб Артистического фехтования "Вызов"</a:t>
            </a:r>
            <a:endParaRPr lang="ru-RU" sz="1100" b="1" i="0" dirty="0">
              <a:effectLst/>
              <a:latin typeface="Garamond" panose="020204040303010108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17923" y="1715254"/>
            <a:ext cx="356235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100" dirty="0">
                <a:latin typeface="Garamond" panose="02020404030301010803" pitchFamily="18" charset="0"/>
              </a:rPr>
              <a:t>постановочное фехтование, трюки, спец</a:t>
            </a:r>
            <a:r>
              <a:rPr lang="ru-RU" sz="1100" dirty="0" smtClean="0">
                <a:latin typeface="Garamond" panose="02020404030301010803" pitchFamily="18" charset="0"/>
              </a:rPr>
              <a:t>. акробатика</a:t>
            </a:r>
            <a:r>
              <a:rPr lang="ru-RU" sz="1100" dirty="0">
                <a:latin typeface="Garamond" panose="02020404030301010803" pitchFamily="18" charset="0"/>
              </a:rPr>
              <a:t>, сценический бой без оружия, актерское мастерство. Возрастная категория: 6</a:t>
            </a:r>
            <a:r>
              <a:rPr lang="ru-RU" sz="1100" dirty="0" smtClean="0">
                <a:latin typeface="Garamond" panose="02020404030301010803" pitchFamily="18" charset="0"/>
              </a:rPr>
              <a:t>+. Руководитель</a:t>
            </a:r>
            <a:r>
              <a:rPr lang="ru-RU" sz="1100" dirty="0">
                <a:latin typeface="Garamond" panose="02020404030301010803" pitchFamily="18" charset="0"/>
              </a:rPr>
              <a:t>: Новиков Евгений Витальевич</a:t>
            </a: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8786" y="5005804"/>
            <a:ext cx="2710901" cy="185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4068786" y="4590306"/>
            <a:ext cx="270704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Garamond" pitchFamily="18" charset="0"/>
              </a:rPr>
              <a:t>         </a:t>
            </a:r>
            <a:r>
              <a:rPr lang="ru-RU" altLang="ru-RU" sz="1000" b="1" dirty="0">
                <a:latin typeface="Garamond" pitchFamily="18" charset="0"/>
              </a:rPr>
              <a:t>Вокальный ансамбль «Новый день</a:t>
            </a:r>
            <a:r>
              <a:rPr lang="ru-RU" altLang="ru-RU" sz="1000" b="1" dirty="0" smtClean="0">
                <a:latin typeface="Garamond" pitchFamily="18" charset="0"/>
              </a:rPr>
              <a:t>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latin typeface="Garamond" pitchFamily="18" charset="0"/>
              </a:rPr>
              <a:t>Руководитель Афиногенова Ирина Павловна</a:t>
            </a:r>
            <a:endParaRPr lang="ru-RU" altLang="ru-RU" sz="1000" dirty="0">
              <a:latin typeface="Garamond" pitchFamily="18" charset="0"/>
            </a:endParaRPr>
          </a:p>
        </p:txBody>
      </p:sp>
      <p:pic>
        <p:nvPicPr>
          <p:cNvPr id="26" name="Picture 6" descr="князев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79" y="2484695"/>
            <a:ext cx="2800732" cy="203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280" y="5106954"/>
            <a:ext cx="2800732" cy="178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22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ChangeArrowheads="1"/>
          </p:cNvSpPr>
          <p:nvPr/>
        </p:nvSpPr>
        <p:spPr bwMode="auto">
          <a:xfrm>
            <a:off x="201648" y="557858"/>
            <a:ext cx="6394500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>
                <a:latin typeface="Garamond" pitchFamily="18" charset="0"/>
              </a:rPr>
              <a:t>Старицкий краеведческий </a:t>
            </a:r>
            <a:r>
              <a:rPr lang="ru-RU" altLang="ru-RU" sz="1100" b="1" dirty="0" smtClean="0">
                <a:latin typeface="Garamond" pitchFamily="18" charset="0"/>
              </a:rPr>
              <a:t>музей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latin typeface="Garamond" pitchFamily="18" charset="0"/>
              </a:rPr>
              <a:t>Адрес</a:t>
            </a:r>
            <a:r>
              <a:rPr lang="ru-RU" altLang="ru-RU" sz="1000" dirty="0">
                <a:latin typeface="Garamond" pitchFamily="18" charset="0"/>
              </a:rPr>
              <a:t>: Тверская область, г. Старица ул. Володарского д. </a:t>
            </a:r>
            <a:r>
              <a:rPr lang="ru-RU" altLang="ru-RU" sz="1000" dirty="0" smtClean="0">
                <a:latin typeface="Garamond" pitchFamily="18" charset="0"/>
              </a:rPr>
              <a:t>38 Время </a:t>
            </a:r>
            <a:r>
              <a:rPr lang="ru-RU" altLang="ru-RU" sz="1000" dirty="0">
                <a:latin typeface="Garamond" pitchFamily="18" charset="0"/>
              </a:rPr>
              <a:t>работы: среда-воскресенье   </a:t>
            </a:r>
            <a:endParaRPr lang="ru-RU" altLang="ru-RU" sz="1000" dirty="0" smtClean="0"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 smtClean="0">
                <a:latin typeface="Garamond" pitchFamily="18" charset="0"/>
              </a:rPr>
              <a:t>10-00 </a:t>
            </a:r>
            <a:r>
              <a:rPr lang="ru-RU" altLang="ru-RU" sz="1000" dirty="0">
                <a:latin typeface="Garamond" pitchFamily="18" charset="0"/>
              </a:rPr>
              <a:t>до 17.00. </a:t>
            </a:r>
            <a:r>
              <a:rPr lang="ru-RU" altLang="ru-RU" sz="1000" dirty="0" smtClean="0">
                <a:latin typeface="Garamond" pitchFamily="18" charset="0"/>
              </a:rPr>
              <a:t> Выходной</a:t>
            </a:r>
            <a:r>
              <a:rPr lang="ru-RU" altLang="ru-RU" sz="1000" dirty="0">
                <a:latin typeface="Garamond" pitchFamily="18" charset="0"/>
              </a:rPr>
              <a:t>: понедельник – вторник. Тел: (48263)2-43-27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850" y="179388"/>
            <a:ext cx="6480175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Характеристика Старицкого района / 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Культура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0" y="6822554"/>
            <a:ext cx="1662113" cy="341834"/>
          </a:xfrm>
        </p:spPr>
        <p:txBody>
          <a:bodyPr/>
          <a:lstStyle/>
          <a:p>
            <a:pPr>
              <a:defRPr/>
            </a:pPr>
            <a:r>
              <a:rPr lang="ru-RU" i="1" dirty="0" smtClean="0"/>
              <a:t>17</a:t>
            </a:r>
            <a:endParaRPr lang="ru-RU" i="1" dirty="0"/>
          </a:p>
        </p:txBody>
      </p:sp>
      <p:pic>
        <p:nvPicPr>
          <p:cNvPr id="15367" name="Picture 12" descr="Старицкий краеведческий муз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7" y="1277938"/>
            <a:ext cx="2275414" cy="169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06" y="3726210"/>
            <a:ext cx="2448272" cy="180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2631" y="3078138"/>
            <a:ext cx="694683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kern="0" dirty="0">
                <a:solidFill>
                  <a:srgbClr val="000000"/>
                </a:solidFill>
                <a:latin typeface="Garamond" panose="02020404030301010803" pitchFamily="18" charset="0"/>
                <a:cs typeface="Times New Roman" pitchFamily="18" charset="0"/>
              </a:rPr>
              <a:t>Музей  А.С. Пушкина  в с. </a:t>
            </a:r>
            <a:r>
              <a:rPr lang="ru-RU" altLang="ru-RU" sz="1100" b="1" kern="0" dirty="0" err="1" smtClean="0">
                <a:solidFill>
                  <a:srgbClr val="000000"/>
                </a:solidFill>
                <a:latin typeface="Garamond" panose="02020404030301010803" pitchFamily="18" charset="0"/>
                <a:cs typeface="Times New Roman" pitchFamily="18" charset="0"/>
              </a:rPr>
              <a:t>Берново</a:t>
            </a:r>
            <a:endParaRPr lang="ru-RU" altLang="ru-RU" sz="1100" b="1" kern="0" dirty="0" smtClean="0">
              <a:solidFill>
                <a:srgbClr val="000000"/>
              </a:solidFill>
              <a:latin typeface="Garamond" panose="02020404030301010803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kern="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itchFamily="18" charset="0"/>
              </a:rPr>
              <a:t>Адрес</a:t>
            </a:r>
            <a:r>
              <a:rPr lang="ru-RU" altLang="ru-RU" sz="1000" kern="0" dirty="0">
                <a:solidFill>
                  <a:srgbClr val="000000"/>
                </a:solidFill>
                <a:latin typeface="Garamond" panose="02020404030301010803" pitchFamily="18" charset="0"/>
                <a:cs typeface="Times New Roman" pitchFamily="18" charset="0"/>
              </a:rPr>
              <a:t>: Тверская область, Старицкий район с. </a:t>
            </a:r>
            <a:r>
              <a:rPr lang="ru-RU" altLang="ru-RU" sz="1000" kern="0" dirty="0" err="1">
                <a:solidFill>
                  <a:srgbClr val="000000"/>
                </a:solidFill>
                <a:latin typeface="Garamond" panose="02020404030301010803" pitchFamily="18" charset="0"/>
                <a:cs typeface="Times New Roman" pitchFamily="18" charset="0"/>
              </a:rPr>
              <a:t>Берново</a:t>
            </a:r>
            <a:endParaRPr lang="ru-RU" altLang="ru-RU" sz="1000" kern="0" dirty="0">
              <a:solidFill>
                <a:srgbClr val="000000"/>
              </a:solidFill>
              <a:latin typeface="Garamond" panose="02020404030301010803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kern="0" dirty="0">
                <a:solidFill>
                  <a:srgbClr val="000000"/>
                </a:solidFill>
                <a:latin typeface="Garamond" panose="02020404030301010803" pitchFamily="18" charset="0"/>
                <a:cs typeface="Times New Roman" pitchFamily="18" charset="0"/>
              </a:rPr>
              <a:t>Время работы: среда-воскресенье   10-00 до 17.00.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kern="0" dirty="0">
                <a:solidFill>
                  <a:srgbClr val="000000"/>
                </a:solidFill>
                <a:latin typeface="Garamond" panose="02020404030301010803" pitchFamily="18" charset="0"/>
                <a:cs typeface="Times New Roman" pitchFamily="18" charset="0"/>
              </a:rPr>
              <a:t>Выходной: понедельник – вторник, телефон: 8(48263) 44-1-35</a:t>
            </a:r>
          </a:p>
        </p:txBody>
      </p:sp>
      <p:pic>
        <p:nvPicPr>
          <p:cNvPr id="15" name="Picture 9" descr="музе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761" y="1294409"/>
            <a:ext cx="2304257" cy="169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018" y="1312975"/>
            <a:ext cx="2333097" cy="167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836" y="3801413"/>
            <a:ext cx="2396866" cy="169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бернов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22" y="3801413"/>
            <a:ext cx="2123780" cy="169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945" y="5535196"/>
            <a:ext cx="6912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200" kern="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   Ежегодно на Пушкинский </a:t>
            </a:r>
            <a:r>
              <a:rPr lang="ru-RU" altLang="ru-RU" sz="1200" kern="0" dirty="0">
                <a:solidFill>
                  <a:srgbClr val="000000"/>
                </a:solidFill>
                <a:latin typeface="Garamond" panose="02020404030301010803" pitchFamily="18" charset="0"/>
              </a:rPr>
              <a:t>праздник </a:t>
            </a:r>
            <a:r>
              <a:rPr lang="ru-RU" altLang="ru-RU" sz="1200" kern="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поэзии </a:t>
            </a:r>
            <a:r>
              <a:rPr lang="ru-RU" altLang="ru-RU" sz="1200" kern="0" dirty="0">
                <a:solidFill>
                  <a:srgbClr val="000000"/>
                </a:solidFill>
                <a:latin typeface="Garamond" panose="02020404030301010803" pitchFamily="18" charset="0"/>
              </a:rPr>
              <a:t>в село </a:t>
            </a:r>
            <a:r>
              <a:rPr lang="ru-RU" altLang="ru-RU" sz="1200" kern="0" dirty="0" err="1">
                <a:solidFill>
                  <a:srgbClr val="000000"/>
                </a:solidFill>
                <a:latin typeface="Garamond" panose="02020404030301010803" pitchFamily="18" charset="0"/>
              </a:rPr>
              <a:t>Берново</a:t>
            </a:r>
            <a:r>
              <a:rPr lang="ru-RU" altLang="ru-RU" sz="1200" kern="0" dirty="0">
                <a:solidFill>
                  <a:srgbClr val="000000"/>
                </a:solidFill>
                <a:latin typeface="Garamond" panose="02020404030301010803" pitchFamily="18" charset="0"/>
              </a:rPr>
              <a:t> в первое воскресенье июня приезжают сотни людей со всей страны, ближнего и дальнего </a:t>
            </a:r>
            <a:r>
              <a:rPr lang="ru-RU" altLang="ru-RU" sz="1200" kern="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зарубежья.</a:t>
            </a:r>
            <a:endParaRPr lang="ru-RU" altLang="ru-RU" sz="1200" kern="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just"/>
            <a:r>
              <a:rPr lang="ru-RU" altLang="ru-RU" sz="1200" kern="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   Вниманию </a:t>
            </a:r>
            <a:r>
              <a:rPr lang="ru-RU" altLang="ru-RU" sz="1200" kern="0" dirty="0">
                <a:solidFill>
                  <a:srgbClr val="000000"/>
                </a:solidFill>
                <a:latin typeface="Garamond" panose="02020404030301010803" pitchFamily="18" charset="0"/>
              </a:rPr>
              <a:t>гостей предлагается несколько музыкально-фольклорных программ</a:t>
            </a:r>
            <a:r>
              <a:rPr lang="ru-RU" altLang="ru-RU" sz="1200" kern="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: народные </a:t>
            </a:r>
            <a:r>
              <a:rPr lang="ru-RU" altLang="ru-RU" sz="1200" kern="0" dirty="0">
                <a:solidFill>
                  <a:srgbClr val="000000"/>
                </a:solidFill>
                <a:latin typeface="Garamond" panose="02020404030301010803" pitchFamily="18" charset="0"/>
              </a:rPr>
              <a:t>хоры, вокальные ансамбли, танцевальные коллективы. В рамках праздника также организовываются встречи с учеными-пушкиноведами, творческие вечера </a:t>
            </a:r>
            <a:r>
              <a:rPr lang="ru-RU" altLang="ru-RU" sz="1200" kern="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поэтов, театрализованные </a:t>
            </a:r>
            <a:r>
              <a:rPr lang="ru-RU" altLang="ru-RU" sz="1200" kern="0" dirty="0">
                <a:solidFill>
                  <a:srgbClr val="000000"/>
                </a:solidFill>
                <a:latin typeface="Garamond" panose="02020404030301010803" pitchFamily="18" charset="0"/>
              </a:rPr>
              <a:t>представления, выступление профессиональных актеров, выставки-продажи изделий мастеров народных ремесел, живописи, графики, литературы. </a:t>
            </a:r>
            <a:endParaRPr lang="ru-RU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49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ChangeArrowheads="1"/>
          </p:cNvSpPr>
          <p:nvPr/>
        </p:nvSpPr>
        <p:spPr bwMode="auto">
          <a:xfrm>
            <a:off x="201648" y="557858"/>
            <a:ext cx="6394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>
                <a:latin typeface="Garamond" pitchFamily="18" charset="0"/>
              </a:rPr>
              <a:t>Музей  рода вице-адмирала </a:t>
            </a:r>
            <a:r>
              <a:rPr lang="ru-RU" altLang="ru-RU" sz="1100" b="1" dirty="0" smtClean="0">
                <a:latin typeface="Garamond" pitchFamily="18" charset="0"/>
              </a:rPr>
              <a:t>В.А</a:t>
            </a:r>
            <a:r>
              <a:rPr lang="ru-RU" altLang="ru-RU" sz="1100" b="1" dirty="0">
                <a:latin typeface="Garamond" pitchFamily="18" charset="0"/>
              </a:rPr>
              <a:t>. </a:t>
            </a:r>
            <a:r>
              <a:rPr lang="ru-RU" altLang="ru-RU" sz="1100" b="1" dirty="0" smtClean="0">
                <a:latin typeface="Garamond" pitchFamily="18" charset="0"/>
              </a:rPr>
              <a:t>Корнилова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latin typeface="Garamond" pitchFamily="18" charset="0"/>
              </a:rPr>
              <a:t>Адрес: Тверская область, Старицкий район д. </a:t>
            </a:r>
            <a:r>
              <a:rPr lang="ru-RU" altLang="ru-RU" sz="1000" dirty="0" err="1">
                <a:latin typeface="Garamond" pitchFamily="18" charset="0"/>
              </a:rPr>
              <a:t>Рясня</a:t>
            </a:r>
            <a:r>
              <a:rPr lang="ru-RU" altLang="ru-RU" sz="1000" dirty="0">
                <a:latin typeface="Garamond" pitchFamily="18" charset="0"/>
              </a:rPr>
              <a:t>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latin typeface="Garamond" pitchFamily="18" charset="0"/>
              </a:rPr>
              <a:t>тел: 8-903-034-06-25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850" y="179388"/>
            <a:ext cx="6480175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Характеристика Старицкого района / 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Культура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0" y="6783388"/>
            <a:ext cx="1662113" cy="381000"/>
          </a:xfrm>
        </p:spPr>
        <p:txBody>
          <a:bodyPr/>
          <a:lstStyle/>
          <a:p>
            <a:pPr>
              <a:defRPr/>
            </a:pPr>
            <a:r>
              <a:rPr lang="ru-RU" i="1" dirty="0" smtClean="0"/>
              <a:t>18</a:t>
            </a:r>
            <a:endParaRPr lang="ru-RU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8552" y="3366170"/>
            <a:ext cx="694683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kern="0" dirty="0">
                <a:solidFill>
                  <a:srgbClr val="000000"/>
                </a:solidFill>
                <a:latin typeface="Garamond" panose="02020404030301010803" pitchFamily="18" charset="0"/>
                <a:cs typeface="Times New Roman" pitchFamily="18" charset="0"/>
              </a:rPr>
              <a:t>Дом купца </a:t>
            </a:r>
            <a:r>
              <a:rPr lang="ru-RU" altLang="ru-RU" sz="1100" b="1" kern="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itchFamily="18" charset="0"/>
              </a:rPr>
              <a:t>Филиппова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kern="0" dirty="0">
                <a:solidFill>
                  <a:srgbClr val="000000"/>
                </a:solidFill>
                <a:latin typeface="Garamond" panose="02020404030301010803" pitchFamily="18" charset="0"/>
                <a:cs typeface="Times New Roman" pitchFamily="18" charset="0"/>
              </a:rPr>
              <a:t>Адрес: Тверская область, г. Старица, ул. Ленина д.18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kern="0" dirty="0">
                <a:solidFill>
                  <a:srgbClr val="000000"/>
                </a:solidFill>
                <a:latin typeface="Garamond" panose="02020404030301010803" pitchFamily="18" charset="0"/>
                <a:cs typeface="Times New Roman" pitchFamily="18" charset="0"/>
              </a:rPr>
              <a:t>Телефон: 8(48263) 2-33-19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8347" y="5598418"/>
            <a:ext cx="6912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200" kern="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   </a:t>
            </a:r>
            <a:endParaRPr lang="ru-RU" dirty="0">
              <a:latin typeface="Garamond" panose="02020404030301010803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52" y="1195169"/>
            <a:ext cx="2327960" cy="196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корнилов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612" y="1195169"/>
            <a:ext cx="2304255" cy="19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867" y="1195169"/>
            <a:ext cx="2200501" cy="194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4" y="3935557"/>
            <a:ext cx="2274590" cy="193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6619" y="3935557"/>
            <a:ext cx="1850208" cy="193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43" y="3935557"/>
            <a:ext cx="2416525" cy="193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61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8573" y="62380"/>
            <a:ext cx="6480175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Характеристика Старицкого района / 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Культура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0" y="6783388"/>
            <a:ext cx="1662113" cy="381000"/>
          </a:xfrm>
        </p:spPr>
        <p:txBody>
          <a:bodyPr/>
          <a:lstStyle/>
          <a:p>
            <a:pPr>
              <a:defRPr/>
            </a:pPr>
            <a:r>
              <a:rPr lang="ru-RU" i="1" dirty="0" smtClean="0"/>
              <a:t>22</a:t>
            </a: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8347" y="5598418"/>
            <a:ext cx="6912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200" kern="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   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/>
        </p:nvSpPr>
        <p:spPr bwMode="auto">
          <a:xfrm>
            <a:off x="138496" y="178267"/>
            <a:ext cx="4604452" cy="235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altLang="ru-RU" sz="1800" dirty="0" smtClean="0">
                <a:latin typeface="Garamond" panose="02020404030301010803" pitchFamily="18" charset="0"/>
              </a:rPr>
              <a:t>Мероприятия культуры:</a:t>
            </a:r>
          </a:p>
          <a:p>
            <a:pPr lvl="0" algn="l">
              <a:buFont typeface="Wingdings" panose="05000000000000000000" pitchFamily="2" charset="2"/>
              <a:buChar char="v"/>
            </a:pPr>
            <a:r>
              <a:rPr lang="en-US" altLang="ru-RU" sz="1200" dirty="0">
                <a:solidFill>
                  <a:srgbClr val="212745"/>
                </a:solidFill>
                <a:latin typeface="Garamond" panose="02020404030301010803" pitchFamily="18" charset="0"/>
                <a:ea typeface="+mn-ea"/>
                <a:cs typeface="+mn-cs"/>
              </a:rPr>
              <a:t>II </a:t>
            </a:r>
            <a:r>
              <a:rPr lang="ru-RU" altLang="ru-RU" sz="1200" dirty="0">
                <a:solidFill>
                  <a:srgbClr val="212745"/>
                </a:solidFill>
                <a:latin typeface="Garamond" panose="02020404030301010803" pitchFamily="18" charset="0"/>
                <a:ea typeface="+mn-ea"/>
                <a:cs typeface="+mn-cs"/>
              </a:rPr>
              <a:t>фестиваль хоров</a:t>
            </a:r>
            <a:r>
              <a:rPr lang="en-US" altLang="ru-RU" sz="1200" dirty="0">
                <a:solidFill>
                  <a:srgbClr val="212745"/>
                </a:solidFill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lang="ru-RU" altLang="ru-RU" sz="1200" dirty="0">
                <a:solidFill>
                  <a:srgbClr val="212745"/>
                </a:solidFill>
                <a:latin typeface="Garamond" panose="02020404030301010803" pitchFamily="18" charset="0"/>
                <a:ea typeface="+mn-ea"/>
                <a:cs typeface="+mn-cs"/>
              </a:rPr>
              <a:t>«Люди улыбнитесь миру!»</a:t>
            </a:r>
          </a:p>
          <a:p>
            <a:pPr lvl="0" algn="l">
              <a:buFont typeface="Wingdings" panose="05000000000000000000" pitchFamily="2" charset="2"/>
              <a:buChar char="v"/>
            </a:pPr>
            <a:r>
              <a:rPr lang="ru-RU" altLang="ru-RU" sz="1200" dirty="0">
                <a:solidFill>
                  <a:srgbClr val="212745"/>
                </a:solidFill>
                <a:latin typeface="Garamond" panose="02020404030301010803" pitchFamily="18" charset="0"/>
                <a:ea typeface="+mn-ea"/>
                <a:cs typeface="+mn-cs"/>
              </a:rPr>
              <a:t>празднование 9 мая</a:t>
            </a:r>
          </a:p>
          <a:p>
            <a:pPr lvl="0" algn="l">
              <a:buFont typeface="Wingdings" panose="05000000000000000000" pitchFamily="2" charset="2"/>
              <a:buChar char="v"/>
            </a:pPr>
            <a:r>
              <a:rPr lang="en-US" altLang="ru-RU" sz="1200" dirty="0">
                <a:solidFill>
                  <a:srgbClr val="212745"/>
                </a:solidFill>
                <a:latin typeface="Garamond" panose="02020404030301010803" pitchFamily="18" charset="0"/>
                <a:ea typeface="+mn-ea"/>
                <a:cs typeface="+mn-cs"/>
              </a:rPr>
              <a:t>VI </a:t>
            </a:r>
            <a:r>
              <a:rPr lang="ru-RU" altLang="ru-RU" sz="1200" dirty="0">
                <a:solidFill>
                  <a:srgbClr val="212745"/>
                </a:solidFill>
                <a:latin typeface="Garamond" panose="02020404030301010803" pitchFamily="18" charset="0"/>
                <a:ea typeface="+mn-ea"/>
                <a:cs typeface="+mn-cs"/>
              </a:rPr>
              <a:t>межрегиональный фестиваль восточного танца «Восточный ветер»</a:t>
            </a:r>
          </a:p>
          <a:p>
            <a:pPr lvl="0" algn="l">
              <a:buFont typeface="Wingdings" panose="05000000000000000000" pitchFamily="2" charset="2"/>
              <a:buChar char="v"/>
            </a:pPr>
            <a:r>
              <a:rPr lang="ru-RU" altLang="ru-RU" sz="1200" dirty="0" err="1">
                <a:solidFill>
                  <a:srgbClr val="212745"/>
                </a:solidFill>
                <a:latin typeface="Garamond" panose="02020404030301010803" pitchFamily="18" charset="0"/>
                <a:ea typeface="+mn-ea"/>
                <a:cs typeface="+mn-cs"/>
              </a:rPr>
              <a:t>Пушкинсий</a:t>
            </a:r>
            <a:r>
              <a:rPr lang="ru-RU" altLang="ru-RU" sz="1200" dirty="0">
                <a:solidFill>
                  <a:srgbClr val="212745"/>
                </a:solidFill>
                <a:latin typeface="Garamond" panose="02020404030301010803" pitchFamily="18" charset="0"/>
                <a:ea typeface="+mn-ea"/>
                <a:cs typeface="+mn-cs"/>
              </a:rPr>
              <a:t> праздник поэзии в с. </a:t>
            </a:r>
            <a:r>
              <a:rPr lang="ru-RU" altLang="ru-RU" sz="1200" dirty="0" err="1">
                <a:solidFill>
                  <a:srgbClr val="212745"/>
                </a:solidFill>
                <a:latin typeface="Garamond" panose="02020404030301010803" pitchFamily="18" charset="0"/>
                <a:ea typeface="+mn-ea"/>
                <a:cs typeface="+mn-cs"/>
              </a:rPr>
              <a:t>Берново</a:t>
            </a:r>
            <a:endParaRPr lang="ru-RU" altLang="ru-RU" sz="1200" dirty="0">
              <a:solidFill>
                <a:srgbClr val="212745"/>
              </a:solidFill>
              <a:latin typeface="Garamond" panose="02020404030301010803" pitchFamily="18" charset="0"/>
              <a:ea typeface="+mn-ea"/>
              <a:cs typeface="+mn-cs"/>
            </a:endParaRPr>
          </a:p>
          <a:p>
            <a:pPr lvl="0" algn="l">
              <a:buFont typeface="Wingdings" panose="05000000000000000000" pitchFamily="2" charset="2"/>
              <a:buChar char="v"/>
            </a:pPr>
            <a:r>
              <a:rPr lang="ru-RU" altLang="ru-RU" sz="1200" dirty="0">
                <a:solidFill>
                  <a:srgbClr val="212745"/>
                </a:solidFill>
                <a:latin typeface="Garamond" panose="02020404030301010803" pitchFamily="18" charset="0"/>
                <a:ea typeface="+mn-ea"/>
                <a:cs typeface="+mn-cs"/>
              </a:rPr>
              <a:t>день города и района</a:t>
            </a:r>
          </a:p>
          <a:p>
            <a:pPr lvl="0" algn="l">
              <a:buFont typeface="Wingdings" panose="05000000000000000000" pitchFamily="2" charset="2"/>
              <a:buChar char="v"/>
            </a:pPr>
            <a:r>
              <a:rPr lang="en-US" altLang="ru-RU" sz="1200" dirty="0">
                <a:solidFill>
                  <a:srgbClr val="212745"/>
                </a:solidFill>
                <a:latin typeface="Garamond" panose="02020404030301010803" pitchFamily="18" charset="0"/>
                <a:ea typeface="+mn-ea"/>
                <a:cs typeface="+mn-cs"/>
              </a:rPr>
              <a:t>IV</a:t>
            </a:r>
            <a:r>
              <a:rPr lang="ru-RU" altLang="ru-RU" sz="1200" dirty="0">
                <a:solidFill>
                  <a:srgbClr val="212745"/>
                </a:solidFill>
                <a:latin typeface="Garamond" panose="02020404030301010803" pitchFamily="18" charset="0"/>
                <a:ea typeface="+mn-ea"/>
                <a:cs typeface="+mn-cs"/>
              </a:rPr>
              <a:t>межрайонный конкурс исполнителей народной песни </a:t>
            </a:r>
          </a:p>
          <a:p>
            <a:pPr lvl="0" algn="l"/>
            <a:r>
              <a:rPr lang="ru-RU" altLang="ru-RU" sz="1200" dirty="0">
                <a:solidFill>
                  <a:srgbClr val="212745"/>
                </a:solidFill>
                <a:latin typeface="Garamond" panose="02020404030301010803" pitchFamily="18" charset="0"/>
                <a:ea typeface="+mn-ea"/>
                <a:cs typeface="+mn-cs"/>
              </a:rPr>
              <a:t>«Русский хоровод» в с. </a:t>
            </a:r>
            <a:r>
              <a:rPr lang="ru-RU" altLang="ru-RU" sz="1200" dirty="0" err="1">
                <a:solidFill>
                  <a:srgbClr val="212745"/>
                </a:solidFill>
                <a:latin typeface="Garamond" panose="02020404030301010803" pitchFamily="18" charset="0"/>
                <a:ea typeface="+mn-ea"/>
                <a:cs typeface="+mn-cs"/>
              </a:rPr>
              <a:t>Берново</a:t>
            </a:r>
            <a:endParaRPr lang="ru-RU" altLang="ru-RU" sz="1200" dirty="0">
              <a:solidFill>
                <a:srgbClr val="212745"/>
              </a:solidFill>
              <a:latin typeface="Garamond" panose="02020404030301010803" pitchFamily="18" charset="0"/>
              <a:ea typeface="+mn-ea"/>
              <a:cs typeface="+mn-cs"/>
            </a:endParaRPr>
          </a:p>
          <a:p>
            <a:pPr lvl="0" algn="l">
              <a:buFont typeface="Wingdings" panose="05000000000000000000" pitchFamily="2" charset="2"/>
              <a:buChar char="v"/>
            </a:pPr>
            <a:r>
              <a:rPr lang="ru-RU" altLang="ru-RU" sz="1200" dirty="0">
                <a:solidFill>
                  <a:srgbClr val="212745"/>
                </a:solidFill>
                <a:latin typeface="Garamond" panose="02020404030301010803" pitchFamily="18" charset="0"/>
                <a:ea typeface="+mn-ea"/>
                <a:cs typeface="+mn-cs"/>
              </a:rPr>
              <a:t>межрегиональный фестиваль по брейк–</a:t>
            </a:r>
            <a:r>
              <a:rPr lang="ru-RU" altLang="ru-RU" sz="1200" dirty="0" err="1">
                <a:solidFill>
                  <a:srgbClr val="212745"/>
                </a:solidFill>
                <a:latin typeface="Garamond" panose="02020404030301010803" pitchFamily="18" charset="0"/>
                <a:ea typeface="+mn-ea"/>
                <a:cs typeface="+mn-cs"/>
              </a:rPr>
              <a:t>дансу</a:t>
            </a:r>
            <a:endParaRPr lang="ru-RU" altLang="ru-RU" sz="1200" dirty="0">
              <a:solidFill>
                <a:srgbClr val="212745"/>
              </a:solidFill>
              <a:latin typeface="Garamond" panose="02020404030301010803" pitchFamily="18" charset="0"/>
              <a:ea typeface="+mn-ea"/>
              <a:cs typeface="+mn-cs"/>
            </a:endParaRPr>
          </a:p>
          <a:p>
            <a:pPr lvl="0" algn="l">
              <a:buFont typeface="Wingdings" panose="05000000000000000000" pitchFamily="2" charset="2"/>
              <a:buChar char="v"/>
            </a:pPr>
            <a:r>
              <a:rPr lang="ru-RU" altLang="ru-RU" sz="1200" dirty="0">
                <a:solidFill>
                  <a:srgbClr val="212745"/>
                </a:solidFill>
                <a:latin typeface="Garamond" panose="02020404030301010803" pitchFamily="18" charset="0"/>
                <a:ea typeface="+mn-ea"/>
                <a:cs typeface="+mn-cs"/>
              </a:rPr>
              <a:t>районный, детский вокальный конкурс «Камертон»</a:t>
            </a:r>
          </a:p>
          <a:p>
            <a:pPr lvl="0" algn="l">
              <a:buFont typeface="Wingdings" panose="05000000000000000000" pitchFamily="2" charset="2"/>
              <a:buChar char="v"/>
            </a:pPr>
            <a:r>
              <a:rPr lang="ru-RU" altLang="ru-RU" sz="1200" dirty="0">
                <a:solidFill>
                  <a:srgbClr val="212745"/>
                </a:solidFill>
                <a:latin typeface="Garamond" panose="02020404030301010803" pitchFamily="18" charset="0"/>
                <a:ea typeface="+mn-ea"/>
                <a:cs typeface="+mn-cs"/>
              </a:rPr>
              <a:t>празднование </a:t>
            </a:r>
            <a:r>
              <a:rPr lang="ru-RU" altLang="ru-RU" sz="1200" dirty="0" err="1">
                <a:solidFill>
                  <a:srgbClr val="212745"/>
                </a:solidFill>
                <a:latin typeface="Garamond" panose="02020404030301010803" pitchFamily="18" charset="0"/>
                <a:ea typeface="+mn-ea"/>
                <a:cs typeface="+mn-cs"/>
              </a:rPr>
              <a:t>Масленницы</a:t>
            </a:r>
            <a:endParaRPr lang="ru-RU" altLang="ru-RU" sz="1200" dirty="0">
              <a:solidFill>
                <a:srgbClr val="212745"/>
              </a:solidFill>
              <a:latin typeface="Garamond" panose="02020404030301010803" pitchFamily="18" charset="0"/>
              <a:ea typeface="+mn-ea"/>
              <a:cs typeface="+mn-cs"/>
            </a:endParaRPr>
          </a:p>
          <a:p>
            <a:pPr lvl="0" algn="l">
              <a:buFont typeface="Wingdings" panose="05000000000000000000" pitchFamily="2" charset="2"/>
              <a:buChar char="v"/>
            </a:pPr>
            <a:r>
              <a:rPr lang="ru-RU" altLang="ru-RU" sz="1200" dirty="0">
                <a:solidFill>
                  <a:srgbClr val="212745"/>
                </a:solidFill>
                <a:latin typeface="Garamond" panose="02020404030301010803" pitchFamily="18" charset="0"/>
                <a:ea typeface="+mn-ea"/>
                <a:cs typeface="+mn-cs"/>
              </a:rPr>
              <a:t>день молодежи</a:t>
            </a: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0701" y="2705736"/>
            <a:ext cx="2232247" cy="192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2395" y="2702489"/>
            <a:ext cx="2078720" cy="182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356" y="4739758"/>
            <a:ext cx="2130898" cy="215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0701" y="4739757"/>
            <a:ext cx="2241246" cy="215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2395" y="4739758"/>
            <a:ext cx="2078720" cy="215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355" y="2702488"/>
            <a:ext cx="2130899" cy="193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515" y="294155"/>
            <a:ext cx="1509576" cy="213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08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-7"/>
          <a:stretch>
            <a:fillRect/>
          </a:stretch>
        </p:blipFill>
        <p:spPr bwMode="auto">
          <a:xfrm>
            <a:off x="0" y="0"/>
            <a:ext cx="7565259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78" y="341833"/>
            <a:ext cx="2880321" cy="193926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6379" y="3150146"/>
            <a:ext cx="2952328" cy="25200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3150147"/>
            <a:ext cx="3024857" cy="230425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755" y="341834"/>
            <a:ext cx="2808312" cy="19392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" y="2430066"/>
            <a:ext cx="3096865" cy="4320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756419" y="5814442"/>
            <a:ext cx="2376264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8747" y="3150146"/>
            <a:ext cx="2880319" cy="23042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8787" y="2506879"/>
            <a:ext cx="2232248" cy="2929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2803" y="5804682"/>
            <a:ext cx="2160240" cy="42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02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4122" y="2584877"/>
            <a:ext cx="2160817" cy="637277"/>
          </a:xfrm>
        </p:spPr>
        <p:txBody>
          <a:bodyPr/>
          <a:lstStyle/>
          <a:p>
            <a:pPr marL="0" lvl="0" indent="0" algn="ctr" fontAlgn="base">
              <a:spcAft>
                <a:spcPct val="0"/>
              </a:spcAft>
            </a:pPr>
            <a:r>
              <a:rPr lang="en-US" altLang="ru-RU" sz="1000" b="0" dirty="0">
                <a:solidFill>
                  <a:srgbClr val="800000"/>
                </a:solidFill>
                <a:effectLst/>
                <a:latin typeface="Times New Roman" panose="02020603050405020304" pitchFamily="18" charset="0"/>
              </a:rPr>
              <a:t>II</a:t>
            </a:r>
            <a:r>
              <a:rPr lang="ru-RU" altLang="ru-RU" sz="1000" b="0" dirty="0">
                <a:solidFill>
                  <a:srgbClr val="800000"/>
                </a:solidFill>
                <a:effectLst/>
                <a:latin typeface="Times New Roman" panose="02020603050405020304" pitchFamily="18" charset="0"/>
              </a:rPr>
              <a:t> Православный духовно-патриотический межрегиональный фестиваль «Души преображения Лира» в с. </a:t>
            </a:r>
            <a:r>
              <a:rPr lang="ru-RU" altLang="ru-RU" sz="1000" b="0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</a:rPr>
              <a:t>Берново</a:t>
            </a:r>
            <a:r>
              <a:rPr lang="ru-RU" altLang="ru-RU" sz="1800" b="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altLang="ru-RU" sz="1800" b="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6" name="Содержимое 3" descr="лира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7261"/>
            <a:ext cx="2592387" cy="20376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747" y="547261"/>
            <a:ext cx="2952328" cy="20376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812" y="2584877"/>
            <a:ext cx="2016224" cy="4212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13" y="3510186"/>
            <a:ext cx="2592387" cy="26642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8747" y="3510186"/>
            <a:ext cx="295232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5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7082" y="158602"/>
            <a:ext cx="6480175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Характеристика Старицкого района / Туристские ресурсы</a:t>
            </a:r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40066" y="6828183"/>
            <a:ext cx="1733550" cy="2858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23</a:t>
            </a:r>
            <a:endParaRPr lang="ru-RU" sz="1200" b="1" i="1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46660" y="731569"/>
            <a:ext cx="670732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latin typeface="Garamond" panose="02020404030301010803" pitchFamily="18" charset="0"/>
              </a:rPr>
              <a:t>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обеих берегах Волги раскинулся старинный русский город Старица. На узком высоком мысу при слиянии двух рек: Волги и Верхней Старицы возникло городище. Историки спорят в XII или в XIV веке основали тверские князья тут город. Высоко на мысу стояла первоначальная крепость, и сейчас с этой высоты открывается чудесный вид на Старицу и ее окрестности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исторических событий и великих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 связано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древним городом Старица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Старицким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районом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патриарх всея Руси Иов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</a:t>
            </a:r>
          </a:p>
          <a:p>
            <a:pPr algn="just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г.Старице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обучался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при Старицком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Успенском монастыре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именно здесь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находилась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царя Ивана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Грозного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Ливонской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войны, Иван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очень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любил Старицу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называл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«Любим-город»; многие знаменитые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деятели, писатели,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художники не раз бывали или даже жили в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Старице.  Были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 писатели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Глинка, Александр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Островский, художник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Исаак Левитан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генерал-губернаторы Тимофей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Тутолмин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Казнаков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ученый-философ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Роберти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многие-многие другие.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 в Старицком районе: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Культурно-познавательный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Религиозный (паломнический)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Экотуризм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Спелеотуризм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Агротуризм</a:t>
            </a:r>
            <a:endParaRPr lang="ru-RU" sz="1300" dirty="0" smtClean="0">
              <a:latin typeface="Garamond" panose="020204040303010108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354" y="390377"/>
            <a:ext cx="6491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dirty="0" smtClean="0">
                <a:solidFill>
                  <a:prstClr val="black"/>
                </a:solidFill>
                <a:latin typeface="Garamond" pitchFamily="18" charset="0"/>
                <a:ea typeface="Adobe Fangsong Std R"/>
                <a:cs typeface="Adobe Fangsong Std R"/>
              </a:rPr>
              <a:t>Туристские ресурсы</a:t>
            </a:r>
            <a:endParaRPr lang="ru-RU" altLang="ru-RU" dirty="0">
              <a:solidFill>
                <a:prstClr val="black"/>
              </a:solidFill>
              <a:latin typeface="Garamond" pitchFamily="18" charset="0"/>
              <a:ea typeface="Adobe Fangsong Std R"/>
              <a:cs typeface="Adobe Fangsong Std R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796" y="1745306"/>
            <a:ext cx="2777598" cy="23897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633" y="4242371"/>
            <a:ext cx="2777598" cy="250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5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2346" y="63500"/>
            <a:ext cx="6480175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Характеристика Старицкого района / 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Туристские ресурсы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0" y="6821449"/>
            <a:ext cx="1733550" cy="2858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19</a:t>
            </a:r>
            <a:endParaRPr lang="ru-RU" sz="1200" i="1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44" y="295275"/>
            <a:ext cx="6613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Свидетелями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духовной жизни наших предков являются  прекрасные памятники архитектуры и истории, сохранившиеся до наших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дней. </a:t>
            </a: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настоящее время в Список объектов культурного наследия Старицкого района, состоящих на государственной охране, входят 526 объектов, в том числе: 22 памятника федерального значения.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641" y="1212300"/>
            <a:ext cx="39609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Garamond" panose="02020404030301010803" pitchFamily="18" charset="0"/>
                <a:ea typeface="Times New Roman"/>
                <a:cs typeface="Bookman Old Style"/>
              </a:rPr>
              <a:t>К объектам федерального значения в городе </a:t>
            </a:r>
            <a:endParaRPr lang="ru-RU" sz="1200" b="1" dirty="0" smtClean="0">
              <a:latin typeface="Garamond" panose="02020404030301010803" pitchFamily="18" charset="0"/>
              <a:ea typeface="Times New Roman"/>
              <a:cs typeface="Bookman Old Style"/>
            </a:endParaRPr>
          </a:p>
          <a:p>
            <a:r>
              <a:rPr lang="ru-RU" sz="1200" b="1" dirty="0" smtClean="0">
                <a:latin typeface="Garamond" panose="02020404030301010803" pitchFamily="18" charset="0"/>
                <a:ea typeface="Times New Roman"/>
                <a:cs typeface="Bookman Old Style"/>
              </a:rPr>
              <a:t>Старице относятся</a:t>
            </a:r>
            <a:r>
              <a:rPr lang="ru-RU" sz="1200" b="1" dirty="0" smtClean="0">
                <a:latin typeface="Garamond" panose="02020404030301010803" pitchFamily="18" charset="0"/>
                <a:ea typeface="Times New Roman"/>
                <a:cs typeface="Times New Roman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Garamond" panose="02020404030301010803" pitchFamily="18" charset="0"/>
                <a:ea typeface="Times New Roman"/>
                <a:cs typeface="Times New Roman"/>
              </a:rPr>
              <a:t>Старицкий Свято-Успенский </a:t>
            </a:r>
            <a:r>
              <a:rPr lang="ru-RU" sz="1200" dirty="0">
                <a:latin typeface="Garamond" panose="02020404030301010803" pitchFamily="18" charset="0"/>
                <a:ea typeface="Times New Roman"/>
                <a:cs typeface="Times New Roman"/>
              </a:rPr>
              <a:t>монастырь, </a:t>
            </a:r>
            <a:r>
              <a:rPr lang="ru-RU" sz="1200" dirty="0" smtClean="0">
                <a:latin typeface="Garamond" panose="02020404030301010803" pitchFamily="18" charset="0"/>
                <a:ea typeface="Times New Roman"/>
                <a:cs typeface="Times New Roman"/>
              </a:rPr>
              <a:t>XVI-XIX </a:t>
            </a:r>
            <a:r>
              <a:rPr lang="ru-RU" sz="1200" dirty="0">
                <a:latin typeface="Garamond" panose="02020404030301010803" pitchFamily="18" charset="0"/>
                <a:ea typeface="Times New Roman"/>
                <a:cs typeface="Times New Roman"/>
              </a:rPr>
              <a:t>вв</a:t>
            </a:r>
            <a:r>
              <a:rPr lang="ru-RU" sz="1200" dirty="0" smtClean="0">
                <a:latin typeface="Garamond" panose="02020404030301010803" pitchFamily="18" charset="0"/>
                <a:ea typeface="Times New Roman"/>
                <a:cs typeface="Times New Roman"/>
              </a:rPr>
              <a:t>.;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Garamond" panose="02020404030301010803" pitchFamily="18" charset="0"/>
              </a:rPr>
              <a:t>Комплекс </a:t>
            </a:r>
            <a:r>
              <a:rPr lang="ru-RU" sz="1200" dirty="0">
                <a:latin typeface="Garamond" panose="02020404030301010803" pitchFamily="18" charset="0"/>
              </a:rPr>
              <a:t>на Новом Городище: Собор Бориса и Глеба, 1805-1816 гг. и Церковь-колокольня Спаса Нерукотворного, 1817-1827 гг</a:t>
            </a:r>
            <a:r>
              <a:rPr lang="ru-RU" sz="1200" dirty="0" smtClean="0">
                <a:latin typeface="Garamond" panose="02020404030301010803" pitchFamily="18" charset="0"/>
              </a:rPr>
              <a:t>.;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Garamond" panose="02020404030301010803" pitchFamily="18" charset="0"/>
              </a:rPr>
              <a:t>Церковь </a:t>
            </a:r>
            <a:r>
              <a:rPr lang="ru-RU" sz="1200" dirty="0">
                <a:latin typeface="Garamond" panose="02020404030301010803" pitchFamily="18" charset="0"/>
              </a:rPr>
              <a:t>Рождества Богородицы (</a:t>
            </a:r>
            <a:r>
              <a:rPr lang="ru-RU" sz="1200" dirty="0" err="1">
                <a:latin typeface="Garamond" panose="02020404030301010803" pitchFamily="18" charset="0"/>
              </a:rPr>
              <a:t>Параскевы</a:t>
            </a:r>
            <a:r>
              <a:rPr lang="ru-RU" sz="1200" dirty="0">
                <a:latin typeface="Garamond" panose="02020404030301010803" pitchFamily="18" charset="0"/>
              </a:rPr>
              <a:t> Пятницы), 1750-1825 гг.;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Garamond" panose="02020404030301010803" pitchFamily="18" charset="0"/>
              </a:rPr>
              <a:t>Церковь </a:t>
            </a:r>
            <a:r>
              <a:rPr lang="ru-RU" sz="1200" dirty="0">
                <a:latin typeface="Garamond" panose="02020404030301010803" pitchFamily="18" charset="0"/>
              </a:rPr>
              <a:t>Вознесения, 1755-1763 г.;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Garamond" panose="02020404030301010803" pitchFamily="18" charset="0"/>
              </a:rPr>
              <a:t>Церковь </a:t>
            </a:r>
            <a:r>
              <a:rPr lang="ru-RU" sz="1200" dirty="0">
                <a:latin typeface="Garamond" panose="02020404030301010803" pitchFamily="18" charset="0"/>
              </a:rPr>
              <a:t>Воскресения, 1762-1784 гг.;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Garamond" panose="02020404030301010803" pitchFamily="18" charset="0"/>
              </a:rPr>
              <a:t>Церковь </a:t>
            </a:r>
            <a:r>
              <a:rPr lang="ru-RU" sz="1200" dirty="0">
                <a:latin typeface="Garamond" panose="02020404030301010803" pitchFamily="18" charset="0"/>
              </a:rPr>
              <a:t>Ильи Пророка, 1782-1804 гг.;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Garamond" panose="02020404030301010803" pitchFamily="18" charset="0"/>
              </a:rPr>
              <a:t>Кузницы </a:t>
            </a:r>
            <a:r>
              <a:rPr lang="ru-RU" sz="1200" dirty="0">
                <a:latin typeface="Garamond" panose="02020404030301010803" pitchFamily="18" charset="0"/>
              </a:rPr>
              <a:t>белокаменные, кон. XVIII – сер. XIX вв. в валах Нового Городища;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Garamond" panose="02020404030301010803" pitchFamily="18" charset="0"/>
              </a:rPr>
              <a:t>Усадьбы</a:t>
            </a:r>
            <a:r>
              <a:rPr lang="ru-RU" sz="1200" dirty="0">
                <a:latin typeface="Garamond" panose="02020404030301010803" pitchFamily="18" charset="0"/>
              </a:rPr>
              <a:t>, кон. XVIII – 1 </a:t>
            </a:r>
            <a:r>
              <a:rPr lang="ru-RU" sz="1200" dirty="0" err="1">
                <a:latin typeface="Garamond" panose="02020404030301010803" pitchFamily="18" charset="0"/>
              </a:rPr>
              <a:t>ая</a:t>
            </a:r>
            <a:r>
              <a:rPr lang="ru-RU" sz="1200" dirty="0">
                <a:latin typeface="Garamond" panose="02020404030301010803" pitchFamily="18" charset="0"/>
              </a:rPr>
              <a:t> пол. XIX вв.;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Garamond" panose="02020404030301010803" pitchFamily="18" charset="0"/>
              </a:rPr>
              <a:t>Жилые </a:t>
            </a:r>
            <a:r>
              <a:rPr lang="ru-RU" sz="1200" dirty="0">
                <a:latin typeface="Garamond" panose="02020404030301010803" pitchFamily="18" charset="0"/>
              </a:rPr>
              <a:t>дома, кон. XVIII – нач. XIX вв</a:t>
            </a:r>
            <a:r>
              <a:rPr lang="ru-RU" sz="1200" dirty="0" smtClean="0">
                <a:latin typeface="Garamond" panose="02020404030301010803" pitchFamily="18" charset="0"/>
              </a:rPr>
              <a:t>.</a:t>
            </a:r>
            <a:r>
              <a:rPr lang="ru-RU" sz="12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endParaRPr lang="ru-RU" sz="1200" dirty="0" smtClean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Церковь </a:t>
            </a:r>
            <a:r>
              <a:rPr lang="ru-RU" sz="1200" dirty="0">
                <a:solidFill>
                  <a:prstClr val="black"/>
                </a:solidFill>
                <a:latin typeface="Garamond" panose="02020404030301010803" pitchFamily="18" charset="0"/>
              </a:rPr>
              <a:t>Преображения (Николая Чудотворца), 1784 г</a:t>
            </a:r>
            <a:r>
              <a:rPr lang="ru-RU" sz="1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.;</a:t>
            </a:r>
            <a:endParaRPr lang="ru-RU" sz="1200" dirty="0">
              <a:latin typeface="Garamond" panose="020204040303010108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7957" y="4345316"/>
            <a:ext cx="35281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Garamond" panose="02020404030301010803" pitchFamily="18" charset="0"/>
                <a:ea typeface="Times New Roman"/>
                <a:cs typeface="Times New Roman"/>
              </a:rPr>
              <a:t>Старицкий Свято-Успенский </a:t>
            </a:r>
            <a:r>
              <a:rPr lang="ru-RU" sz="1000" dirty="0" smtClean="0">
                <a:solidFill>
                  <a:prstClr val="black"/>
                </a:solidFill>
                <a:latin typeface="Garamond" panose="02020404030301010803" pitchFamily="18" charset="0"/>
                <a:ea typeface="Times New Roman"/>
                <a:cs typeface="Times New Roman"/>
              </a:rPr>
              <a:t>монастырь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Garamond" panose="02020404030301010803" pitchFamily="18" charset="0"/>
                <a:ea typeface="Times New Roman"/>
                <a:cs typeface="Times New Roman"/>
              </a:rPr>
              <a:t>Тверская </a:t>
            </a:r>
            <a:r>
              <a:rPr lang="ru-RU" sz="1000" dirty="0">
                <a:solidFill>
                  <a:prstClr val="black"/>
                </a:solidFill>
                <a:latin typeface="Garamond" panose="02020404030301010803" pitchFamily="18" charset="0"/>
                <a:ea typeface="Times New Roman"/>
                <a:cs typeface="Times New Roman"/>
              </a:rPr>
              <a:t>область, г. Старица, ул. Пушкина, д. 1 Телефон: </a:t>
            </a:r>
            <a:endParaRPr lang="ru-RU" sz="1000" dirty="0" smtClean="0">
              <a:solidFill>
                <a:prstClr val="black"/>
              </a:solidFill>
              <a:latin typeface="Garamond" panose="02020404030301010803" pitchFamily="18" charset="0"/>
              <a:ea typeface="Times New Roman"/>
              <a:cs typeface="Times New Roman"/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Garamond" panose="02020404030301010803" pitchFamily="18" charset="0"/>
                <a:ea typeface="Times New Roman"/>
                <a:cs typeface="Times New Roman"/>
              </a:rPr>
              <a:t>8 </a:t>
            </a:r>
            <a:r>
              <a:rPr lang="ru-RU" sz="1000" dirty="0">
                <a:solidFill>
                  <a:prstClr val="black"/>
                </a:solidFill>
                <a:latin typeface="Garamond" panose="02020404030301010803" pitchFamily="18" charset="0"/>
                <a:ea typeface="Times New Roman"/>
                <a:cs typeface="Times New Roman"/>
              </a:rPr>
              <a:t>(48-263) 2-36-35 </a:t>
            </a:r>
            <a:r>
              <a:rPr lang="ru-RU" sz="1000" dirty="0" smtClean="0">
                <a:solidFill>
                  <a:prstClr val="black"/>
                </a:solidFill>
                <a:latin typeface="Garamond" panose="02020404030301010803" pitchFamily="18" charset="0"/>
                <a:ea typeface="Times New Roman"/>
                <a:cs typeface="Times New Roman"/>
              </a:rPr>
              <a:t>Время </a:t>
            </a:r>
            <a:r>
              <a:rPr lang="ru-RU" sz="1000" dirty="0">
                <a:solidFill>
                  <a:prstClr val="black"/>
                </a:solidFill>
                <a:latin typeface="Garamond" panose="02020404030301010803" pitchFamily="18" charset="0"/>
                <a:ea typeface="Times New Roman"/>
                <a:cs typeface="Times New Roman"/>
              </a:rPr>
              <a:t>работы: ежедневно с 10.00 до </a:t>
            </a:r>
            <a:r>
              <a:rPr lang="ru-RU" sz="1000" dirty="0" smtClean="0">
                <a:solidFill>
                  <a:prstClr val="black"/>
                </a:solidFill>
                <a:latin typeface="Garamond" panose="02020404030301010803" pitchFamily="18" charset="0"/>
                <a:ea typeface="Times New Roman"/>
                <a:cs typeface="Times New Roman"/>
              </a:rPr>
              <a:t>19.00</a:t>
            </a:r>
            <a:endParaRPr lang="ru-RU" sz="1000" dirty="0"/>
          </a:p>
        </p:txBody>
      </p:sp>
      <p:pic>
        <p:nvPicPr>
          <p:cNvPr id="2050" name="Picture 2" descr="http://sobory.ru/pic/02000/02019_20120210_0012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05" y="3343372"/>
            <a:ext cx="2519830" cy="159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94167" y="2973844"/>
            <a:ext cx="26464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Garamond" panose="02020404030301010803" pitchFamily="18" charset="0"/>
              </a:rPr>
              <a:t>Собор Бориса и </a:t>
            </a:r>
            <a:r>
              <a:rPr lang="ru-RU" sz="10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Глеба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  </a:t>
            </a:r>
            <a:r>
              <a:rPr lang="ru-RU" sz="1000" dirty="0">
                <a:solidFill>
                  <a:prstClr val="black"/>
                </a:solidFill>
                <a:latin typeface="Garamond" panose="02020404030301010803" pitchFamily="18" charset="0"/>
              </a:rPr>
              <a:t>Тверская область, г. Старица</a:t>
            </a:r>
            <a:endParaRPr lang="ru-RU" sz="1000" dirty="0"/>
          </a:p>
        </p:txBody>
      </p:sp>
      <p:pic>
        <p:nvPicPr>
          <p:cNvPr id="2054" name="Picture 6" descr="http://sobory.ru/pic/02000/02021_20150919_221808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05" y="1358366"/>
            <a:ext cx="2519830" cy="16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293610" y="1005770"/>
            <a:ext cx="27699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Garamond" panose="02020404030301010803" pitchFamily="18" charset="0"/>
              </a:rPr>
              <a:t>Церковь Ильи </a:t>
            </a:r>
            <a:r>
              <a:rPr lang="ru-RU" sz="10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Пророка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Тверская обл. г Старица, ул. Володарского</a:t>
            </a:r>
            <a:endParaRPr lang="ru-RU" sz="1000" dirty="0"/>
          </a:p>
        </p:txBody>
      </p:sp>
      <p:pic>
        <p:nvPicPr>
          <p:cNvPr id="2056" name="Picture 8" descr="http://www.phototowns.ru/wp-content/uploads/2013/12/n13_46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167" y="5200650"/>
            <a:ext cx="2532868" cy="162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321313" y="4959750"/>
            <a:ext cx="26464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Тверская </a:t>
            </a:r>
            <a:r>
              <a:rPr lang="ru-RU" sz="1000" dirty="0">
                <a:solidFill>
                  <a:prstClr val="black"/>
                </a:solidFill>
                <a:latin typeface="Garamond" panose="02020404030301010803" pitchFamily="18" charset="0"/>
              </a:rPr>
              <a:t>область, г. </a:t>
            </a:r>
            <a:r>
              <a:rPr lang="ru-RU" sz="10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Старица, ул. Ленина</a:t>
            </a:r>
            <a:endParaRPr lang="ru-RU" sz="1000" dirty="0"/>
          </a:p>
        </p:txBody>
      </p:sp>
      <p:pic>
        <p:nvPicPr>
          <p:cNvPr id="14" name="Рисунок 13" descr="0_60504_3a87c0ed_XL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537" y="4939701"/>
            <a:ext cx="4022073" cy="188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2346" y="63500"/>
            <a:ext cx="6480175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Характеристика Старицкого района / 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Туристские ресурсы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0" y="6821449"/>
            <a:ext cx="1733550" cy="2858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20</a:t>
            </a:r>
            <a:endParaRPr lang="ru-RU" sz="1200" i="1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2345" y="341834"/>
            <a:ext cx="38346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Garamond" panose="02020404030301010803" pitchFamily="18" charset="0"/>
              </a:rPr>
              <a:t>В сельских поселениях объектами федерального значения являются</a:t>
            </a:r>
            <a:r>
              <a:rPr lang="ru-RU" sz="1200" b="1" dirty="0" smtClean="0">
                <a:latin typeface="Garamond" panose="02020404030301010803" pitchFamily="18" charset="0"/>
              </a:rPr>
              <a:t>:</a:t>
            </a:r>
            <a:endParaRPr lang="ru-RU" sz="1200" b="1" dirty="0">
              <a:latin typeface="Garamond" panose="02020404030301010803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Garamond" panose="02020404030301010803" pitchFamily="18" charset="0"/>
              </a:rPr>
              <a:t>Усадьба </a:t>
            </a:r>
            <a:r>
              <a:rPr lang="ru-RU" sz="1200" dirty="0">
                <a:latin typeface="Garamond" panose="02020404030301010803" pitchFamily="18" charset="0"/>
              </a:rPr>
              <a:t>«</a:t>
            </a:r>
            <a:r>
              <a:rPr lang="ru-RU" sz="1200" dirty="0" err="1">
                <a:latin typeface="Garamond" panose="02020404030301010803" pitchFamily="18" charset="0"/>
              </a:rPr>
              <a:t>Берново</a:t>
            </a:r>
            <a:r>
              <a:rPr lang="ru-RU" sz="1200" dirty="0">
                <a:latin typeface="Garamond" panose="02020404030301010803" pitchFamily="18" charset="0"/>
              </a:rPr>
              <a:t>» Вульфов, XVII-XVIII вв</a:t>
            </a:r>
            <a:r>
              <a:rPr lang="ru-RU" sz="1200" dirty="0" smtClean="0">
                <a:latin typeface="Garamond" panose="02020404030301010803" pitchFamily="18" charset="0"/>
              </a:rPr>
              <a:t>.;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Garamond" panose="02020404030301010803" pitchFamily="18" charset="0"/>
              </a:rPr>
              <a:t>Усадьба </a:t>
            </a:r>
            <a:r>
              <a:rPr lang="ru-RU" sz="1200" dirty="0">
                <a:latin typeface="Garamond" panose="02020404030301010803" pitchFamily="18" charset="0"/>
              </a:rPr>
              <a:t>«Ивановское» Ермолаевых, XIX в. в д. </a:t>
            </a:r>
            <a:r>
              <a:rPr lang="ru-RU" sz="1200" dirty="0" err="1" smtClean="0">
                <a:latin typeface="Garamond" panose="02020404030301010803" pitchFamily="18" charset="0"/>
              </a:rPr>
              <a:t>Братково</a:t>
            </a:r>
            <a:r>
              <a:rPr lang="ru-RU" sz="1200" dirty="0" smtClean="0">
                <a:latin typeface="Garamond" panose="02020404030301010803" pitchFamily="18" charset="0"/>
              </a:rPr>
              <a:t>;</a:t>
            </a:r>
            <a:r>
              <a:rPr lang="ru-RU" sz="12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endParaRPr lang="ru-RU" sz="1200" dirty="0" smtClean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Garamond" panose="02020404030301010803" pitchFamily="18" charset="0"/>
              </a:rPr>
              <a:t>Усадьба </a:t>
            </a:r>
            <a:r>
              <a:rPr lang="ru-RU" sz="1200" dirty="0">
                <a:latin typeface="Garamond" panose="02020404030301010803" pitchFamily="18" charset="0"/>
              </a:rPr>
              <a:t>«Красное» Полторацких, XVIII-XIX вв., 2-ая пол. XIX в. с Преображенской церковью, 1790 г., парком, хозяйственными </a:t>
            </a:r>
            <a:r>
              <a:rPr lang="ru-RU" sz="1200" dirty="0" smtClean="0">
                <a:latin typeface="Garamond" panose="02020404030301010803" pitchFamily="18" charset="0"/>
              </a:rPr>
              <a:t>постройками;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Garamond" panose="02020404030301010803" pitchFamily="18" charset="0"/>
              </a:rPr>
              <a:t>Усадьба </a:t>
            </a:r>
            <a:r>
              <a:rPr lang="ru-RU" sz="1200" dirty="0">
                <a:latin typeface="Garamond" panose="02020404030301010803" pitchFamily="18" charset="0"/>
              </a:rPr>
              <a:t>«</a:t>
            </a:r>
            <a:r>
              <a:rPr lang="ru-RU" sz="1200" dirty="0" err="1">
                <a:latin typeface="Garamond" panose="02020404030301010803" pitchFamily="18" charset="0"/>
              </a:rPr>
              <a:t>Первитино</a:t>
            </a:r>
            <a:r>
              <a:rPr lang="ru-RU" sz="1200" dirty="0">
                <a:latin typeface="Garamond" panose="02020404030301010803" pitchFamily="18" charset="0"/>
              </a:rPr>
              <a:t>» </a:t>
            </a:r>
            <a:r>
              <a:rPr lang="ru-RU" sz="1200" dirty="0" err="1">
                <a:latin typeface="Garamond" panose="02020404030301010803" pitchFamily="18" charset="0"/>
              </a:rPr>
              <a:t>Раллей</a:t>
            </a:r>
            <a:r>
              <a:rPr lang="ru-RU" sz="1200" dirty="0">
                <a:latin typeface="Garamond" panose="02020404030301010803" pitchFamily="18" charset="0"/>
              </a:rPr>
              <a:t>, XVIII-XIX вв.: с хозяйственными постройками, Казанской церковью, 1757 г., </a:t>
            </a:r>
            <a:r>
              <a:rPr lang="ru-RU" sz="1200" dirty="0" smtClean="0">
                <a:latin typeface="Garamond" panose="02020404030301010803" pitchFamily="18" charset="0"/>
              </a:rPr>
              <a:t>парком;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Garamond" panose="02020404030301010803" pitchFamily="18" charset="0"/>
              </a:rPr>
              <a:t>Усадьба </a:t>
            </a:r>
            <a:r>
              <a:rPr lang="ru-RU" sz="1200" dirty="0">
                <a:latin typeface="Garamond" panose="02020404030301010803" pitchFamily="18" charset="0"/>
              </a:rPr>
              <a:t>«</a:t>
            </a:r>
            <a:r>
              <a:rPr lang="ru-RU" sz="1200" dirty="0" err="1">
                <a:latin typeface="Garamond" panose="02020404030301010803" pitchFamily="18" charset="0"/>
              </a:rPr>
              <a:t>Чукавино</a:t>
            </a:r>
            <a:r>
              <a:rPr lang="ru-RU" sz="1200" dirty="0">
                <a:latin typeface="Garamond" panose="02020404030301010803" pitchFamily="18" charset="0"/>
              </a:rPr>
              <a:t>» Чоглоковых, Великопольских, XVIII-XIX вв. с Владимирской церковью, 1746 г., парком;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Garamond" panose="02020404030301010803" pitchFamily="18" charset="0"/>
              </a:rPr>
              <a:t>Церковь </a:t>
            </a:r>
            <a:r>
              <a:rPr lang="ru-RU" sz="1200" dirty="0">
                <a:latin typeface="Garamond" panose="02020404030301010803" pitchFamily="18" charset="0"/>
              </a:rPr>
              <a:t>Успенская, 1534-1542 </a:t>
            </a:r>
            <a:r>
              <a:rPr lang="ru-RU" sz="1200" dirty="0" err="1">
                <a:latin typeface="Garamond" panose="02020404030301010803" pitchFamily="18" charset="0"/>
              </a:rPr>
              <a:t>г.г</a:t>
            </a:r>
            <a:r>
              <a:rPr lang="ru-RU" sz="1200" dirty="0">
                <a:latin typeface="Garamond" panose="02020404030301010803" pitchFamily="18" charset="0"/>
              </a:rPr>
              <a:t>. в д. </a:t>
            </a:r>
            <a:r>
              <a:rPr lang="ru-RU" sz="1200" dirty="0" err="1">
                <a:latin typeface="Garamond" panose="02020404030301010803" pitchFamily="18" charset="0"/>
              </a:rPr>
              <a:t>Иванищи</a:t>
            </a:r>
            <a:r>
              <a:rPr lang="ru-RU" sz="1200" dirty="0">
                <a:latin typeface="Garamond" panose="02020404030301010803" pitchFamily="18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Garamond" panose="02020404030301010803" pitchFamily="18" charset="0"/>
              </a:rPr>
              <a:t>Церковь </a:t>
            </a:r>
            <a:r>
              <a:rPr lang="ru-RU" sz="1200" dirty="0">
                <a:latin typeface="Garamond" panose="02020404030301010803" pitchFamily="18" charset="0"/>
              </a:rPr>
              <a:t>Толгской Богоматери, 1764-1777 гг. в д. </a:t>
            </a:r>
            <a:r>
              <a:rPr lang="ru-RU" sz="1200" dirty="0" err="1">
                <a:latin typeface="Garamond" panose="02020404030301010803" pitchFamily="18" charset="0"/>
              </a:rPr>
              <a:t>Бойково</a:t>
            </a:r>
            <a:r>
              <a:rPr lang="ru-RU" sz="1200" dirty="0">
                <a:latin typeface="Garamond" panose="02020404030301010803" pitchFamily="18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Garamond" panose="02020404030301010803" pitchFamily="18" charset="0"/>
              </a:rPr>
              <a:t>Церковь </a:t>
            </a:r>
            <a:r>
              <a:rPr lang="ru-RU" sz="1200" dirty="0">
                <a:latin typeface="Garamond" panose="02020404030301010803" pitchFamily="18" charset="0"/>
              </a:rPr>
              <a:t>Иоанна Предтечи, 1779 г. в с. Ивановское–</a:t>
            </a:r>
            <a:r>
              <a:rPr lang="ru-RU" sz="1200" dirty="0" err="1">
                <a:latin typeface="Garamond" panose="02020404030301010803" pitchFamily="18" charset="0"/>
              </a:rPr>
              <a:t>Ярильцево</a:t>
            </a:r>
            <a:r>
              <a:rPr lang="ru-RU" sz="1200" dirty="0">
                <a:latin typeface="Garamond" panose="02020404030301010803" pitchFamily="18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Garamond" panose="02020404030301010803" pitchFamily="18" charset="0"/>
              </a:rPr>
              <a:t>Церковь </a:t>
            </a:r>
            <a:r>
              <a:rPr lang="ru-RU" sz="1200" dirty="0">
                <a:latin typeface="Garamond" panose="02020404030301010803" pitchFamily="18" charset="0"/>
              </a:rPr>
              <a:t>Константина и Елены, 1766-1772 </a:t>
            </a:r>
            <a:r>
              <a:rPr lang="ru-RU" sz="1200" dirty="0" err="1">
                <a:latin typeface="Garamond" panose="02020404030301010803" pitchFamily="18" charset="0"/>
              </a:rPr>
              <a:t>г.г</a:t>
            </a:r>
            <a:r>
              <a:rPr lang="ru-RU" sz="1200" dirty="0">
                <a:latin typeface="Garamond" panose="02020404030301010803" pitchFamily="18" charset="0"/>
              </a:rPr>
              <a:t>. (версия – церковь Иоанна Предтечи, 1779 г.) в с. </a:t>
            </a:r>
            <a:r>
              <a:rPr lang="ru-RU" sz="1200" dirty="0" err="1">
                <a:latin typeface="Garamond" panose="02020404030301010803" pitchFamily="18" charset="0"/>
              </a:rPr>
              <a:t>Мелтучи</a:t>
            </a:r>
            <a:r>
              <a:rPr lang="ru-RU" sz="1200" dirty="0">
                <a:latin typeface="Garamond" panose="02020404030301010803" pitchFamily="18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Garamond" panose="02020404030301010803" pitchFamily="18" charset="0"/>
              </a:rPr>
              <a:t>Церковь </a:t>
            </a:r>
            <a:r>
              <a:rPr lang="ru-RU" sz="1200" dirty="0">
                <a:latin typeface="Garamond" panose="02020404030301010803" pitchFamily="18" charset="0"/>
              </a:rPr>
              <a:t>Никольская, 1803 г. в д. Ушаково</a:t>
            </a:r>
          </a:p>
        </p:txBody>
      </p:sp>
      <p:pic>
        <p:nvPicPr>
          <p:cNvPr id="3076" name="Picture 4" descr="http://www.magput.ru/pics/large/1279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889" y="741944"/>
            <a:ext cx="277994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259149" y="341834"/>
            <a:ext cx="24833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Garamond" panose="02020404030301010803" pitchFamily="18" charset="0"/>
              </a:rPr>
              <a:t>Усадьба «</a:t>
            </a:r>
            <a:r>
              <a:rPr lang="ru-RU" sz="1000" dirty="0" err="1">
                <a:solidFill>
                  <a:prstClr val="black"/>
                </a:solidFill>
                <a:latin typeface="Garamond" panose="02020404030301010803" pitchFamily="18" charset="0"/>
              </a:rPr>
              <a:t>Чукавино</a:t>
            </a:r>
            <a:r>
              <a:rPr lang="ru-RU" sz="10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»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Тверская обл. Старицкий р-он, д. </a:t>
            </a:r>
            <a:r>
              <a:rPr lang="ru-RU" sz="1000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Чукавино</a:t>
            </a:r>
            <a:endParaRPr lang="ru-RU" sz="1000" dirty="0"/>
          </a:p>
        </p:txBody>
      </p:sp>
      <p:pic>
        <p:nvPicPr>
          <p:cNvPr id="3078" name="Picture 6" descr="http://rusfoto.net/data/media/86/a6ebefa234820ca36188a268945a9e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74" y="3053164"/>
            <a:ext cx="275336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314746" y="2684508"/>
            <a:ext cx="2451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Garamond" panose="02020404030301010803" pitchFamily="18" charset="0"/>
              </a:rPr>
              <a:t>Усадьба «Красное» </a:t>
            </a:r>
            <a:r>
              <a:rPr lang="ru-RU" sz="10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Полторацких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Тверская обл., Старицкий р-он, д. Красное</a:t>
            </a:r>
            <a:endParaRPr lang="ru-RU" sz="1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005106" y="4830289"/>
            <a:ext cx="31775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Garamond" panose="02020404030301010803" pitchFamily="18" charset="0"/>
              </a:rPr>
              <a:t>Церковь Иоанна </a:t>
            </a:r>
            <a:r>
              <a:rPr lang="ru-RU" sz="10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Предтечи    Тверская обл., г. Старица</a:t>
            </a:r>
            <a:r>
              <a:rPr lang="ru-RU" sz="1000" dirty="0">
                <a:solidFill>
                  <a:prstClr val="black"/>
                </a:solidFill>
                <a:latin typeface="Garamond" panose="02020404030301010803" pitchFamily="18" charset="0"/>
              </a:rPr>
              <a:t>, </a:t>
            </a:r>
            <a:endParaRPr lang="ru-RU" sz="1000" dirty="0" smtClean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Старицкий р-он </a:t>
            </a:r>
            <a:r>
              <a:rPr lang="ru-RU" sz="1000" dirty="0">
                <a:solidFill>
                  <a:prstClr val="black"/>
                </a:solidFill>
                <a:latin typeface="Garamond" panose="02020404030301010803" pitchFamily="18" charset="0"/>
              </a:rPr>
              <a:t>с. Ивановское–</a:t>
            </a:r>
            <a:r>
              <a:rPr lang="ru-RU" sz="1000" dirty="0" err="1">
                <a:solidFill>
                  <a:prstClr val="black"/>
                </a:solidFill>
                <a:latin typeface="Garamond" panose="02020404030301010803" pitchFamily="18" charset="0"/>
              </a:rPr>
              <a:t>Ярильцево</a:t>
            </a:r>
            <a:endParaRPr lang="ru-RU" sz="1000" dirty="0"/>
          </a:p>
        </p:txBody>
      </p:sp>
      <p:pic>
        <p:nvPicPr>
          <p:cNvPr id="3082" name="Picture 10" descr="http://sobory.ru/pic/14700/14719_20120203_0031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328" y="5230399"/>
            <a:ext cx="2714506" cy="178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mw2.google.com/mw-panoramio/photos/medium/422854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79" y="4973179"/>
            <a:ext cx="3409945" cy="203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73210" y="4559506"/>
            <a:ext cx="2460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Garamond" panose="02020404030301010803" pitchFamily="18" charset="0"/>
              </a:rPr>
              <a:t>Усадьба «</a:t>
            </a:r>
            <a:r>
              <a:rPr lang="ru-RU" sz="1000" dirty="0" err="1">
                <a:solidFill>
                  <a:prstClr val="black"/>
                </a:solidFill>
                <a:latin typeface="Garamond" panose="02020404030301010803" pitchFamily="18" charset="0"/>
              </a:rPr>
              <a:t>Берново</a:t>
            </a:r>
            <a:r>
              <a:rPr lang="ru-RU" sz="1000" dirty="0">
                <a:solidFill>
                  <a:prstClr val="black"/>
                </a:solidFill>
                <a:latin typeface="Garamond" panose="02020404030301010803" pitchFamily="18" charset="0"/>
              </a:rPr>
              <a:t>» </a:t>
            </a:r>
            <a:r>
              <a:rPr lang="ru-RU" sz="10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Вульфов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Тверская обл., Старицкий р-он, д. </a:t>
            </a:r>
            <a:r>
              <a:rPr lang="ru-RU" sz="1000" dirty="0" err="1" smtClean="0">
                <a:solidFill>
                  <a:prstClr val="black"/>
                </a:solidFill>
                <a:latin typeface="Garamond" panose="02020404030301010803" pitchFamily="18" charset="0"/>
              </a:rPr>
              <a:t>Берново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52417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2346" y="63500"/>
            <a:ext cx="6480175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Характеристика Старицкого района / 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Туристские ресурсы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0" y="6821449"/>
            <a:ext cx="1733550" cy="2858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21</a:t>
            </a:r>
            <a:endParaRPr lang="ru-RU" sz="1200" i="1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2345" y="216465"/>
            <a:ext cx="4526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Helvetica"/>
              </a:rPr>
              <a:t> </a:t>
            </a:r>
            <a:r>
              <a:rPr lang="ru-RU" dirty="0">
                <a:solidFill>
                  <a:srgbClr val="000000"/>
                </a:solidFill>
                <a:latin typeface="Garamond" panose="02020404030301010803" pitchFamily="18" charset="0"/>
              </a:rPr>
              <a:t>Старицкие пещеры (Старицкие катакомбы)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6408" y="485850"/>
            <a:ext cx="68447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        Для </a:t>
            </a:r>
            <a:r>
              <a:rPr lang="ru-RU" sz="1200" dirty="0">
                <a:solidFill>
                  <a:srgbClr val="000000"/>
                </a:solidFill>
                <a:latin typeface="Garamond" panose="02020404030301010803" pitchFamily="18" charset="0"/>
              </a:rPr>
              <a:t>посещений </a:t>
            </a:r>
            <a:r>
              <a:rPr lang="ru-RU" sz="12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доступно 6 </a:t>
            </a:r>
            <a:r>
              <a:rPr lang="ru-RU" sz="1200" dirty="0">
                <a:solidFill>
                  <a:srgbClr val="000000"/>
                </a:solidFill>
                <a:latin typeface="Garamond" panose="02020404030301010803" pitchFamily="18" charset="0"/>
              </a:rPr>
              <a:t>подземных </a:t>
            </a:r>
            <a:r>
              <a:rPr lang="ru-RU" sz="12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полостей, </a:t>
            </a:r>
            <a:r>
              <a:rPr lang="ru-RU" sz="1200" dirty="0">
                <a:solidFill>
                  <a:srgbClr val="000000"/>
                </a:solidFill>
                <a:latin typeface="Garamond" panose="02020404030301010803" pitchFamily="18" charset="0"/>
              </a:rPr>
              <a:t>длиной от нескольких метров до 4-5 км</a:t>
            </a:r>
            <a:r>
              <a:rPr lang="ru-RU" dirty="0" smtClean="0">
                <a:solidFill>
                  <a:srgbClr val="000000"/>
                </a:solidFill>
                <a:latin typeface="Helvetica"/>
              </a:rPr>
              <a:t>.</a:t>
            </a:r>
            <a:r>
              <a:rPr lang="ru-RU" sz="1200" dirty="0">
                <a:solidFill>
                  <a:srgbClr val="000000"/>
                </a:solidFill>
                <a:latin typeface="Garamond" panose="02020404030301010803" pitchFamily="18" charset="0"/>
              </a:rPr>
              <a:t> Некоторые из входов имеют свое </a:t>
            </a:r>
            <a:r>
              <a:rPr lang="ru-RU" sz="12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название:</a:t>
            </a:r>
          </a:p>
          <a:p>
            <a:pPr algn="just"/>
            <a:r>
              <a:rPr lang="ru-RU" sz="1200" dirty="0" err="1" smtClean="0">
                <a:solidFill>
                  <a:srgbClr val="000000"/>
                </a:solidFill>
                <a:latin typeface="Garamond" panose="02020404030301010803" pitchFamily="18" charset="0"/>
              </a:rPr>
              <a:t>Верхнечукавинская</a:t>
            </a:r>
            <a:r>
              <a:rPr lang="ru-RU" sz="12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- </a:t>
            </a:r>
            <a:r>
              <a:rPr lang="ru-RU" sz="1200" dirty="0" err="1" smtClean="0">
                <a:solidFill>
                  <a:srgbClr val="000000"/>
                </a:solidFill>
                <a:latin typeface="Garamond" panose="02020404030301010803" pitchFamily="18" charset="0"/>
              </a:rPr>
              <a:t>la</a:t>
            </a:r>
            <a:r>
              <a:rPr lang="ru-RU" sz="12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Garamond" panose="02020404030301010803" pitchFamily="18" charset="0"/>
              </a:rPr>
              <a:t>(длина около 15 м), -16 (7 м), -1в (2 м), </a:t>
            </a:r>
            <a:r>
              <a:rPr lang="ru-RU" sz="1200" dirty="0" err="1" smtClean="0">
                <a:solidFill>
                  <a:srgbClr val="000000"/>
                </a:solidFill>
                <a:latin typeface="Garamond" panose="02020404030301010803" pitchFamily="18" charset="0"/>
              </a:rPr>
              <a:t>Вехнечукавинская</a:t>
            </a:r>
            <a:r>
              <a:rPr lang="ru-RU" sz="12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- 2 </a:t>
            </a:r>
            <a:r>
              <a:rPr lang="ru-RU" sz="1200" dirty="0">
                <a:solidFill>
                  <a:srgbClr val="000000"/>
                </a:solidFill>
                <a:latin typeface="Garamond" panose="02020404030301010803" pitchFamily="18" charset="0"/>
              </a:rPr>
              <a:t>(2 м), -3 (7 м), -4, Среднетолпинская-1 (Лисичка), Среднетолпинская-2а, -26 (Парабеллум-1, -2), Нижнетолпинская-1, -2 (Ледяная), Нижнетолпинская-3, Террасная-1 (200 м), -2 (8 м).</a:t>
            </a:r>
            <a:endParaRPr lang="ru-RU" dirty="0"/>
          </a:p>
        </p:txBody>
      </p:sp>
      <p:pic>
        <p:nvPicPr>
          <p:cNvPr id="19" name="Picture 6" descr="http://fotoham.ru/img/picture/May/26/314bd6778238f02589df41f56c1ab752/mini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95" y="1582537"/>
            <a:ext cx="2438739" cy="220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soc-life.ru/actions/5651dddd53e15/17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191" y="1646990"/>
            <a:ext cx="2331910" cy="207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www.planetadorog.ru/img/reports/677/sokrovishhnica_gornogo_korolja_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85" y="1652316"/>
            <a:ext cx="2360878" cy="207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09088" y="3890382"/>
            <a:ext cx="5903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kern="0" dirty="0">
                <a:solidFill>
                  <a:srgbClr val="000000"/>
                </a:solidFill>
                <a:latin typeface="Garamond" panose="02020404030301010803" pitchFamily="18" charset="0"/>
                <a:cs typeface="Times New Roman" pitchFamily="18" charset="0"/>
              </a:rPr>
              <a:t>Святой источник в д. </a:t>
            </a:r>
            <a:r>
              <a:rPr lang="ru-RU" altLang="ru-RU" sz="1000" kern="0" dirty="0" err="1">
                <a:solidFill>
                  <a:srgbClr val="000000"/>
                </a:solidFill>
                <a:latin typeface="Garamond" panose="02020404030301010803" pitchFamily="18" charset="0"/>
                <a:cs typeface="Times New Roman" pitchFamily="18" charset="0"/>
              </a:rPr>
              <a:t>Маслово</a:t>
            </a:r>
            <a:endParaRPr lang="ru-RU" altLang="ru-RU" sz="1000" kern="0" dirty="0">
              <a:solidFill>
                <a:srgbClr val="000000"/>
              </a:solidFill>
              <a:latin typeface="Garamond" panose="02020404030301010803" pitchFamily="18" charset="0"/>
              <a:cs typeface="Times New Roman" pitchFamily="18" charset="0"/>
            </a:endParaRPr>
          </a:p>
          <a:p>
            <a:pPr algn="ctr"/>
            <a:r>
              <a:rPr lang="ru-RU" altLang="ru-RU" sz="1000" kern="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itchFamily="18" charset="0"/>
              </a:rPr>
              <a:t>Адрес</a:t>
            </a:r>
            <a:r>
              <a:rPr lang="ru-RU" altLang="ru-RU" sz="1000" kern="0" dirty="0">
                <a:solidFill>
                  <a:srgbClr val="000000"/>
                </a:solidFill>
                <a:latin typeface="Garamond" panose="02020404030301010803" pitchFamily="18" charset="0"/>
                <a:cs typeface="Times New Roman" pitchFamily="18" charset="0"/>
              </a:rPr>
              <a:t>:  Тверская область, г. Старицкий район, д. </a:t>
            </a:r>
            <a:r>
              <a:rPr lang="ru-RU" altLang="ru-RU" sz="1000" kern="0" dirty="0" err="1">
                <a:solidFill>
                  <a:srgbClr val="000000"/>
                </a:solidFill>
                <a:latin typeface="Garamond" panose="02020404030301010803" pitchFamily="18" charset="0"/>
                <a:cs typeface="Times New Roman" pitchFamily="18" charset="0"/>
              </a:rPr>
              <a:t>Маслово</a:t>
            </a:r>
            <a:endParaRPr lang="ru-RU" sz="1000" dirty="0">
              <a:latin typeface="Garamond" panose="02020404030301010803" pitchFamily="18" charset="0"/>
            </a:endParaRPr>
          </a:p>
        </p:txBody>
      </p:sp>
      <p:pic>
        <p:nvPicPr>
          <p:cNvPr id="23" name="Picture 7" descr="маслово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09" y="4302274"/>
            <a:ext cx="3387573" cy="214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маслово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82" y="4313938"/>
            <a:ext cx="3441061" cy="214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36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850" y="179388"/>
            <a:ext cx="6480175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Характеристика Старицкого района / Туристские ресурсы</a:t>
            </a:r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30675" y="6773863"/>
            <a:ext cx="1733550" cy="3810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24</a:t>
            </a:r>
            <a:endParaRPr lang="ru-RU" sz="1200" i="1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74561" y="719309"/>
            <a:ext cx="4437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8000"/>
                </a:solidFill>
                <a:latin typeface="Monotype Corsiva" pitchFamily="66" charset="0"/>
              </a:rPr>
              <a:t>Усадьба  </a:t>
            </a:r>
            <a:r>
              <a:rPr lang="ru-RU" altLang="ru-RU" b="1" dirty="0">
                <a:solidFill>
                  <a:srgbClr val="008000"/>
                </a:solidFill>
                <a:latin typeface="Monotype Corsiva" pitchFamily="66" charset="0"/>
              </a:rPr>
              <a:t>«</a:t>
            </a:r>
            <a:r>
              <a:rPr lang="ru-RU" altLang="ru-RU" b="1" dirty="0" err="1">
                <a:solidFill>
                  <a:srgbClr val="008000"/>
                </a:solidFill>
                <a:latin typeface="Monotype Corsiva" pitchFamily="66" charset="0"/>
              </a:rPr>
              <a:t>Рыблово</a:t>
            </a:r>
            <a:r>
              <a:rPr lang="ru-RU" altLang="ru-RU" b="1" dirty="0">
                <a:solidFill>
                  <a:srgbClr val="008000"/>
                </a:solidFill>
                <a:latin typeface="Monotype Corsiva" pitchFamily="66" charset="0"/>
              </a:rPr>
              <a:t>»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8747" y="1380658"/>
            <a:ext cx="3256000" cy="21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1459" y="957057"/>
            <a:ext cx="66236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rgbClr val="000000"/>
                </a:solidFill>
                <a:latin typeface="Garamond" panose="02020404030301010803" pitchFamily="18" charset="0"/>
              </a:rPr>
              <a:t>Адрес: Тверская область, Старицкий район д. </a:t>
            </a:r>
            <a:r>
              <a:rPr lang="ru-RU" altLang="ru-RU" sz="1100" dirty="0" err="1" smtClean="0">
                <a:solidFill>
                  <a:srgbClr val="000000"/>
                </a:solidFill>
                <a:latin typeface="Garamond" panose="02020404030301010803" pitchFamily="18" charset="0"/>
              </a:rPr>
              <a:t>Рыблово</a:t>
            </a:r>
            <a:endParaRPr lang="ru-RU" altLang="ru-RU" sz="1100" dirty="0" smtClean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Телефон</a:t>
            </a:r>
            <a:r>
              <a:rPr lang="ru-RU" altLang="ru-RU" sz="1100" dirty="0">
                <a:solidFill>
                  <a:srgbClr val="000000"/>
                </a:solidFill>
                <a:latin typeface="Garamond" panose="02020404030301010803" pitchFamily="18" charset="0"/>
              </a:rPr>
              <a:t>:  8 -962- 244-65-95,   8 -980- </a:t>
            </a:r>
            <a:r>
              <a:rPr lang="ru-RU" altLang="ru-RU" sz="11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630-68-49   Почта</a:t>
            </a:r>
            <a:r>
              <a:rPr lang="ru-RU" altLang="ru-RU" sz="1100" dirty="0">
                <a:solidFill>
                  <a:srgbClr val="000000"/>
                </a:solidFill>
                <a:latin typeface="Garamond" panose="02020404030301010803" pitchFamily="18" charset="0"/>
              </a:rPr>
              <a:t>: uriblovo@yandex.ru</a:t>
            </a:r>
            <a:endParaRPr lang="ru-RU" altLang="ru-RU" sz="110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459" y="1380658"/>
            <a:ext cx="3451408" cy="218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4225" y="3678908"/>
            <a:ext cx="35623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008000"/>
                </a:solidFill>
                <a:latin typeface="Monotype Corsiva" pitchFamily="66" charset="0"/>
              </a:rPr>
              <a:t>Загородный комплекс «</a:t>
            </a:r>
            <a:r>
              <a:rPr lang="ru-RU" altLang="ru-RU" b="1" dirty="0" err="1">
                <a:solidFill>
                  <a:srgbClr val="008000"/>
                </a:solidFill>
                <a:latin typeface="Monotype Corsiva" pitchFamily="66" charset="0"/>
              </a:rPr>
              <a:t>Чукавино</a:t>
            </a:r>
            <a:r>
              <a:rPr lang="ru-RU" altLang="ru-RU" b="1" dirty="0">
                <a:solidFill>
                  <a:srgbClr val="008000"/>
                </a:solidFill>
                <a:latin typeface="Monotype Corsiva" pitchFamily="66" charset="0"/>
              </a:rPr>
              <a:t>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1459" y="3942234"/>
            <a:ext cx="60474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</a:rPr>
              <a:t>Адрес: Тверская область, Старицкий район д. </a:t>
            </a:r>
            <a:r>
              <a:rPr lang="ru-RU" altLang="ru-RU" sz="1100" dirty="0" err="1" smtClean="0">
                <a:solidFill>
                  <a:srgbClr val="000000"/>
                </a:solidFill>
                <a:latin typeface="Times New Roman" pitchFamily="18" charset="0"/>
              </a:rPr>
              <a:t>Чукавино</a:t>
            </a: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 smtClean="0">
                <a:solidFill>
                  <a:srgbClr val="000000"/>
                </a:solidFill>
                <a:latin typeface="Times New Roman" pitchFamily="18" charset="0"/>
              </a:rPr>
              <a:t>Телефон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</a:rPr>
              <a:t>:  8-961-015 22 22;  8-904-01 1555;  8-960-711 -99- 72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</a:rPr>
              <a:t>Почта: chukavino.lend@yandex.ru</a:t>
            </a:r>
            <a:endParaRPr lang="ru-RU" sz="1100" dirty="0"/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8627" y="4542394"/>
            <a:ext cx="2232248" cy="204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875" y="4542394"/>
            <a:ext cx="2129163" cy="204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985" y="4542395"/>
            <a:ext cx="2483642" cy="204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998215" y="394958"/>
            <a:ext cx="2990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0000"/>
                </a:solidFill>
                <a:latin typeface="Garamond" panose="02020404030301010803" pitchFamily="18" charset="0"/>
              </a:rPr>
              <a:t>Объекты размещения:</a:t>
            </a:r>
            <a:endParaRPr lang="ru-RU" altLang="ru-R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10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6459" y="413842"/>
            <a:ext cx="4876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8000"/>
                </a:solidFill>
                <a:latin typeface="Monotype Corsiva" pitchFamily="66" charset="0"/>
              </a:rPr>
              <a:t>База отдыха «Барская усадьба</a:t>
            </a:r>
            <a:r>
              <a:rPr lang="ru-RU" altLang="ru-RU" b="1" dirty="0" smtClean="0">
                <a:solidFill>
                  <a:srgbClr val="008000"/>
                </a:solidFill>
                <a:latin typeface="Monotype Corsiva" pitchFamily="66" charset="0"/>
              </a:rPr>
              <a:t>»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ru-RU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Адрес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: Тверская область, Старицкий район, д. Волга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Телефон: </a:t>
            </a:r>
            <a:r>
              <a:rPr lang="ru-RU" altLang="ru-RU" sz="1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7-920 -188- 61-88; 7 -920- 188 -88-10; 8-495-795-0676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363" y="1362869"/>
            <a:ext cx="3125337" cy="267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63" y="4230266"/>
            <a:ext cx="3125337" cy="24084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723" y="4230266"/>
            <a:ext cx="3453446" cy="24084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723" y="1362869"/>
            <a:ext cx="3405758" cy="267667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3850" y="179388"/>
            <a:ext cx="6480175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Характеристика Старицкого района / Туристские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1774937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850" y="179388"/>
            <a:ext cx="6480175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Характеристика Старицкого района / Туристские ресурсы</a:t>
            </a:r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0" y="6783388"/>
            <a:ext cx="1733550" cy="3810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25</a:t>
            </a:r>
            <a:endParaRPr lang="ru-RU" sz="1200" i="1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4068763" y="6678613"/>
            <a:ext cx="23764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9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</a:t>
            </a:r>
          </a:p>
          <a:p>
            <a:pPr>
              <a:defRPr/>
            </a:pPr>
            <a:endParaRPr lang="ru-RU" altLang="ru-RU" sz="90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908547" y="551201"/>
            <a:ext cx="35623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Отель «Особняк на Карла Маркса»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5505" y="930711"/>
            <a:ext cx="59768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000000"/>
                </a:solidFill>
                <a:latin typeface="Garamond" panose="02020404030301010803" pitchFamily="18" charset="0"/>
              </a:rPr>
              <a:t>Адрес: Тверская область, г. Старица, ул. Карла Маркса 59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000000"/>
                </a:solidFill>
                <a:latin typeface="Garamond" panose="02020404030301010803" pitchFamily="18" charset="0"/>
              </a:rPr>
              <a:t>Телефон: 8-925-518-00-71; </a:t>
            </a:r>
            <a:r>
              <a:rPr lang="ru-RU" altLang="ru-RU" sz="1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8-925-589-60-06  Почта</a:t>
            </a:r>
            <a:r>
              <a:rPr lang="ru-RU" altLang="ru-RU" sz="1000" dirty="0">
                <a:solidFill>
                  <a:srgbClr val="000000"/>
                </a:solidFill>
                <a:latin typeface="Garamond" panose="02020404030301010803" pitchFamily="18" charset="0"/>
              </a:rPr>
              <a:t>:  5896006@gmail.com</a:t>
            </a:r>
            <a:endParaRPr lang="ru-RU" dirty="0">
              <a:latin typeface="Garamond" panose="02020404030301010803" pitchFamily="18" charset="0"/>
            </a:endParaRP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355" y="1413908"/>
            <a:ext cx="2232248" cy="181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2603" y="1413906"/>
            <a:ext cx="2232248" cy="181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особ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851" y="1413910"/>
            <a:ext cx="2333578" cy="181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25260" y="3437800"/>
            <a:ext cx="35623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008000"/>
                </a:solidFill>
                <a:latin typeface="Monotype Corsiva" pitchFamily="66" charset="0"/>
              </a:rPr>
              <a:t>База отдыха «Босфор в Родне»</a:t>
            </a:r>
            <a:endParaRPr lang="ru-RU" dirty="0"/>
          </a:p>
        </p:txBody>
      </p:sp>
      <p:pic>
        <p:nvPicPr>
          <p:cNvPr id="20" name="Picture 8" descr="родня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52"/>
          <a:stretch>
            <a:fillRect/>
          </a:stretch>
        </p:blipFill>
        <p:spPr bwMode="auto">
          <a:xfrm>
            <a:off x="4791293" y="4302273"/>
            <a:ext cx="2249024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ver.bezformata.ru/content/image11724207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618" y="4302274"/>
            <a:ext cx="2226703" cy="20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21017" y="3757509"/>
            <a:ext cx="4485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000000"/>
                </a:solidFill>
                <a:latin typeface="Garamond" panose="02020404030301010803" pitchFamily="18" charset="0"/>
              </a:rPr>
              <a:t>Адрес: Тверская область, Старицкий район д. Родня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000000"/>
                </a:solidFill>
                <a:latin typeface="Garamond" panose="02020404030301010803" pitchFamily="18" charset="0"/>
              </a:rPr>
              <a:t>Телефон:  8 -920-194-75-94 </a:t>
            </a:r>
            <a:r>
              <a:rPr lang="ru-RU" altLang="ru-RU" sz="1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Почта</a:t>
            </a:r>
            <a:r>
              <a:rPr lang="ru-RU" altLang="ru-RU" sz="1000" dirty="0">
                <a:solidFill>
                  <a:srgbClr val="000000"/>
                </a:solidFill>
                <a:latin typeface="Garamond" panose="02020404030301010803" pitchFamily="18" charset="0"/>
              </a:rPr>
              <a:t>: bosforvrodne@mail.ru</a:t>
            </a:r>
          </a:p>
        </p:txBody>
      </p:sp>
      <p:pic>
        <p:nvPicPr>
          <p:cNvPr id="24" name="Picture 7" descr="босфо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55" y="4302272"/>
            <a:ext cx="2376263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89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8347" y="63500"/>
            <a:ext cx="6480175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Характеристика Старицкого района / Туристские ресурсы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863" y="2052332"/>
            <a:ext cx="2757844" cy="167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6778" y="2052332"/>
            <a:ext cx="2591743" cy="167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1000679" y="623518"/>
            <a:ext cx="4940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8000"/>
                </a:solidFill>
                <a:latin typeface="Monotype Corsiva" pitchFamily="66" charset="0"/>
              </a:rPr>
              <a:t>Фермерское хозяйство «СЕНАВИАН» 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828427" y="1025693"/>
            <a:ext cx="5544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000000"/>
                </a:solidFill>
                <a:latin typeface="Garamond" panose="02020404030301010803" pitchFamily="18" charset="0"/>
              </a:rPr>
              <a:t>Адрес: Тверская область, Старицкий район д. </a:t>
            </a:r>
            <a:r>
              <a:rPr lang="ru-RU" altLang="ru-RU" sz="1000" dirty="0" err="1">
                <a:solidFill>
                  <a:srgbClr val="000000"/>
                </a:solidFill>
                <a:latin typeface="Garamond" panose="02020404030301010803" pitchFamily="18" charset="0"/>
              </a:rPr>
              <a:t>Рыблово</a:t>
            </a:r>
            <a:endParaRPr lang="ru-RU" altLang="ru-RU" sz="1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000000"/>
                </a:solidFill>
                <a:latin typeface="Garamond" panose="02020404030301010803" pitchFamily="18" charset="0"/>
              </a:rPr>
              <a:t>Телефон: : 7 910 649 00 </a:t>
            </a:r>
            <a:r>
              <a:rPr lang="ru-RU" altLang="ru-RU" sz="1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49      Почта</a:t>
            </a:r>
            <a:r>
              <a:rPr lang="ru-RU" altLang="ru-RU" sz="1000" dirty="0">
                <a:solidFill>
                  <a:srgbClr val="000000"/>
                </a:solidFill>
                <a:latin typeface="Garamond" panose="02020404030301010803" pitchFamily="18" charset="0"/>
              </a:rPr>
              <a:t>: </a:t>
            </a:r>
            <a:r>
              <a:rPr lang="en-US" altLang="ru-RU" sz="1000" dirty="0">
                <a:solidFill>
                  <a:srgbClr val="000000"/>
                </a:solidFill>
                <a:latin typeface="Garamond" panose="02020404030301010803" pitchFamily="18" charset="0"/>
              </a:rPr>
              <a:t>senavian@gmail.com</a:t>
            </a:r>
            <a:endParaRPr lang="ru-RU" altLang="ru-RU" sz="100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56" y="4302274"/>
            <a:ext cx="2232247" cy="201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се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9" b="123"/>
          <a:stretch>
            <a:fillRect/>
          </a:stretch>
        </p:blipFill>
        <p:spPr bwMode="auto">
          <a:xfrm>
            <a:off x="4803077" y="4302274"/>
            <a:ext cx="2121145" cy="201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10800000" flipV="1">
            <a:off x="180356" y="1425805"/>
            <a:ext cx="6671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444343"/>
                </a:solidFill>
                <a:latin typeface="Garamond" panose="02020404030301010803" pitchFamily="18" charset="0"/>
              </a:rPr>
              <a:t>Катание на лошадях, конные походы, сплав на байдарках. Жилье, еда, конные прогулки, консультации и ответы на интересующие Вас вопросы, касающиеся лошадей и деревенской жизни.</a:t>
            </a:r>
            <a:endParaRPr lang="ru-RU" sz="1200" dirty="0">
              <a:latin typeface="Garamond" panose="02020404030301010803" pitchFamily="18" charset="0"/>
            </a:endParaRPr>
          </a:p>
        </p:txBody>
      </p:sp>
      <p:sp>
        <p:nvSpPr>
          <p:cNvPr id="21" name="Номер слайда 6"/>
          <p:cNvSpPr txBox="1">
            <a:spLocks noGrp="1"/>
          </p:cNvSpPr>
          <p:nvPr/>
        </p:nvSpPr>
        <p:spPr>
          <a:xfrm>
            <a:off x="0" y="6783388"/>
            <a:ext cx="1733550" cy="3810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>
                    <a:tint val="75000"/>
                  </a:schemeClr>
                </a:solidFill>
              </a:rPr>
              <a:t>26</a:t>
            </a:r>
            <a:endParaRPr lang="ru-RU" sz="1200" i="1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4" name="Picture 12" descr="http://club-perexod.ru/userfiles/image/251/251_3_2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611" y="4302275"/>
            <a:ext cx="2232248" cy="201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49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350417" y="296046"/>
            <a:ext cx="26904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Уважаемые дамы и господа!</a:t>
            </a:r>
            <a:endParaRPr kumimoji="0" lang="ru-RU" sz="140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564731" y="557656"/>
            <a:ext cx="324036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Я представляю инвестиционный паспорт Старицкого района. Надеюсь, что Вас, потенциальных инвесторов и Вас, деловых бизнесменов привлекут достоинства и преимущества нашего района, которые так важны именно для  Вашего бизнеса. Считаю, что к явным преимуществам района относятся: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  <a:p>
            <a:pPr marL="0" marR="0" lvl="0" indent="2880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Удобное географическое расположение в центре России, и в непосредственной близости от областного центра, между двумя столицами Москвой и Санкт-Петербургом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  <a:p>
            <a:pPr marL="0" marR="0" lvl="0" indent="2880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Развитая сеть автомобильных дорог регионального  и местного значения и обеспеченность района железнодорожным сообщением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  <a:p>
            <a:pPr marL="0" marR="0" lvl="0" indent="2880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Пассажирский автопарк с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низкой степенью изношенности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 и довольно развитой маршрутной сетью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  <a:p>
            <a:pPr marL="0" marR="0" lvl="0" indent="2880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Активное и предприимчивое население с низкой степенью социальной конфликтности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9637" y="3890397"/>
            <a:ext cx="63367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880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1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Низкий уровень безработицы</a:t>
            </a:r>
            <a:endParaRPr lang="ru-RU" sz="1100" dirty="0" smtClean="0">
              <a:latin typeface="Garamond" pitchFamily="18" charset="0"/>
            </a:endParaRPr>
          </a:p>
          <a:p>
            <a:pPr lvl="0" indent="2880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1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Мягкий климат и богатые природные ресурсы (богатая флора и фауна, живописные ландшафты)</a:t>
            </a:r>
            <a:endParaRPr lang="ru-RU" sz="1100" dirty="0" smtClean="0">
              <a:latin typeface="Garamond" pitchFamily="18" charset="0"/>
            </a:endParaRPr>
          </a:p>
          <a:p>
            <a:pPr lvl="0" indent="2880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1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Достаточно чистая экология</a:t>
            </a:r>
            <a:endParaRPr lang="ru-RU" sz="1100" dirty="0" smtClean="0">
              <a:latin typeface="Garamond" pitchFamily="18" charset="0"/>
            </a:endParaRPr>
          </a:p>
          <a:p>
            <a:pPr lvl="0" indent="2880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1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Благоприятный инвестиционный климат</a:t>
            </a:r>
            <a:endParaRPr lang="ru-RU" sz="1100" dirty="0" smtClean="0">
              <a:latin typeface="Garamond" pitchFamily="18" charset="0"/>
            </a:endParaRPr>
          </a:p>
          <a:p>
            <a:pPr lvl="0" indent="2880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1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Большие площади сельхозугодий</a:t>
            </a:r>
            <a:endParaRPr lang="ru-RU" sz="1100" dirty="0" smtClean="0">
              <a:latin typeface="Garamond" pitchFamily="18" charset="0"/>
            </a:endParaRPr>
          </a:p>
          <a:p>
            <a:pPr lvl="0" indent="2880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1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Наличие достаточно крупных и успешно работающих сельхозпредприятий</a:t>
            </a:r>
            <a:endParaRPr lang="ru-RU" sz="1100" dirty="0" smtClean="0">
              <a:latin typeface="Garamond" pitchFamily="18" charset="0"/>
            </a:endParaRPr>
          </a:p>
          <a:p>
            <a:pPr lvl="0" indent="2880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1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Достаточно высокий потенциал для развития животноводства</a:t>
            </a:r>
            <a:endParaRPr lang="ru-RU" sz="1100" dirty="0" smtClean="0">
              <a:latin typeface="Garamond" pitchFamily="18" charset="0"/>
            </a:endParaRPr>
          </a:p>
          <a:p>
            <a:pPr lvl="0" indent="2880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100" dirty="0" smtClean="0">
                <a:latin typeface="Garamond" pitchFamily="18" charset="0"/>
                <a:ea typeface="Calibri" pitchFamily="34" charset="0"/>
              </a:rPr>
              <a:t>Обширное культурно-архитектурное и историческое наследие (памятники культуры и архитектуры федерального, регионального и местного значения, в т.ч. Старицкие пещеры).</a:t>
            </a:r>
          </a:p>
          <a:p>
            <a:pPr lvl="0" indent="2880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100" dirty="0" smtClean="0">
                <a:latin typeface="Garamond" pitchFamily="18" charset="0"/>
                <a:ea typeface="Calibri" pitchFamily="34" charset="0"/>
              </a:rPr>
              <a:t>Администрация Старицкого района открыта для любых конструктивных предложений, мы заинтересованы в том, чтобы Ваш бизнес развивался именно в нашем районе, т.к. стабильное и безопасное развитие Вашего бизнеса будет способствовать экономическому развитию территории района, а значит и повышению качества жизни его населения.</a:t>
            </a:r>
          </a:p>
          <a:p>
            <a:pPr lvl="0" indent="2880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100" dirty="0" smtClean="0">
                <a:latin typeface="Garamond" pitchFamily="18" charset="0"/>
                <a:ea typeface="Calibri" pitchFamily="34" charset="0"/>
              </a:rPr>
              <a:t>Приглашаем Вас к долгосрочному и взаимовыгодному сотрудничеству.</a:t>
            </a:r>
          </a:p>
          <a:p>
            <a:pPr lvl="0" indent="2880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100" dirty="0" smtClean="0">
                <a:latin typeface="Garamond" pitchFamily="18" charset="0"/>
                <a:ea typeface="Calibri" pitchFamily="34" charset="0"/>
              </a:rPr>
              <a:t>С уважением,</a:t>
            </a:r>
            <a:endParaRPr lang="ru-RU" sz="1100" dirty="0" smtClean="0">
              <a:latin typeface="Garamond" pitchFamily="18" charset="0"/>
            </a:endParaRPr>
          </a:p>
          <a:p>
            <a:pPr lvl="0" indent="2880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1100" dirty="0" smtClean="0">
                <a:latin typeface="Garamond" pitchFamily="18" charset="0"/>
                <a:ea typeface="Calibri" pitchFamily="34" charset="0"/>
              </a:rPr>
              <a:t>глава администрации Старицкого района  С.Ю.Журавлев.</a:t>
            </a:r>
            <a:endParaRPr lang="ru-RU" sz="11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792456"/>
            <a:ext cx="1663541" cy="330602"/>
          </a:xfrm>
        </p:spPr>
        <p:txBody>
          <a:bodyPr/>
          <a:lstStyle/>
          <a:p>
            <a:r>
              <a:rPr lang="ru-RU" i="1" dirty="0" smtClean="0"/>
              <a:t>3</a:t>
            </a:r>
            <a:endParaRPr lang="ru-RU" i="1" dirty="0"/>
          </a:p>
        </p:txBody>
      </p:sp>
      <p:pic>
        <p:nvPicPr>
          <p:cNvPr id="2050" name="Picture 2" descr="https://img-fotki.yandex.ru/get/42/138221085.14c/0_103c82_f7458b04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63" y="629866"/>
            <a:ext cx="3240360" cy="254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0" y="6782951"/>
            <a:ext cx="1663541" cy="381437"/>
          </a:xfrm>
        </p:spPr>
        <p:txBody>
          <a:bodyPr/>
          <a:lstStyle/>
          <a:p>
            <a:fld id="{725C68B6-61C2-468F-89AB-4B9F7531AA68}" type="slidenum">
              <a:rPr lang="ru-RU" i="1" smtClean="0"/>
              <a:pPr/>
              <a:t>30</a:t>
            </a:fld>
            <a:endParaRPr lang="ru-RU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8573" y="51735"/>
            <a:ext cx="6480175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Характеристика Старицкого района / 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Инвестиции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3474" y="248493"/>
            <a:ext cx="3089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Garamond" panose="02020404030301010803" pitchFamily="18" charset="0"/>
                <a:ea typeface="Calibri"/>
              </a:rPr>
              <a:t>С</a:t>
            </a:r>
            <a:r>
              <a:rPr lang="ru-RU" dirty="0" smtClean="0">
                <a:latin typeface="Garamond" panose="02020404030301010803" pitchFamily="18" charset="0"/>
                <a:ea typeface="Calibri"/>
              </a:rPr>
              <a:t>вободные земельные участки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9837" y="485850"/>
            <a:ext cx="6943801" cy="657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252000"/>
            <a:r>
              <a:rPr lang="ru-RU" sz="1100" b="1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      г. Старица:</a:t>
            </a:r>
          </a:p>
          <a:p>
            <a:pPr marL="252000" indent="252000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между 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д.41, ул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. Володарского  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и  д.9, ул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. Пионерская </a:t>
            </a: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из </a:t>
            </a:r>
            <a:r>
              <a:rPr lang="ru-RU" sz="1100" dirty="0">
                <a:latin typeface="Garamond" panose="02020404030301010803" pitchFamily="18" charset="0"/>
                <a:ea typeface="Calibri"/>
              </a:rPr>
              <a:t>земель населенных пунктов для общественно-деловых </a:t>
            </a: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целей, </a:t>
            </a:r>
            <a:r>
              <a:rPr lang="ru-RU" sz="1100" dirty="0">
                <a:latin typeface="Garamond" panose="02020404030301010803" pitchFamily="18" charset="0"/>
                <a:ea typeface="Calibri"/>
              </a:rPr>
              <a:t>площадь </a:t>
            </a: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517кв.м</a:t>
            </a:r>
            <a:r>
              <a:rPr lang="ru-RU" sz="1100" dirty="0">
                <a:latin typeface="Garamond" panose="02020404030301010803" pitchFamily="18" charset="0"/>
                <a:ea typeface="Calibri"/>
              </a:rPr>
              <a:t>;</a:t>
            </a:r>
            <a:endParaRPr lang="ru-RU" sz="1100" dirty="0" smtClean="0">
              <a:latin typeface="Garamond" panose="02020404030301010803" pitchFamily="18" charset="0"/>
              <a:ea typeface="Calibri"/>
            </a:endParaRPr>
          </a:p>
          <a:p>
            <a:pPr marL="252000" indent="252000"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по ул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. Советская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, между домами 17 и 19 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ул. К. Маркса </a:t>
            </a: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из </a:t>
            </a:r>
            <a:r>
              <a:rPr lang="ru-RU" sz="1100" dirty="0">
                <a:latin typeface="Garamond" panose="02020404030301010803" pitchFamily="18" charset="0"/>
                <a:ea typeface="Calibri"/>
              </a:rPr>
              <a:t>земель населенных пунктов для общественно-деловых </a:t>
            </a: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целей, площадь </a:t>
            </a:r>
            <a:r>
              <a:rPr lang="ru-RU" sz="1100" dirty="0">
                <a:latin typeface="Garamond" panose="02020404030301010803" pitchFamily="18" charset="0"/>
                <a:ea typeface="Calibri"/>
              </a:rPr>
              <a:t>364 кв</a:t>
            </a: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. м</a:t>
            </a:r>
            <a:r>
              <a:rPr lang="ru-RU" sz="1100" dirty="0">
                <a:latin typeface="Garamond" panose="02020404030301010803" pitchFamily="18" charset="0"/>
                <a:ea typeface="Calibri"/>
              </a:rPr>
              <a:t>. (ранее использовался под мясной рынок</a:t>
            </a: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).</a:t>
            </a:r>
          </a:p>
          <a:p>
            <a:pPr marL="252000" indent="252000"/>
            <a:r>
              <a:rPr lang="ru-RU" sz="1100" b="1" dirty="0" smtClean="0">
                <a:latin typeface="Garamond" panose="02020404030301010803" pitchFamily="18" charset="0"/>
                <a:ea typeface="Calibri"/>
              </a:rPr>
              <a:t>      </a:t>
            </a:r>
            <a:r>
              <a:rPr lang="ru-RU" sz="1100" b="1" dirty="0" err="1" smtClean="0">
                <a:latin typeface="Garamond" panose="02020404030301010803" pitchFamily="18" charset="0"/>
                <a:ea typeface="Calibri"/>
              </a:rPr>
              <a:t>Берновское</a:t>
            </a:r>
            <a:r>
              <a:rPr lang="ru-RU" sz="1100" b="1" dirty="0" smtClean="0">
                <a:latin typeface="Garamond" panose="02020404030301010803" pitchFamily="18" charset="0"/>
                <a:ea typeface="Calibri"/>
              </a:rPr>
              <a:t> </a:t>
            </a:r>
            <a:r>
              <a:rPr lang="ru-RU" sz="1100" b="1" dirty="0">
                <a:latin typeface="Garamond" panose="02020404030301010803" pitchFamily="18" charset="0"/>
                <a:ea typeface="Calibri"/>
              </a:rPr>
              <a:t>сельское </a:t>
            </a:r>
            <a:r>
              <a:rPr lang="ru-RU" sz="1100" b="1" dirty="0" smtClean="0">
                <a:latin typeface="Garamond" panose="02020404030301010803" pitchFamily="18" charset="0"/>
                <a:ea typeface="Calibri"/>
              </a:rPr>
              <a:t>поселение:</a:t>
            </a:r>
          </a:p>
          <a:p>
            <a:pPr marL="252000" indent="252000"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вблизи д. Кузнецовка  (расстояние до г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. Твери 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– 110км, до г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. Москвы 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– 300 км, до г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. С-Петербурга 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– 560км, до ж/д путей ст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. Старица 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– 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20км) </a:t>
            </a: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из </a:t>
            </a:r>
            <a:r>
              <a:rPr lang="ru-RU" sz="1100" dirty="0">
                <a:latin typeface="Garamond" panose="02020404030301010803" pitchFamily="18" charset="0"/>
                <a:ea typeface="Calibri"/>
              </a:rPr>
              <a:t>земель сельскохозяйственного назначения </a:t>
            </a: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Квадратной </a:t>
            </a:r>
            <a:r>
              <a:rPr lang="ru-RU" sz="1100" dirty="0">
                <a:latin typeface="Garamond" panose="02020404030301010803" pitchFamily="18" charset="0"/>
                <a:ea typeface="Calibri"/>
              </a:rPr>
              <a:t>конфигурации, площадью 11 </a:t>
            </a: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га;</a:t>
            </a:r>
          </a:p>
          <a:p>
            <a:pPr marL="252000" indent="252000">
              <a:buFont typeface="Wingdings" panose="05000000000000000000" pitchFamily="2" charset="2"/>
              <a:buChar char="v"/>
            </a:pP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невыделенная </a:t>
            </a:r>
            <a:r>
              <a:rPr lang="ru-RU" sz="1100" dirty="0">
                <a:latin typeface="Garamond" panose="02020404030301010803" pitchFamily="18" charset="0"/>
                <a:ea typeface="Calibri"/>
              </a:rPr>
              <a:t>доля из земель сельскохозяйственного назначения (920/264501) в границах к-за им Крупской (расстояние до г</a:t>
            </a: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. Твери </a:t>
            </a:r>
            <a:r>
              <a:rPr lang="ru-RU" sz="1100" dirty="0">
                <a:latin typeface="Garamond" panose="02020404030301010803" pitchFamily="18" charset="0"/>
                <a:ea typeface="Calibri"/>
              </a:rPr>
              <a:t>– 110км, до г</a:t>
            </a: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. Москвы </a:t>
            </a:r>
            <a:r>
              <a:rPr lang="ru-RU" sz="1100" dirty="0">
                <a:latin typeface="Garamond" panose="02020404030301010803" pitchFamily="18" charset="0"/>
                <a:ea typeface="Calibri"/>
              </a:rPr>
              <a:t>– 300 км, до г</a:t>
            </a: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. С-Петербурга </a:t>
            </a:r>
            <a:r>
              <a:rPr lang="ru-RU" sz="1100" dirty="0">
                <a:latin typeface="Garamond" panose="02020404030301010803" pitchFamily="18" charset="0"/>
                <a:ea typeface="Calibri"/>
              </a:rPr>
              <a:t>– 560км, до ж/д путей ст</a:t>
            </a: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. Старица </a:t>
            </a:r>
            <a:r>
              <a:rPr lang="ru-RU" sz="1100" dirty="0">
                <a:latin typeface="Garamond" panose="02020404030301010803" pitchFamily="18" charset="0"/>
                <a:ea typeface="Calibri"/>
              </a:rPr>
              <a:t>– 20км</a:t>
            </a: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).</a:t>
            </a:r>
          </a:p>
          <a:p>
            <a:pPr marL="252000" lvl="0" indent="252000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взлетно-посадочная 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полоса 450м вблизи д. Кузнецовка (расстояние до г. Твери – 110км, до г. Москвы – 300 км, до г. С-Петербурга – 560км, до ж/д путей ст. Старица – 20км). 1976г. постройки, без хозяйственных построек и коммуникаций. Состояние неудовлетворительное (асфальт в трещинах и поросшей траве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).</a:t>
            </a:r>
          </a:p>
          <a:p>
            <a:pPr marL="252000" lvl="0" indent="252000">
              <a:buFont typeface="Wingdings" panose="05000000000000000000" pitchFamily="2" charset="2"/>
              <a:buChar char="v"/>
            </a:pPr>
            <a:r>
              <a:rPr lang="ru-RU" sz="1100" dirty="0" err="1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д.Дмитрово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, 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из земель сельскохозяйственного назначения 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(</a:t>
            </a:r>
            <a:r>
              <a:rPr lang="ru-RU" sz="1100" dirty="0" err="1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кад.номер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 69:32:0000012:789), площадь 23,01 га. 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Для размещения объектов сельскохозяйственного назначения </a:t>
            </a:r>
            <a:endParaRPr lang="ru-RU" sz="1100" dirty="0" smtClean="0">
              <a:solidFill>
                <a:prstClr val="black"/>
              </a:solidFill>
              <a:latin typeface="Garamond" panose="02020404030301010803" pitchFamily="18" charset="0"/>
              <a:ea typeface="Calibri"/>
            </a:endParaRPr>
          </a:p>
          <a:p>
            <a:pPr marL="252000" lvl="0" indent="252000">
              <a:buFont typeface="Wingdings" panose="05000000000000000000" pitchFamily="2" charset="2"/>
              <a:buChar char="v"/>
            </a:pPr>
            <a:r>
              <a:rPr lang="ru-RU" sz="1100" dirty="0" err="1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д.Дмитрово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 , из земель сельскохозяйственного назначения (</a:t>
            </a:r>
            <a:r>
              <a:rPr lang="ru-RU" sz="1100" dirty="0" err="1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кад.номер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69:32:0000012:790), площадь 3,1794 га.. 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Для размещения объектов сельскохозяйственного назначения 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.</a:t>
            </a:r>
          </a:p>
          <a:p>
            <a:pPr marL="252000" lvl="0" indent="252000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В районе </a:t>
            </a:r>
            <a:r>
              <a:rPr lang="ru-RU" sz="1100" dirty="0" err="1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д.Крутцы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, из земель сельскохозяйственного назначения (</a:t>
            </a:r>
            <a:r>
              <a:rPr lang="ru-RU" sz="1100" dirty="0" err="1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кад.номер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69:32:0000012:793), 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площадь 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4,7851га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.. Для размещения объектов сельскохозяйственного назначения 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.</a:t>
            </a:r>
          </a:p>
          <a:p>
            <a:pPr marL="252000" lvl="0" indent="252000"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В районе </a:t>
            </a:r>
            <a:r>
              <a:rPr lang="ru-RU" sz="1100" dirty="0" err="1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д.Крутцы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, из земель сельскохозяйственного назначения (</a:t>
            </a:r>
            <a:r>
              <a:rPr lang="ru-RU" sz="1100" dirty="0" err="1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кад.номер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69:32:0000012:795), 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площадь 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1,8866га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.. Для размещения объектов сельскохозяйственного 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назначения.</a:t>
            </a:r>
          </a:p>
          <a:p>
            <a:pPr marL="252000" lvl="0" indent="252000"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В 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границах </a:t>
            </a:r>
            <a:r>
              <a:rPr lang="ru-RU" sz="1100" dirty="0" err="1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д.Берново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, 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из земель 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населенных пунктов 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(</a:t>
            </a:r>
            <a:r>
              <a:rPr lang="ru-RU" sz="1100" dirty="0" err="1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кад.номер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69:32:0070101:938), 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площадь 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0,016га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.. Для 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ЛПХ и ИЖС.</a:t>
            </a:r>
            <a:endParaRPr lang="ru-RU" sz="1100" dirty="0" smtClean="0">
              <a:latin typeface="Garamond" panose="02020404030301010803" pitchFamily="18" charset="0"/>
              <a:ea typeface="Calibri"/>
            </a:endParaRPr>
          </a:p>
          <a:p>
            <a:pPr marL="252000" indent="252000"/>
            <a:r>
              <a:rPr lang="ru-RU" sz="1100" dirty="0">
                <a:latin typeface="Garamond" panose="02020404030301010803" pitchFamily="18" charset="0"/>
                <a:ea typeface="Calibri"/>
              </a:rPr>
              <a:t> </a:t>
            </a: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     </a:t>
            </a:r>
            <a:r>
              <a:rPr lang="ru-RU" sz="1100" b="1" dirty="0" smtClean="0">
                <a:latin typeface="Garamond" panose="02020404030301010803" pitchFamily="18" charset="0"/>
                <a:ea typeface="Calibri"/>
              </a:rPr>
              <a:t>Сельское </a:t>
            </a:r>
            <a:r>
              <a:rPr lang="ru-RU" sz="1100" b="1" dirty="0">
                <a:latin typeface="Garamond" panose="02020404030301010803" pitchFamily="18" charset="0"/>
                <a:ea typeface="Calibri"/>
              </a:rPr>
              <a:t>поселение «станция Старица</a:t>
            </a:r>
            <a:r>
              <a:rPr lang="ru-RU" sz="1100" b="1" dirty="0" smtClean="0">
                <a:latin typeface="Garamond" panose="02020404030301010803" pitchFamily="18" charset="0"/>
                <a:ea typeface="Calibri"/>
              </a:rPr>
              <a:t>»:</a:t>
            </a:r>
          </a:p>
          <a:p>
            <a:pPr marL="252000" indent="252000"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вблизи </a:t>
            </a:r>
            <a:r>
              <a:rPr lang="ru-RU" sz="1100" dirty="0" err="1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д.Алферьево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, из земель сельскохозяйственного назначения (</a:t>
            </a:r>
            <a:r>
              <a:rPr lang="ru-RU" sz="1100" dirty="0" err="1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кад.номер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: 63:32:0000016:106) площадь 10,9га. Для размещения объектов сельскохозяйственного назначения и сельскохозяйственных угодий</a:t>
            </a: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;</a:t>
            </a:r>
          </a:p>
          <a:p>
            <a:pPr marL="252000" indent="252000"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вблизи </a:t>
            </a:r>
            <a:r>
              <a:rPr lang="ru-RU" sz="1100" dirty="0" err="1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д.Алферьево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, из земель сельскохозяйственного назначения (</a:t>
            </a:r>
            <a:r>
              <a:rPr lang="ru-RU" sz="1100" dirty="0" err="1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кад.номер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: 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63:32:0000016:108) 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площадь 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4,3 га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. Для размещения объектов сельскохозяйственного назначения и сельскохозяйственных угодий</a:t>
            </a: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;</a:t>
            </a:r>
          </a:p>
          <a:p>
            <a:pPr marL="252000" indent="252000"/>
            <a:r>
              <a:rPr lang="ru-RU" sz="1100" b="1" dirty="0">
                <a:latin typeface="Garamond" panose="02020404030301010803" pitchFamily="18" charset="0"/>
                <a:ea typeface="Calibri"/>
              </a:rPr>
              <a:t> </a:t>
            </a:r>
            <a:r>
              <a:rPr lang="ru-RU" sz="1100" b="1" dirty="0" smtClean="0">
                <a:latin typeface="Garamond" panose="02020404030301010803" pitchFamily="18" charset="0"/>
                <a:ea typeface="Calibri"/>
              </a:rPr>
              <a:t>     Сельское </a:t>
            </a:r>
            <a:r>
              <a:rPr lang="ru-RU" sz="1100" b="1" dirty="0">
                <a:latin typeface="Garamond" panose="02020404030301010803" pitchFamily="18" charset="0"/>
                <a:ea typeface="Calibri"/>
              </a:rPr>
              <a:t>поселение «</a:t>
            </a:r>
            <a:r>
              <a:rPr lang="ru-RU" sz="1100" b="1" dirty="0" err="1">
                <a:latin typeface="Garamond" panose="02020404030301010803" pitchFamily="18" charset="0"/>
                <a:ea typeface="Calibri"/>
              </a:rPr>
              <a:t>Луковниково</a:t>
            </a:r>
            <a:r>
              <a:rPr lang="ru-RU" sz="1100" b="1" dirty="0" smtClean="0">
                <a:latin typeface="Garamond" panose="02020404030301010803" pitchFamily="18" charset="0"/>
                <a:ea typeface="Calibri"/>
              </a:rPr>
              <a:t>»:</a:t>
            </a:r>
          </a:p>
          <a:p>
            <a:pPr marL="252000" indent="252000"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Местоположение установлено относительно ориентира </a:t>
            </a:r>
            <a:r>
              <a:rPr lang="ru-RU" sz="1100" dirty="0" err="1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д.Холмец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, в 170м по направлению на север. 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И</a:t>
            </a: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з </a:t>
            </a:r>
            <a:r>
              <a:rPr lang="ru-RU" sz="1100" dirty="0">
                <a:latin typeface="Garamond" panose="02020404030301010803" pitchFamily="18" charset="0"/>
                <a:ea typeface="Calibri"/>
              </a:rPr>
              <a:t>категории земель сельскохозяйственного назначения, разрешенный вид использования: для ведения КФХ. Общая площадь </a:t>
            </a: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26830кв.м</a:t>
            </a:r>
            <a:r>
              <a:rPr lang="ru-RU" sz="1100" dirty="0">
                <a:latin typeface="Garamond" panose="02020404030301010803" pitchFamily="18" charset="0"/>
                <a:ea typeface="Calibri"/>
              </a:rPr>
              <a:t>;</a:t>
            </a:r>
            <a:endParaRPr lang="ru-RU" sz="1100" dirty="0" smtClean="0">
              <a:latin typeface="Garamond" panose="02020404030301010803" pitchFamily="18" charset="0"/>
              <a:ea typeface="Calibri"/>
            </a:endParaRPr>
          </a:p>
          <a:p>
            <a:pPr marL="252000" indent="252000"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Местоположение установлено относительно ориентира </a:t>
            </a:r>
            <a:r>
              <a:rPr lang="ru-RU" sz="1100" dirty="0" err="1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д.Холмец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, в 120м по направлению на запад. 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И</a:t>
            </a: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з </a:t>
            </a:r>
            <a:r>
              <a:rPr lang="ru-RU" sz="1100" dirty="0">
                <a:latin typeface="Garamond" panose="02020404030301010803" pitchFamily="18" charset="0"/>
                <a:ea typeface="Calibri"/>
              </a:rPr>
              <a:t>категории земель сельскохозяйственного назначения, разрешенный вид использования: для ведения КФХ. Общая площадь </a:t>
            </a: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94100кв.м;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4371" y="557858"/>
            <a:ext cx="6552728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lvl="0" indent="252000"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Местоположение установлено относительно ориентира, расположенного в границах участка, к/з «Звезда». Из категории земель сельскохозяйственного назначения, разрешенный вид использования: для сельскохозяйственного производства. Общая площадь 4131585кв.м., подлежит уточнению при межевании;</a:t>
            </a:r>
          </a:p>
          <a:p>
            <a:pPr marL="252000" lvl="0" indent="252000"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Местоположение вблизи д. Большое </a:t>
            </a:r>
            <a:r>
              <a:rPr lang="ru-RU" sz="1100" dirty="0" err="1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Капково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 из категории земель сельскохозяйственного назначения, разрешенный вид использования: для сельскохозяйственного производства. Общая площадь 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68,4262га. </a:t>
            </a:r>
          </a:p>
          <a:p>
            <a:pPr marL="252000" indent="252000"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Местоположение установлено относительно ориентира, расположенного в границах 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участка, д. </a:t>
            </a:r>
            <a:r>
              <a:rPr lang="ru-RU" sz="1100" dirty="0" err="1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Нащекино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 (</a:t>
            </a:r>
            <a:r>
              <a:rPr lang="ru-RU" sz="1100" dirty="0" err="1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кад.номер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69:32:0171401:19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). Из 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категории земель населенных пунктов, разрешенное использование - для подсобного 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хозяйства и индивидуального жилищного строительства. Площадь 0,4га</a:t>
            </a:r>
          </a:p>
          <a:p>
            <a:pPr marL="252000" indent="252000">
              <a:buFont typeface="Wingdings" panose="05000000000000000000" pitchFamily="2" charset="2"/>
              <a:buChar char="v"/>
            </a:pPr>
            <a:r>
              <a:rPr lang="ru-RU" sz="1100" b="1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    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Местоположение установлено относительно ориентира, расположенного в границах участка, д. 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Луковниково, </a:t>
            </a:r>
            <a:r>
              <a:rPr lang="ru-RU" sz="1100" dirty="0" err="1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ул.Советская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(</a:t>
            </a:r>
            <a:r>
              <a:rPr lang="ru-RU" sz="1100" dirty="0" err="1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кад.номер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69:32:0171103:34). 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Из категории земель населенных пунктов, разрешенное использование - для подсобного хозяйства и индивидуального жилищного строительства. </a:t>
            </a:r>
            <a:r>
              <a:rPr lang="ru-RU" sz="110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Площадь </a:t>
            </a:r>
            <a:r>
              <a:rPr lang="ru-RU" sz="110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0,1201га</a:t>
            </a:r>
            <a:endParaRPr lang="ru-RU" sz="1100" dirty="0">
              <a:solidFill>
                <a:prstClr val="black"/>
              </a:solidFill>
              <a:latin typeface="Garamond" panose="02020404030301010803" pitchFamily="18" charset="0"/>
              <a:ea typeface="Calibri"/>
            </a:endParaRPr>
          </a:p>
          <a:p>
            <a:pPr marL="252000"/>
            <a:r>
              <a:rPr lang="ru-RU" sz="1100" b="1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    </a:t>
            </a:r>
            <a:r>
              <a:rPr lang="ru-RU" sz="1100" b="1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Степуринское сельское поселение:</a:t>
            </a:r>
          </a:p>
          <a:p>
            <a:pPr marL="252000" lvl="0" indent="252000"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Тверская область, Старицкий район, Степуринское сельское поселение, д. Высокое из категории земель населенных пунктов, разрешенное использование - для подсобного хозяйства, площадью 164000 </a:t>
            </a:r>
            <a:r>
              <a:rPr lang="ru-RU" sz="1100" dirty="0" err="1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кв.м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., с кадастровым номером 69:32:0300201:40;</a:t>
            </a:r>
          </a:p>
          <a:p>
            <a:pPr marL="252000" lvl="0" indent="252000"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Тверская область, Старицкий район, Степуринское сельское поселение, д. </a:t>
            </a:r>
            <a:r>
              <a:rPr lang="ru-RU" sz="1100" dirty="0" err="1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Высокое.Из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 категории земель населенных пунктов, разрешенное использование - для ведения личного подсобного хозяйства, площадью 17000 </a:t>
            </a:r>
            <a:r>
              <a:rPr lang="ru-RU" sz="1100" dirty="0" err="1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кв.м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., с кадастровым номером 69:32:0300201:39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.</a:t>
            </a:r>
            <a:endParaRPr lang="ru-RU" sz="1100" dirty="0">
              <a:solidFill>
                <a:prstClr val="black"/>
              </a:solidFill>
              <a:latin typeface="Garamond" panose="02020404030301010803" pitchFamily="18" charset="0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7510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0" y="6782951"/>
            <a:ext cx="1663541" cy="381437"/>
          </a:xfrm>
        </p:spPr>
        <p:txBody>
          <a:bodyPr/>
          <a:lstStyle/>
          <a:p>
            <a:fld id="{725C68B6-61C2-468F-89AB-4B9F7531AA68}" type="slidenum">
              <a:rPr lang="ru-RU" i="1" smtClean="0"/>
              <a:pPr/>
              <a:t>32</a:t>
            </a:fld>
            <a:endParaRPr lang="ru-RU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8573" y="51735"/>
            <a:ext cx="6480175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Характеристика Старицкого района / 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Инвестиции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3474" y="264553"/>
            <a:ext cx="3552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Garamond" panose="02020404030301010803" pitchFamily="18" charset="0"/>
                <a:ea typeface="Calibri"/>
              </a:rPr>
              <a:t>С</a:t>
            </a:r>
            <a:r>
              <a:rPr lang="ru-RU" dirty="0" smtClean="0">
                <a:latin typeface="Garamond" panose="02020404030301010803" pitchFamily="18" charset="0"/>
                <a:ea typeface="Calibri"/>
              </a:rPr>
              <a:t>вободные объекты недвижимости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9837" y="633885"/>
            <a:ext cx="694380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252000"/>
            <a:r>
              <a:rPr lang="ru-RU" sz="1100" b="1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      </a:t>
            </a:r>
          </a:p>
          <a:p>
            <a:pPr marL="252000" indent="252000"/>
            <a:r>
              <a:rPr lang="ru-RU" sz="1100" b="1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г. Старица:</a:t>
            </a:r>
          </a:p>
          <a:p>
            <a:pPr marL="252000" indent="252000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Нежилое помещение, 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расположенное по адресу: г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. Старица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, ул. Володарского, д.23, пом. 1, общей площадью  916,5 кв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. м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., с земельным участком 1305 кв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. м</a:t>
            </a: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. (ранее размещался дом детского творчества). Коммуникации: электричество, газ, центральный водопровод, возможность подключиться к центральной канализации. Находится на центральной улице г. Старица, возможно использовать под торговый объект, гостиницу,  объект общественного питания, офис и т.д</a:t>
            </a:r>
            <a:r>
              <a:rPr lang="ru-RU" sz="1100" dirty="0" smtClean="0">
                <a:solidFill>
                  <a:prstClr val="black"/>
                </a:solidFill>
                <a:latin typeface="Garamond" panose="02020404030301010803" pitchFamily="18" charset="0"/>
                <a:ea typeface="Calibri"/>
              </a:rPr>
              <a:t>.</a:t>
            </a: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;</a:t>
            </a:r>
          </a:p>
          <a:p>
            <a:pPr marL="252000" indent="252000">
              <a:buFont typeface="Wingdings" panose="05000000000000000000" pitchFamily="2" charset="2"/>
              <a:buChar char="v"/>
            </a:pPr>
            <a:r>
              <a:rPr lang="ru-RU" sz="1100" dirty="0">
                <a:latin typeface="Garamond" panose="02020404030301010803" pitchFamily="18" charset="0"/>
                <a:ea typeface="Times New Roman"/>
              </a:rPr>
              <a:t>Нежилое помещение </a:t>
            </a:r>
            <a:r>
              <a:rPr lang="ru-RU" sz="1100" kern="1800" dirty="0">
                <a:latin typeface="Garamond" panose="02020404030301010803" pitchFamily="18" charset="0"/>
                <a:ea typeface="Times New Roman"/>
              </a:rPr>
              <a:t>ул. Ленина, д.16 </a:t>
            </a:r>
            <a:r>
              <a:rPr lang="ru-RU" sz="1100" dirty="0">
                <a:latin typeface="Garamond" panose="02020404030301010803" pitchFamily="18" charset="0"/>
                <a:ea typeface="Times New Roman"/>
              </a:rPr>
              <a:t>общей площадью 367 </a:t>
            </a:r>
            <a:r>
              <a:rPr lang="ru-RU" sz="1100" dirty="0" err="1">
                <a:latin typeface="Garamond" panose="02020404030301010803" pitchFamily="18" charset="0"/>
                <a:ea typeface="Times New Roman"/>
              </a:rPr>
              <a:t>кв.м</a:t>
            </a:r>
            <a:r>
              <a:rPr lang="ru-RU" sz="1100" dirty="0">
                <a:latin typeface="Garamond" panose="02020404030301010803" pitchFamily="18" charset="0"/>
                <a:ea typeface="Times New Roman"/>
              </a:rPr>
              <a:t>., складское помещение 158 </a:t>
            </a:r>
            <a:r>
              <a:rPr lang="ru-RU" sz="1100" dirty="0" err="1">
                <a:latin typeface="Garamond" panose="02020404030301010803" pitchFamily="18" charset="0"/>
                <a:ea typeface="Times New Roman"/>
              </a:rPr>
              <a:t>кв.м</a:t>
            </a:r>
            <a:r>
              <a:rPr lang="ru-RU" sz="1100" dirty="0">
                <a:latin typeface="Garamond" panose="02020404030301010803" pitchFamily="18" charset="0"/>
                <a:ea typeface="Times New Roman"/>
              </a:rPr>
              <a:t>. Коммуникации: электричество, газ, центральный водопровод, возможность подключиться к центральной канализации. Земельный участок в аренде на 49 лет по 12 декабря 2054г. -Находится на центральной улице г. Старица, возможно использовать под торговый объект, гостиницу, объект общественного питания, офис и т.д</a:t>
            </a:r>
            <a:r>
              <a:rPr lang="ru-RU" sz="1100" dirty="0" smtClean="0">
                <a:latin typeface="Garamond" panose="02020404030301010803" pitchFamily="18" charset="0"/>
                <a:ea typeface="Times New Roman"/>
              </a:rPr>
              <a:t>.</a:t>
            </a:r>
          </a:p>
          <a:p>
            <a:pPr marL="252000" indent="252000">
              <a:buFont typeface="Wingdings" panose="05000000000000000000" pitchFamily="2" charset="2"/>
              <a:buChar char="v"/>
            </a:pPr>
            <a:r>
              <a:rPr lang="ru-RU" sz="1100" dirty="0">
                <a:latin typeface="Garamond" panose="02020404030301010803" pitchFamily="18" charset="0"/>
                <a:ea typeface="Calibri"/>
              </a:rPr>
              <a:t>Нежилое помещение г</a:t>
            </a: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. Старица</a:t>
            </a:r>
            <a:r>
              <a:rPr lang="ru-RU" sz="1100" dirty="0">
                <a:latin typeface="Garamond" panose="02020404030301010803" pitchFamily="18" charset="0"/>
                <a:ea typeface="Calibri"/>
              </a:rPr>
              <a:t>, ул</a:t>
            </a: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. Мира</a:t>
            </a:r>
            <a:r>
              <a:rPr lang="ru-RU" sz="1100" dirty="0">
                <a:latin typeface="Garamond" panose="02020404030301010803" pitchFamily="18" charset="0"/>
                <a:ea typeface="Calibri"/>
              </a:rPr>
              <a:t>, д.9 (ранее предприятие общественного питания - кафе «Волга»). Площадь помещения 510,3 кв</a:t>
            </a: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. м</a:t>
            </a:r>
            <a:r>
              <a:rPr lang="ru-RU" sz="1100" dirty="0">
                <a:latin typeface="Garamond" panose="02020404030301010803" pitchFamily="18" charset="0"/>
                <a:ea typeface="Calibri"/>
              </a:rPr>
              <a:t>., высота потолков 3,6м, объем 1818куб.м. Коммуникации: водопровод, канализация, гор. водоснабжение – централизованные, газ от местной котельной. Разрешенная мощность – 92квт. Земельный участок из категории земель населенных пунктов 2728кв.м</a:t>
            </a: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.</a:t>
            </a:r>
          </a:p>
          <a:p>
            <a:pPr marL="252000" indent="252000">
              <a:buFont typeface="Wingdings" panose="05000000000000000000" pitchFamily="2" charset="2"/>
              <a:buChar char="v"/>
            </a:pPr>
            <a:r>
              <a:rPr lang="ru-RU" sz="1100" dirty="0">
                <a:latin typeface="Garamond" panose="02020404030301010803" pitchFamily="18" charset="0"/>
                <a:ea typeface="Calibri"/>
              </a:rPr>
              <a:t>Производственное помещение ул</a:t>
            </a: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. Пионерская</a:t>
            </a:r>
            <a:r>
              <a:rPr lang="ru-RU" sz="1100" dirty="0">
                <a:latin typeface="Garamond" panose="02020404030301010803" pitchFamily="18" charset="0"/>
                <a:ea typeface="Calibri"/>
              </a:rPr>
              <a:t>, д.6, (ранее хлебопекарня).</a:t>
            </a:r>
            <a:r>
              <a:rPr lang="ru-RU" sz="1100" dirty="0">
                <a:latin typeface="Garamond" panose="02020404030301010803" pitchFamily="18" charset="0"/>
                <a:ea typeface="Times New Roman"/>
              </a:rPr>
              <a:t>  Состоит из производственных, складских площадей, административного здания. </a:t>
            </a:r>
            <a:r>
              <a:rPr lang="ru-RU" sz="1100" dirty="0">
                <a:latin typeface="Garamond" panose="02020404030301010803" pitchFamily="18" charset="0"/>
                <a:ea typeface="Calibri"/>
              </a:rPr>
              <a:t>Площадь помещений 1698,7 кв</a:t>
            </a: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. м</a:t>
            </a:r>
            <a:r>
              <a:rPr lang="ru-RU" sz="1100" dirty="0">
                <a:latin typeface="Garamond" panose="02020404030301010803" pitchFamily="18" charset="0"/>
                <a:ea typeface="Calibri"/>
              </a:rPr>
              <a:t>., высота потолков 5,9-6,9 м, объем 11542куб.м. Коммуникации: водопровод, канализация – централизованные, горячее водоснабжение автономное, от газовых котлов, отопление -  от АОГВ, газ по границе. Разрешенная мощность – 130квт. Земельные участки из земель населенных пунктов 8376кв.м.+ 38000кв.м</a:t>
            </a: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.</a:t>
            </a:r>
          </a:p>
          <a:p>
            <a:pPr marL="252000" indent="252000">
              <a:buFont typeface="Wingdings" panose="05000000000000000000" pitchFamily="2" charset="2"/>
              <a:buChar char="v"/>
            </a:pPr>
            <a:r>
              <a:rPr lang="ru-RU" sz="1100" dirty="0">
                <a:latin typeface="Garamond" panose="02020404030301010803" pitchFamily="18" charset="0"/>
                <a:ea typeface="Calibri"/>
              </a:rPr>
              <a:t>Объекты для общественно-деловых целей ул</a:t>
            </a: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. Советская</a:t>
            </a:r>
            <a:r>
              <a:rPr lang="ru-RU" sz="1100" dirty="0">
                <a:latin typeface="Garamond" panose="02020404030301010803" pitchFamily="18" charset="0"/>
                <a:ea typeface="Calibri"/>
              </a:rPr>
              <a:t>, д.3 (ранее магазины). Площадь помещений 186,4 кв</a:t>
            </a: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. м</a:t>
            </a:r>
            <a:r>
              <a:rPr lang="ru-RU" sz="1100" dirty="0">
                <a:latin typeface="Garamond" panose="02020404030301010803" pitchFamily="18" charset="0"/>
                <a:ea typeface="Calibri"/>
              </a:rPr>
              <a:t>., 189,3 </a:t>
            </a: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кв. м ., </a:t>
            </a:r>
            <a:r>
              <a:rPr lang="ru-RU" sz="1100" dirty="0">
                <a:latin typeface="Garamond" panose="02020404030301010803" pitchFamily="18" charset="0"/>
                <a:ea typeface="Calibri"/>
              </a:rPr>
              <a:t>высота потолков 3,5м. Коммуникации: водопровод, канализация, горячее водоснабжение – централизованные, газ от автономной котельной. Разрешенная мощность – 3квт. Земельный участок из категории земель населенных пунктов 1272кв.м</a:t>
            </a: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.</a:t>
            </a:r>
          </a:p>
          <a:p>
            <a:pPr marL="252000" indent="252000"/>
            <a:r>
              <a:rPr lang="ru-RU" sz="1100" b="1" dirty="0" smtClean="0">
                <a:latin typeface="Garamond" panose="02020404030301010803" pitchFamily="18" charset="0"/>
                <a:ea typeface="Calibri"/>
              </a:rPr>
              <a:t>Сельское </a:t>
            </a:r>
            <a:r>
              <a:rPr lang="ru-RU" sz="1100" b="1" dirty="0">
                <a:latin typeface="Garamond" panose="02020404030301010803" pitchFamily="18" charset="0"/>
                <a:ea typeface="Calibri"/>
              </a:rPr>
              <a:t>поселение «станция Старица</a:t>
            </a:r>
            <a:r>
              <a:rPr lang="ru-RU" sz="1100" b="1" dirty="0" smtClean="0">
                <a:latin typeface="Garamond" panose="02020404030301010803" pitchFamily="18" charset="0"/>
                <a:ea typeface="Calibri"/>
              </a:rPr>
              <a:t>»:</a:t>
            </a:r>
          </a:p>
          <a:p>
            <a:pPr marL="252000" indent="252000">
              <a:buFont typeface="Wingdings" panose="05000000000000000000" pitchFamily="2" charset="2"/>
              <a:buChar char="v"/>
            </a:pPr>
            <a:r>
              <a:rPr lang="ru-RU" sz="1100" dirty="0">
                <a:latin typeface="Garamond" panose="02020404030301010803" pitchFamily="18" charset="0"/>
                <a:ea typeface="Calibri"/>
              </a:rPr>
              <a:t>Нежилое помещение, площадь 557,7кв.м., высота потолков 3,35м, объем 1868куб.м. Имеет два входа (ранее - столовая и магазин). Конструктивные элементы: сборные железобетонные, стены бетонные, перегородки кирпичные, кровля рубероид. Полы – плитка, стены  - побелка. Требует ремонта. Газифицировано, автономное отопление от собственной котельной. Земельный участок 715кв.м</a:t>
            </a: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.</a:t>
            </a:r>
          </a:p>
          <a:p>
            <a:pPr marL="252000" indent="252000">
              <a:buFont typeface="Wingdings" panose="05000000000000000000" pitchFamily="2" charset="2"/>
              <a:buChar char="v"/>
            </a:pP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Нежилое помещение, площадь 1,4212 га., бывшее здание </a:t>
            </a:r>
            <a:r>
              <a:rPr lang="ru-RU" sz="1100" dirty="0" err="1" smtClean="0">
                <a:latin typeface="Garamond" panose="02020404030301010803" pitchFamily="18" charset="0"/>
                <a:ea typeface="Calibri"/>
              </a:rPr>
              <a:t>льносемстанции</a:t>
            </a: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.</a:t>
            </a:r>
          </a:p>
          <a:p>
            <a:pPr marL="252000" indent="252000">
              <a:buFont typeface="Wingdings" panose="05000000000000000000" pitchFamily="2" charset="2"/>
              <a:buChar char="v"/>
            </a:pPr>
            <a:r>
              <a:rPr lang="ru-RU" sz="1100" dirty="0">
                <a:latin typeface="Garamond" panose="02020404030301010803" pitchFamily="18" charset="0"/>
                <a:ea typeface="Calibri"/>
              </a:rPr>
              <a:t>Нежилое помещение, площадь </a:t>
            </a: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517,47кв.м., </a:t>
            </a:r>
            <a:r>
              <a:rPr lang="ru-RU" sz="1100" dirty="0">
                <a:latin typeface="Garamond" panose="02020404030301010803" pitchFamily="18" charset="0"/>
                <a:ea typeface="Calibri"/>
              </a:rPr>
              <a:t>бывшее здание </a:t>
            </a: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склада РАЙПО.</a:t>
            </a:r>
          </a:p>
          <a:p>
            <a:pPr marL="252000" indent="252000">
              <a:buFont typeface="Wingdings" panose="05000000000000000000" pitchFamily="2" charset="2"/>
              <a:buChar char="v"/>
            </a:pPr>
            <a:r>
              <a:rPr lang="ru-RU" sz="1100" dirty="0">
                <a:latin typeface="Garamond" panose="02020404030301010803" pitchFamily="18" charset="0"/>
                <a:ea typeface="Calibri"/>
              </a:rPr>
              <a:t>Нежилое помещение, площадь </a:t>
            </a:r>
            <a:r>
              <a:rPr lang="ru-RU" sz="1100" dirty="0" smtClean="0">
                <a:latin typeface="Garamond" panose="02020404030301010803" pitchFamily="18" charset="0"/>
                <a:ea typeface="Calibri"/>
              </a:rPr>
              <a:t>573,78кв.м</a:t>
            </a:r>
            <a:r>
              <a:rPr lang="ru-RU" sz="1100" dirty="0">
                <a:latin typeface="Garamond" panose="02020404030301010803" pitchFamily="18" charset="0"/>
                <a:ea typeface="Calibri"/>
              </a:rPr>
              <a:t>., бывшее здание склада РАЙПО.</a:t>
            </a:r>
          </a:p>
          <a:p>
            <a:pPr marL="252000" indent="252000">
              <a:buFont typeface="Wingdings" panose="05000000000000000000" pitchFamily="2" charset="2"/>
              <a:buChar char="v"/>
            </a:pPr>
            <a:endParaRPr lang="ru-RU" sz="1100" dirty="0">
              <a:latin typeface="Garamond" panose="02020404030301010803" pitchFamily="18" charset="0"/>
              <a:ea typeface="Calibri"/>
            </a:endParaRPr>
          </a:p>
          <a:p>
            <a:pPr marL="252000" indent="252000">
              <a:buFont typeface="Wingdings" panose="05000000000000000000" pitchFamily="2" charset="2"/>
              <a:buChar char="v"/>
            </a:pPr>
            <a:endParaRPr lang="ru-RU" sz="1100" dirty="0">
              <a:latin typeface="Garamond" panose="02020404030301010803" pitchFamily="18" charset="0"/>
              <a:ea typeface="Calibri"/>
            </a:endParaRPr>
          </a:p>
          <a:p>
            <a:pPr marL="252000" indent="252000">
              <a:buFont typeface="Wingdings" panose="05000000000000000000" pitchFamily="2" charset="2"/>
              <a:buChar char="v"/>
            </a:pPr>
            <a:endParaRPr lang="ru-RU" sz="1100" dirty="0">
              <a:latin typeface="Garamond" panose="02020404030301010803" pitchFamily="18" charset="0"/>
              <a:ea typeface="Calibri"/>
            </a:endParaRPr>
          </a:p>
          <a:p>
            <a:pPr marL="252000" indent="252000">
              <a:buFont typeface="Wingdings" panose="05000000000000000000" pitchFamily="2" charset="2"/>
              <a:buChar char="v"/>
            </a:pPr>
            <a:endParaRPr lang="ru-RU" sz="1100" dirty="0" smtClean="0">
              <a:latin typeface="Garamond" panose="02020404030301010803" pitchFamily="18" charset="0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204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93227" y="296046"/>
            <a:ext cx="2571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Garamond" pitchFamily="18" charset="0"/>
                <a:ea typeface="Adobe Fangsong Std R" pitchFamily="18" charset="-128"/>
              </a:rPr>
              <a:t> Контактная информация</a:t>
            </a:r>
          </a:p>
          <a:p>
            <a:pPr algn="ctr"/>
            <a:endParaRPr lang="ru-RU" sz="1600" dirty="0">
              <a:latin typeface="Garamond" pitchFamily="18" charset="0"/>
              <a:ea typeface="Adobe Fangsong Std R" pitchFamily="18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37766" y="653236"/>
            <a:ext cx="408461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Garamond" pitchFamily="18" charset="0"/>
              </a:rPr>
              <a:t>Глава администрации Старицкого района  </a:t>
            </a:r>
          </a:p>
          <a:p>
            <a:r>
              <a:rPr lang="ru-RU" sz="1100" b="1" dirty="0" smtClean="0">
                <a:latin typeface="Garamond" pitchFamily="18" charset="0"/>
              </a:rPr>
              <a:t>Журавлев Сергей Юрьевич</a:t>
            </a:r>
          </a:p>
          <a:p>
            <a:pPr>
              <a:lnSpc>
                <a:spcPct val="150000"/>
              </a:lnSpc>
            </a:pPr>
            <a:endParaRPr lang="ru-RU" sz="1100" b="1" dirty="0">
              <a:latin typeface="Garamond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6169" y="1224740"/>
            <a:ext cx="18389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Garamond" pitchFamily="18" charset="0"/>
              </a:rPr>
              <a:t>E-mail</a:t>
            </a:r>
            <a:r>
              <a:rPr lang="en-US" sz="1100" dirty="0" smtClean="0">
                <a:latin typeface="Garamond" pitchFamily="18" charset="0"/>
              </a:rPr>
              <a:t>:</a:t>
            </a:r>
            <a:r>
              <a:rPr lang="ru-RU" sz="1100" dirty="0" smtClean="0">
                <a:latin typeface="Garamond" pitchFamily="18" charset="0"/>
              </a:rPr>
              <a:t> </a:t>
            </a:r>
            <a:r>
              <a:rPr lang="en-US" sz="1100" dirty="0" err="1" smtClean="0">
                <a:latin typeface="Garamond" pitchFamily="18" charset="0"/>
              </a:rPr>
              <a:t>staric</a:t>
            </a:r>
            <a:r>
              <a:rPr lang="ru-RU" sz="1100" dirty="0">
                <a:latin typeface="Garamond" pitchFamily="18" charset="0"/>
              </a:rPr>
              <a:t>а_</a:t>
            </a:r>
            <a:r>
              <a:rPr lang="en-US" sz="1100" dirty="0">
                <a:latin typeface="Garamond" pitchFamily="18" charset="0"/>
              </a:rPr>
              <a:t>adm@mail.ru </a:t>
            </a:r>
            <a:endParaRPr lang="ru-RU" sz="1100" dirty="0" smtClean="0">
              <a:latin typeface="Garamond" pitchFamily="18" charset="0"/>
            </a:endParaRPr>
          </a:p>
          <a:p>
            <a:r>
              <a:rPr lang="ru-RU" sz="1100" dirty="0" smtClean="0">
                <a:latin typeface="Garamond" pitchFamily="18" charset="0"/>
              </a:rPr>
              <a:t>Тел.: +7 (48263) 2-16-23,</a:t>
            </a:r>
            <a:br>
              <a:rPr lang="ru-RU" sz="1100" dirty="0" smtClean="0">
                <a:latin typeface="Garamond" pitchFamily="18" charset="0"/>
              </a:rPr>
            </a:br>
            <a:r>
              <a:rPr lang="ru-RU" sz="1100" dirty="0" smtClean="0">
                <a:latin typeface="Garamond" pitchFamily="18" charset="0"/>
              </a:rPr>
              <a:t>Факс: +7 (48-263) 2-16-23</a:t>
            </a:r>
          </a:p>
          <a:p>
            <a:endParaRPr lang="ru-RU" sz="1100" dirty="0" smtClean="0">
              <a:latin typeface="Garamon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897" y="5153830"/>
            <a:ext cx="6461121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Garamond" pitchFamily="18" charset="0"/>
              </a:rPr>
              <a:t>По вопросам размещения инвестиционных проектов на территории Старицкого района обращаться в администрацию Старицкого района по адресу:</a:t>
            </a:r>
          </a:p>
          <a:p>
            <a:pPr algn="ctr"/>
            <a:endParaRPr lang="ru-RU" sz="1100" dirty="0" smtClean="0">
              <a:latin typeface="Garamond" pitchFamily="18" charset="0"/>
            </a:endParaRPr>
          </a:p>
          <a:p>
            <a:pPr algn="ctr"/>
            <a:r>
              <a:rPr lang="ru-RU" sz="1100" dirty="0" smtClean="0">
                <a:latin typeface="Garamond" pitchFamily="18" charset="0"/>
              </a:rPr>
              <a:t>171360 Россия, Тверская область, г. Старица, ул. Советская, 6</a:t>
            </a:r>
          </a:p>
          <a:p>
            <a:pPr algn="ctr"/>
            <a:r>
              <a:rPr lang="ru-RU" sz="1100" dirty="0" smtClean="0">
                <a:latin typeface="Garamond" pitchFamily="18" charset="0"/>
              </a:rPr>
              <a:t>Тел.: +7 (48263) 2-16-23,</a:t>
            </a:r>
            <a:br>
              <a:rPr lang="ru-RU" sz="1100" dirty="0" smtClean="0">
                <a:latin typeface="Garamond" pitchFamily="18" charset="0"/>
              </a:rPr>
            </a:br>
            <a:r>
              <a:rPr lang="ru-RU" sz="1100" dirty="0" smtClean="0">
                <a:latin typeface="Garamond" pitchFamily="18" charset="0"/>
              </a:rPr>
              <a:t>Факс: +7 (48-263) 2-16-23</a:t>
            </a:r>
          </a:p>
          <a:p>
            <a:pPr algn="ctr"/>
            <a:endParaRPr lang="ru-RU" sz="1100" dirty="0" smtClean="0">
              <a:latin typeface="Garamond" pitchFamily="18" charset="0"/>
            </a:endParaRPr>
          </a:p>
          <a:p>
            <a:pPr algn="ctr"/>
            <a:endParaRPr lang="ru-RU" sz="1100" dirty="0">
              <a:latin typeface="Garamond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329554" y="6640328"/>
            <a:ext cx="1663541" cy="381437"/>
          </a:xfrm>
        </p:spPr>
        <p:txBody>
          <a:bodyPr/>
          <a:lstStyle/>
          <a:p>
            <a:pPr algn="l"/>
            <a:fld id="{725C68B6-61C2-468F-89AB-4B9F7531AA68}" type="slidenum">
              <a:rPr lang="ru-RU" i="1" smtClean="0"/>
              <a:pPr algn="l"/>
              <a:t>33</a:t>
            </a:fld>
            <a:endParaRPr lang="ru-RU" i="1" dirty="0"/>
          </a:p>
        </p:txBody>
      </p:sp>
      <p:pic>
        <p:nvPicPr>
          <p:cNvPr id="11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3227" y="3653632"/>
            <a:ext cx="1143008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Татьяна\Рабочий стол\P52943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839" y="367484"/>
            <a:ext cx="20002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388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62850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06" y="1972643"/>
            <a:ext cx="6922317" cy="487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-20897" y="6813917"/>
            <a:ext cx="1663541" cy="281550"/>
          </a:xfrm>
        </p:spPr>
        <p:txBody>
          <a:bodyPr/>
          <a:lstStyle/>
          <a:p>
            <a:r>
              <a:rPr lang="ru-RU" i="1" dirty="0" smtClean="0"/>
              <a:t>4</a:t>
            </a:r>
            <a:endParaRPr lang="ru-RU" i="1" dirty="0"/>
          </a:p>
        </p:txBody>
      </p:sp>
      <p:sp>
        <p:nvSpPr>
          <p:cNvPr id="5" name="Содержимое 2"/>
          <p:cNvSpPr>
            <a:spLocks noGrp="1"/>
          </p:cNvSpPr>
          <p:nvPr>
            <p:ph sz="quarter" idx="13"/>
          </p:nvPr>
        </p:nvSpPr>
        <p:spPr>
          <a:xfrm>
            <a:off x="252363" y="296046"/>
            <a:ext cx="3026616" cy="2638076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ru-RU" sz="1400" b="1" dirty="0" smtClean="0">
                <a:solidFill>
                  <a:srgbClr val="800080"/>
                </a:solidFill>
                <a:latin typeface="Garamond" pitchFamily="18" charset="0"/>
              </a:rPr>
              <a:t>Площадь  –  300456   га.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sz="1400" dirty="0" smtClean="0">
                <a:solidFill>
                  <a:srgbClr val="800080"/>
                </a:solidFill>
                <a:latin typeface="Garamond" pitchFamily="18" charset="0"/>
              </a:rPr>
              <a:t>Земли поселений – 19429 га. (6,5%)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sz="1400" dirty="0" smtClean="0">
                <a:solidFill>
                  <a:srgbClr val="800080"/>
                </a:solidFill>
                <a:latin typeface="Garamond" pitchFamily="18" charset="0"/>
              </a:rPr>
              <a:t>Лесного фонда – 156220 га.  (52%)</a:t>
            </a: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ru-RU" sz="1400" dirty="0" smtClean="0">
                <a:solidFill>
                  <a:srgbClr val="800080"/>
                </a:solidFill>
                <a:latin typeface="Garamond" pitchFamily="18" charset="0"/>
              </a:rPr>
              <a:t>Сельскохозяйственного назначения – 111932 га. (37,3%)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sz="1400" dirty="0" smtClean="0">
                <a:solidFill>
                  <a:srgbClr val="800080"/>
                </a:solidFill>
                <a:latin typeface="Garamond" pitchFamily="18" charset="0"/>
              </a:rPr>
              <a:t>Водного фонда – 789 га. (0,2 %)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sz="1400" dirty="0" smtClean="0">
                <a:solidFill>
                  <a:srgbClr val="800080"/>
                </a:solidFill>
                <a:latin typeface="Garamond" pitchFamily="18" charset="0"/>
              </a:rPr>
              <a:t>Промышленности – 2172 га. (0,72%)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sz="1400" dirty="0" smtClean="0">
                <a:solidFill>
                  <a:srgbClr val="800080"/>
                </a:solidFill>
                <a:latin typeface="Garamond" pitchFamily="18" charset="0"/>
              </a:rPr>
              <a:t>Запаса –3560 га. (1,2%)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sz="1400" dirty="0" smtClean="0">
                <a:solidFill>
                  <a:srgbClr val="800080"/>
                </a:solidFill>
                <a:latin typeface="Garamond" pitchFamily="18" charset="0"/>
              </a:rPr>
              <a:t>Особо охраняемых территорий – 164 га. (0,1%)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sz="1400" b="1" dirty="0" smtClean="0">
                <a:solidFill>
                  <a:srgbClr val="800080"/>
                </a:solidFill>
                <a:latin typeface="Garamond" pitchFamily="18" charset="0"/>
              </a:rPr>
              <a:t>Население – 23328 человек</a:t>
            </a:r>
            <a:endParaRPr lang="ru-RU" sz="1400" dirty="0" smtClean="0">
              <a:solidFill>
                <a:srgbClr val="800080"/>
              </a:solidFill>
              <a:latin typeface="Garamond" pitchFamily="18" charset="0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sz="1400" dirty="0" smtClean="0">
                <a:solidFill>
                  <a:srgbClr val="800080"/>
                </a:solidFill>
                <a:latin typeface="Garamond" pitchFamily="18" charset="0"/>
              </a:rPr>
              <a:t>Городское население – 8011 человек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sz="1400" dirty="0" smtClean="0">
                <a:solidFill>
                  <a:srgbClr val="800080"/>
                </a:solidFill>
                <a:latin typeface="Garamond" pitchFamily="18" charset="0"/>
              </a:rPr>
              <a:t>Сельское – 15317 человек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sz="1400" dirty="0" smtClean="0">
                <a:solidFill>
                  <a:srgbClr val="800080"/>
                </a:solidFill>
                <a:latin typeface="Garamond" pitchFamily="18" charset="0"/>
              </a:rPr>
              <a:t>Моложе трудоспособного возраста – 17,03%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sz="1400" dirty="0" smtClean="0">
                <a:solidFill>
                  <a:srgbClr val="800080"/>
                </a:solidFill>
                <a:latin typeface="Garamond" pitchFamily="18" charset="0"/>
              </a:rPr>
              <a:t>Трудоспособного возраста – 54,9</a:t>
            </a:r>
            <a:r>
              <a:rPr lang="ru-RU" sz="1400" b="1" dirty="0" smtClean="0">
                <a:solidFill>
                  <a:srgbClr val="800080"/>
                </a:solidFill>
                <a:latin typeface="Garamond" pitchFamily="18" charset="0"/>
              </a:rPr>
              <a:t>%</a:t>
            </a:r>
            <a:endParaRPr lang="ru-RU" sz="1400" dirty="0" smtClean="0">
              <a:solidFill>
                <a:srgbClr val="800080"/>
              </a:solidFill>
              <a:latin typeface="Garamond" pitchFamily="18" charset="0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sz="1400" dirty="0" smtClean="0">
                <a:solidFill>
                  <a:srgbClr val="800080"/>
                </a:solidFill>
                <a:latin typeface="Garamond" pitchFamily="18" charset="0"/>
              </a:rPr>
              <a:t>Старше трудоспособного возраста – 28,5%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endParaRPr lang="ru-RU" sz="1100" dirty="0" smtClean="0">
              <a:solidFill>
                <a:srgbClr val="800080"/>
              </a:solidFill>
              <a:latin typeface="Garamond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8979" y="454837"/>
            <a:ext cx="34290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Garamond" pitchFamily="18" charset="0"/>
              </a:rPr>
              <a:t>Старицкий район расположен в юго-западной части Тверской области, своими территориями граничит с Лотошинским районом Московской области, а также Калининским, Ржевским, </a:t>
            </a:r>
            <a:r>
              <a:rPr lang="ru-RU" sz="1100" dirty="0" err="1" smtClean="0">
                <a:latin typeface="Garamond" pitchFamily="18" charset="0"/>
              </a:rPr>
              <a:t>Селижаровским</a:t>
            </a:r>
            <a:r>
              <a:rPr lang="ru-RU" sz="1100" dirty="0" smtClean="0">
                <a:latin typeface="Garamond" pitchFamily="18" charset="0"/>
              </a:rPr>
              <a:t>, </a:t>
            </a:r>
            <a:r>
              <a:rPr lang="ru-RU" sz="1100" dirty="0" err="1" smtClean="0">
                <a:latin typeface="Garamond" pitchFamily="18" charset="0"/>
              </a:rPr>
              <a:t>Зубцовским</a:t>
            </a:r>
            <a:r>
              <a:rPr lang="ru-RU" sz="1100" dirty="0" smtClean="0">
                <a:latin typeface="Garamond" pitchFamily="18" charset="0"/>
              </a:rPr>
              <a:t>, </a:t>
            </a:r>
            <a:r>
              <a:rPr lang="ru-RU" sz="1100" dirty="0" err="1" smtClean="0">
                <a:latin typeface="Garamond" pitchFamily="18" charset="0"/>
              </a:rPr>
              <a:t>Кувшиновским</a:t>
            </a:r>
            <a:r>
              <a:rPr lang="ru-RU" sz="1100" dirty="0" smtClean="0">
                <a:latin typeface="Garamond" pitchFamily="18" charset="0"/>
              </a:rPr>
              <a:t>, </a:t>
            </a:r>
            <a:r>
              <a:rPr lang="ru-RU" sz="1100" dirty="0" err="1" smtClean="0">
                <a:latin typeface="Garamond" pitchFamily="18" charset="0"/>
              </a:rPr>
              <a:t>Торжокским</a:t>
            </a:r>
            <a:r>
              <a:rPr lang="ru-RU" sz="1100" dirty="0" smtClean="0">
                <a:latin typeface="Garamond" pitchFamily="18" charset="0"/>
              </a:rPr>
              <a:t> районами.</a:t>
            </a:r>
          </a:p>
          <a:p>
            <a:pPr algn="just"/>
            <a:r>
              <a:rPr lang="ru-RU" sz="1100" dirty="0" smtClean="0">
                <a:latin typeface="Garamond" pitchFamily="18" charset="0"/>
              </a:rPr>
              <a:t>расстояние: </a:t>
            </a:r>
          </a:p>
          <a:p>
            <a:pPr algn="just"/>
            <a:r>
              <a:rPr lang="ru-RU" sz="1100" dirty="0" smtClean="0">
                <a:latin typeface="Garamond" pitchFamily="18" charset="0"/>
              </a:rPr>
              <a:t>до </a:t>
            </a:r>
            <a:r>
              <a:rPr lang="ru-RU" sz="1100" dirty="0">
                <a:latin typeface="Garamond" pitchFamily="18" charset="0"/>
              </a:rPr>
              <a:t>г</a:t>
            </a:r>
            <a:r>
              <a:rPr lang="ru-RU" sz="1100" dirty="0" smtClean="0">
                <a:latin typeface="Garamond" pitchFamily="18" charset="0"/>
              </a:rPr>
              <a:t>. Твери </a:t>
            </a:r>
            <a:r>
              <a:rPr lang="ru-RU" sz="1100" dirty="0">
                <a:latin typeface="Garamond" pitchFamily="18" charset="0"/>
              </a:rPr>
              <a:t>– 65км, </a:t>
            </a:r>
            <a:endParaRPr lang="ru-RU" sz="1100" dirty="0" smtClean="0">
              <a:latin typeface="Garamond" pitchFamily="18" charset="0"/>
            </a:endParaRPr>
          </a:p>
          <a:p>
            <a:pPr algn="just"/>
            <a:r>
              <a:rPr lang="ru-RU" sz="1100" dirty="0" smtClean="0">
                <a:latin typeface="Garamond" pitchFamily="18" charset="0"/>
              </a:rPr>
              <a:t>до </a:t>
            </a:r>
            <a:r>
              <a:rPr lang="ru-RU" sz="1100" dirty="0">
                <a:latin typeface="Garamond" pitchFamily="18" charset="0"/>
              </a:rPr>
              <a:t>г</a:t>
            </a:r>
            <a:r>
              <a:rPr lang="ru-RU" sz="1100" dirty="0" smtClean="0">
                <a:latin typeface="Garamond" pitchFamily="18" charset="0"/>
              </a:rPr>
              <a:t>. Москвы </a:t>
            </a:r>
            <a:r>
              <a:rPr lang="ru-RU" sz="1100" dirty="0">
                <a:latin typeface="Garamond" pitchFamily="18" charset="0"/>
              </a:rPr>
              <a:t>– 300 </a:t>
            </a:r>
            <a:r>
              <a:rPr lang="ru-RU" sz="1100" dirty="0" smtClean="0">
                <a:latin typeface="Garamond" pitchFamily="18" charset="0"/>
              </a:rPr>
              <a:t>км,</a:t>
            </a:r>
          </a:p>
          <a:p>
            <a:pPr algn="just"/>
            <a:r>
              <a:rPr lang="ru-RU" sz="1100" dirty="0" smtClean="0">
                <a:latin typeface="Garamond" pitchFamily="18" charset="0"/>
              </a:rPr>
              <a:t>до </a:t>
            </a:r>
            <a:r>
              <a:rPr lang="ru-RU" sz="1100" dirty="0">
                <a:latin typeface="Garamond" pitchFamily="18" charset="0"/>
              </a:rPr>
              <a:t>г</a:t>
            </a:r>
            <a:r>
              <a:rPr lang="ru-RU" sz="1100" dirty="0" smtClean="0">
                <a:latin typeface="Garamond" pitchFamily="18" charset="0"/>
              </a:rPr>
              <a:t>. С-Петербурга </a:t>
            </a:r>
            <a:r>
              <a:rPr lang="ru-RU" sz="1100" dirty="0">
                <a:latin typeface="Garamond" pitchFamily="18" charset="0"/>
              </a:rPr>
              <a:t>– 600км, </a:t>
            </a:r>
            <a:endParaRPr lang="ru-RU" sz="1100" dirty="0" smtClean="0">
              <a:latin typeface="Garamond" pitchFamily="18" charset="0"/>
            </a:endParaRPr>
          </a:p>
          <a:p>
            <a:pPr algn="just"/>
            <a:r>
              <a:rPr lang="ru-RU" sz="1100" dirty="0" smtClean="0">
                <a:latin typeface="Garamond" pitchFamily="18" charset="0"/>
              </a:rPr>
              <a:t>до </a:t>
            </a:r>
            <a:r>
              <a:rPr lang="ru-RU" sz="1100" dirty="0">
                <a:latin typeface="Garamond" pitchFamily="18" charset="0"/>
              </a:rPr>
              <a:t>ж/д путей ст</a:t>
            </a:r>
            <a:r>
              <a:rPr lang="ru-RU" sz="1100" dirty="0" smtClean="0">
                <a:latin typeface="Garamond" pitchFamily="18" charset="0"/>
              </a:rPr>
              <a:t>. Старица </a:t>
            </a:r>
            <a:r>
              <a:rPr lang="ru-RU" sz="1100" dirty="0">
                <a:latin typeface="Garamond" pitchFamily="18" charset="0"/>
              </a:rPr>
              <a:t>– </a:t>
            </a:r>
            <a:r>
              <a:rPr lang="ru-RU" sz="1100" dirty="0" smtClean="0">
                <a:latin typeface="Garamond" pitchFamily="18" charset="0"/>
              </a:rPr>
              <a:t>12км</a:t>
            </a:r>
            <a:endParaRPr lang="ru-RU" sz="1100" dirty="0"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8913" y="197818"/>
            <a:ext cx="4071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Garamond" pitchFamily="18" charset="0"/>
              </a:rPr>
              <a:t>Расположение Старицкого района</a:t>
            </a:r>
            <a:endParaRPr lang="ru-RU" sz="16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0087" y="5225268"/>
            <a:ext cx="5046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800080"/>
                </a:solidFill>
                <a:latin typeface="Garamond" pitchFamily="18" charset="0"/>
              </a:rPr>
              <a:t>Содержание </a:t>
            </a:r>
          </a:p>
          <a:p>
            <a:endParaRPr lang="ru-RU" sz="1200" dirty="0" smtClean="0">
              <a:solidFill>
                <a:srgbClr val="800080"/>
              </a:solidFill>
              <a:latin typeface="Garamond" pitchFamily="18" charset="0"/>
            </a:endParaRPr>
          </a:p>
          <a:p>
            <a:r>
              <a:rPr lang="ru-RU" sz="1200" dirty="0" smtClean="0">
                <a:solidFill>
                  <a:srgbClr val="800080"/>
                </a:solidFill>
                <a:latin typeface="Garamond" pitchFamily="18" charset="0"/>
              </a:rPr>
              <a:t>Характеристика Старицкого района                                                6</a:t>
            </a:r>
          </a:p>
          <a:p>
            <a:r>
              <a:rPr lang="ru-RU" sz="1200" dirty="0" smtClean="0">
                <a:solidFill>
                  <a:srgbClr val="800080"/>
                </a:solidFill>
                <a:latin typeface="Garamond" pitchFamily="18" charset="0"/>
              </a:rPr>
              <a:t>Контактная информация                                                                 31</a:t>
            </a:r>
          </a:p>
          <a:p>
            <a:endParaRPr lang="ru-RU" sz="1200" dirty="0">
              <a:solidFill>
                <a:srgbClr val="800080"/>
              </a:solidFill>
              <a:latin typeface="Garamond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0" y="6821160"/>
            <a:ext cx="1663541" cy="343228"/>
          </a:xfrm>
        </p:spPr>
        <p:txBody>
          <a:bodyPr/>
          <a:lstStyle/>
          <a:p>
            <a:r>
              <a:rPr lang="ru-RU" i="1" dirty="0" smtClean="0"/>
              <a:t>5</a:t>
            </a:r>
            <a:endParaRPr lang="ru-RU" i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6874"/>
            <a:ext cx="7129463" cy="475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0" y="6837583"/>
            <a:ext cx="1663541" cy="285489"/>
          </a:xfrm>
        </p:spPr>
        <p:txBody>
          <a:bodyPr/>
          <a:lstStyle/>
          <a:p>
            <a:pPr algn="l"/>
            <a:r>
              <a:rPr lang="ru-RU" i="1" dirty="0" smtClean="0"/>
              <a:t>6</a:t>
            </a:r>
            <a:endParaRPr lang="ru-R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45848" y="262723"/>
            <a:ext cx="3240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1600" dirty="0" smtClean="0">
                <a:latin typeface="Garamond" pitchFamily="18" charset="0"/>
                <a:ea typeface="Adobe Fangsong Std R" pitchFamily="18" charset="-128"/>
              </a:rPr>
              <a:t>Природные ресурсы</a:t>
            </a:r>
            <a:endParaRPr lang="ru-RU" sz="1600" dirty="0">
              <a:latin typeface="Garamond" pitchFamily="18" charset="0"/>
              <a:ea typeface="Adobe Fangsong Std R" pitchFamily="18" charset="-12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8347" y="101149"/>
            <a:ext cx="6480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Характеристика Старицкого района / Природные ресурсы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158" y="680904"/>
            <a:ext cx="34021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Garamond" pitchFamily="18" charset="0"/>
              </a:rPr>
              <a:t> </a:t>
            </a:r>
            <a:r>
              <a:rPr lang="ru-RU" sz="1100" dirty="0" smtClean="0">
                <a:latin typeface="Garamond" pitchFamily="18" charset="0"/>
              </a:rPr>
              <a:t>        В районе 48 памятников природы, </a:t>
            </a:r>
            <a:r>
              <a:rPr lang="ru-RU" sz="1100" dirty="0">
                <a:latin typeface="Garamond" pitchFamily="18" charset="0"/>
              </a:rPr>
              <a:t>у</a:t>
            </a:r>
            <a:r>
              <a:rPr lang="ru-RU" sz="1100" dirty="0" smtClean="0">
                <a:latin typeface="Garamond" pitchFamily="18" charset="0"/>
              </a:rPr>
              <a:t>дивительны по красоте ландшафт «Тверская Швейцария», пещера «</a:t>
            </a:r>
            <a:r>
              <a:rPr lang="ru-RU" sz="1100" dirty="0" err="1" smtClean="0">
                <a:latin typeface="Garamond" pitchFamily="18" charset="0"/>
              </a:rPr>
              <a:t>Чукавино</a:t>
            </a:r>
            <a:r>
              <a:rPr lang="ru-RU" sz="1100" dirty="0" smtClean="0">
                <a:latin typeface="Garamond" pitchFamily="18" charset="0"/>
              </a:rPr>
              <a:t>», озеро Денежное. Площадь особо охраняемых природных территорий района составляет 164 га. Обилие рек, множество родников, в том числе и с минеральными водами, уникальный  по  лечебным свойствам воздух Старицких пещер, мягкий климат, хорошая экология – все это ценнейший потенциал для развития рекреационного и туристического бизнеса.</a:t>
            </a:r>
          </a:p>
          <a:p>
            <a:pPr algn="just"/>
            <a:r>
              <a:rPr lang="ru-RU" sz="1100" dirty="0" smtClean="0">
                <a:latin typeface="Garamond" pitchFamily="18" charset="0"/>
              </a:rPr>
              <a:t>        Более </a:t>
            </a:r>
            <a:r>
              <a:rPr lang="ru-RU" sz="1100" dirty="0">
                <a:latin typeface="Garamond" pitchFamily="18" charset="0"/>
              </a:rPr>
              <a:t>половины территории района покрыто лесом</a:t>
            </a:r>
            <a:r>
              <a:rPr lang="ru-RU" sz="1100" dirty="0" smtClean="0">
                <a:latin typeface="Garamond" pitchFamily="18" charset="0"/>
              </a:rPr>
              <a:t>. Основные </a:t>
            </a:r>
            <a:r>
              <a:rPr lang="ru-RU" sz="1100" dirty="0">
                <a:latin typeface="Garamond" pitchFamily="18" charset="0"/>
              </a:rPr>
              <a:t>лесообразующие породы: сосна, ель, береза, осина, ольха</a:t>
            </a:r>
            <a:r>
              <a:rPr lang="ru-RU" sz="1100" dirty="0" smtClean="0">
                <a:latin typeface="Garamond" pitchFamily="18" charset="0"/>
              </a:rPr>
              <a:t>.</a:t>
            </a:r>
          </a:p>
          <a:p>
            <a:pPr algn="just"/>
            <a:r>
              <a:rPr lang="ru-RU" sz="1100" dirty="0">
                <a:latin typeface="Garamond" pitchFamily="18" charset="0"/>
              </a:rPr>
              <a:t>       В районе «Старицких ворот» (коренной берег р. Волга) наблюдаются выходы на поверхность пластового известняка. В настоящее время разработка месторождений известняка не производится</a:t>
            </a:r>
            <a:r>
              <a:rPr lang="ru-RU" sz="1100" dirty="0" smtClean="0">
                <a:latin typeface="Garamond" pitchFamily="18" charset="0"/>
              </a:rPr>
              <a:t>.</a:t>
            </a:r>
          </a:p>
          <a:p>
            <a:pPr algn="just"/>
            <a:r>
              <a:rPr lang="ru-RU" sz="1100" dirty="0">
                <a:latin typeface="Garamond" pitchFamily="18" charset="0"/>
              </a:rPr>
              <a:t>        Общие запасы торфа составляют 27314 тыс. т, они тяготеют к территориям заболоченных равнин.</a:t>
            </a:r>
          </a:p>
          <a:p>
            <a:pPr algn="just"/>
            <a:r>
              <a:rPr lang="ru-RU" sz="1100" dirty="0" smtClean="0">
                <a:latin typeface="Garamond" pitchFamily="18" charset="0"/>
              </a:rPr>
              <a:t>        Месторождения </a:t>
            </a:r>
            <a:r>
              <a:rPr lang="ru-RU" sz="1100" dirty="0">
                <a:latin typeface="Garamond" pitchFamily="18" charset="0"/>
              </a:rPr>
              <a:t>песчано-гравийных материалов расположены вдоль русла р. Волги. Они используются для строительства дорог, их общие запасы составляют  порядка 300 000 тыс. т.</a:t>
            </a:r>
          </a:p>
          <a:p>
            <a:endParaRPr lang="ru-RU" sz="1100" dirty="0" smtClean="0">
              <a:latin typeface="Garamond" pitchFamily="18" charset="0"/>
            </a:endParaRPr>
          </a:p>
          <a:p>
            <a:r>
              <a:rPr lang="ru-RU" sz="1100" dirty="0">
                <a:latin typeface="Garamond" pitchFamily="18" charset="0"/>
              </a:rPr>
              <a:t> </a:t>
            </a:r>
            <a:r>
              <a:rPr lang="ru-RU" sz="1100" dirty="0" smtClean="0">
                <a:latin typeface="Garamond" pitchFamily="18" charset="0"/>
              </a:rPr>
              <a:t>      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4785" y="4957981"/>
            <a:ext cx="2963118" cy="197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3116" y="2896096"/>
            <a:ext cx="2966328" cy="1478185"/>
          </a:xfrm>
          <a:prstGeom prst="rect">
            <a:avLst/>
          </a:prstGeom>
          <a:noFill/>
        </p:spPr>
      </p:pic>
      <p:pic>
        <p:nvPicPr>
          <p:cNvPr id="1026" name="Picture 2" descr="http://www.webmineral.ru/upload/536d966764ea9969e5c90965059241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97" y="4957981"/>
            <a:ext cx="3569987" cy="197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13116" y="239093"/>
            <a:ext cx="321130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88000" algn="just"/>
            <a:r>
              <a:rPr lang="ru-RU" sz="1100" dirty="0">
                <a:solidFill>
                  <a:prstClr val="black"/>
                </a:solidFill>
                <a:latin typeface="Garamond" pitchFamily="18" charset="0"/>
              </a:rPr>
              <a:t>Минерально-сырьевые ресурсы Старицкого района представлены:</a:t>
            </a: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prstClr val="black"/>
                </a:solidFill>
                <a:latin typeface="Garamond" pitchFamily="18" charset="0"/>
              </a:rPr>
              <a:t>Известняками</a:t>
            </a: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prstClr val="black"/>
                </a:solidFill>
                <a:latin typeface="Garamond" pitchFamily="18" charset="0"/>
              </a:rPr>
              <a:t>ПГМ</a:t>
            </a: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prstClr val="black"/>
                </a:solidFill>
                <a:latin typeface="Garamond" pitchFamily="18" charset="0"/>
              </a:rPr>
              <a:t>кирпичными глинами и суглинками</a:t>
            </a: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prstClr val="black"/>
                </a:solidFill>
                <a:latin typeface="Garamond" pitchFamily="18" charset="0"/>
              </a:rPr>
              <a:t>керамзитовыми глинами и суглинками</a:t>
            </a: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prstClr val="black"/>
                </a:solidFill>
                <a:latin typeface="Garamond" pitchFamily="18" charset="0"/>
              </a:rPr>
              <a:t>облицовочным и строительным камнем</a:t>
            </a:r>
          </a:p>
          <a:p>
            <a:pPr lvl="0" indent="-171450" algn="just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prstClr val="black"/>
                </a:solidFill>
                <a:latin typeface="Garamond" pitchFamily="18" charset="0"/>
              </a:rPr>
              <a:t>торфом, используемым в качестве удобрения, топлива и подстилочного материала в животноводстве</a:t>
            </a:r>
          </a:p>
          <a:p>
            <a:pPr lvl="0" algn="just"/>
            <a:r>
              <a:rPr lang="ru-RU" sz="1100" dirty="0" smtClean="0">
                <a:solidFill>
                  <a:prstClr val="black"/>
                </a:solidFill>
                <a:latin typeface="Garamond" pitchFamily="18" charset="0"/>
              </a:rPr>
              <a:t>        Общие </a:t>
            </a:r>
            <a:r>
              <a:rPr lang="ru-RU" sz="1100" dirty="0">
                <a:solidFill>
                  <a:prstClr val="black"/>
                </a:solidFill>
                <a:latin typeface="Garamond" pitchFamily="18" charset="0"/>
              </a:rPr>
              <a:t>запасы глин составляют примерно 18280 тыс. м3, из них:</a:t>
            </a:r>
          </a:p>
          <a:p>
            <a:pPr lvl="0" algn="just"/>
            <a:r>
              <a:rPr lang="ru-RU" sz="1100" dirty="0">
                <a:solidFill>
                  <a:prstClr val="black"/>
                </a:solidFill>
                <a:latin typeface="Garamond" pitchFamily="18" charset="0"/>
              </a:rPr>
              <a:t>•  глины для производства кирпича – 576 тыс. м3;</a:t>
            </a:r>
          </a:p>
          <a:p>
            <a:pPr lvl="0"/>
            <a:r>
              <a:rPr lang="ru-RU" sz="1100" dirty="0">
                <a:solidFill>
                  <a:prstClr val="black"/>
                </a:solidFill>
                <a:latin typeface="Garamond" pitchFamily="18" charset="0"/>
              </a:rPr>
              <a:t>•  керамзитовые глины – 9655 тыс. м3;</a:t>
            </a:r>
          </a:p>
          <a:p>
            <a:pPr lvl="0"/>
            <a:r>
              <a:rPr lang="ru-RU" sz="1100" dirty="0">
                <a:solidFill>
                  <a:prstClr val="black"/>
                </a:solidFill>
                <a:latin typeface="Garamond" pitchFamily="18" charset="0"/>
              </a:rPr>
              <a:t>•  глины для производства цемента – 6264 тыс. м3.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29554" y="6640329"/>
            <a:ext cx="1663541" cy="381437"/>
          </a:xfrm>
        </p:spPr>
        <p:txBody>
          <a:bodyPr/>
          <a:lstStyle/>
          <a:p>
            <a:pPr algn="l"/>
            <a:r>
              <a:rPr lang="ru-RU" i="1" dirty="0" smtClean="0">
                <a:solidFill>
                  <a:schemeClr val="bg1">
                    <a:lumMod val="85000"/>
                  </a:schemeClr>
                </a:solidFill>
              </a:rPr>
              <a:t>8</a:t>
            </a:r>
            <a:endParaRPr lang="ru-RU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4000" y="307135"/>
            <a:ext cx="3024707" cy="269866"/>
          </a:xfrm>
          <a:noFill/>
          <a:effectLst/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1600" dirty="0" smtClean="0">
                <a:effectLst/>
                <a:latin typeface="Garamond" pitchFamily="18" charset="0"/>
                <a:ea typeface="Adobe Fangsong Std R" pitchFamily="18" charset="-128"/>
              </a:rPr>
              <a:t>Транспортная инфраструктура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8347" y="72776"/>
            <a:ext cx="6480000" cy="18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Характеристика Старицкого района / Транспортная  инфраструктура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4731" y="604706"/>
            <a:ext cx="3240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sz="1100" dirty="0" smtClean="0">
                <a:latin typeface="Garamond" pitchFamily="18" charset="0"/>
              </a:rPr>
              <a:t>Протяженность автомобильной дорожной сети</a:t>
            </a:r>
            <a:r>
              <a:rPr lang="ru-RU" sz="1100" b="1" dirty="0" smtClean="0">
                <a:latin typeface="Garamond" pitchFamily="18" charset="0"/>
              </a:rPr>
              <a:t>: </a:t>
            </a:r>
          </a:p>
          <a:p>
            <a:r>
              <a:rPr lang="ru-RU" sz="1100" dirty="0">
                <a:latin typeface="Garamond" pitchFamily="18" charset="0"/>
              </a:rPr>
              <a:t>автодороги </a:t>
            </a:r>
            <a:r>
              <a:rPr lang="en-US" sz="1100" dirty="0" smtClean="0">
                <a:latin typeface="Garamond" pitchFamily="18" charset="0"/>
              </a:rPr>
              <a:t>I</a:t>
            </a:r>
            <a:r>
              <a:rPr lang="ru-RU" sz="1100" dirty="0" smtClean="0">
                <a:latin typeface="Garamond" pitchFamily="18" charset="0"/>
              </a:rPr>
              <a:t> класса – 147,2 км. с асфальтобетонным покрытием;</a:t>
            </a:r>
            <a:endParaRPr lang="ru-RU" sz="1100" b="1" dirty="0">
              <a:latin typeface="Garamond" pitchFamily="18" charset="0"/>
            </a:endParaRPr>
          </a:p>
          <a:p>
            <a:pPr>
              <a:buFont typeface="Arial" charset="0"/>
              <a:buNone/>
            </a:pPr>
            <a:r>
              <a:rPr lang="ru-RU" sz="1100" dirty="0" smtClean="0">
                <a:latin typeface="Garamond" pitchFamily="18" charset="0"/>
              </a:rPr>
              <a:t>автодороги </a:t>
            </a:r>
            <a:r>
              <a:rPr lang="en-US" sz="1100" dirty="0" smtClean="0">
                <a:latin typeface="Garamond" pitchFamily="18" charset="0"/>
              </a:rPr>
              <a:t>II</a:t>
            </a:r>
            <a:r>
              <a:rPr lang="ru-RU" sz="1100" dirty="0" smtClean="0">
                <a:latin typeface="Garamond" pitchFamily="18" charset="0"/>
              </a:rPr>
              <a:t> класса – 199,0 км.</a:t>
            </a:r>
            <a:r>
              <a:rPr lang="ru-RU" sz="1100" b="1" dirty="0" smtClean="0">
                <a:latin typeface="Garamond" pitchFamily="18" charset="0"/>
              </a:rPr>
              <a:t> </a:t>
            </a:r>
          </a:p>
          <a:p>
            <a:r>
              <a:rPr lang="ru-RU" sz="1100" dirty="0" smtClean="0">
                <a:latin typeface="Garamond" pitchFamily="18" charset="0"/>
              </a:rPr>
              <a:t>174,9 км. имеют асфальтобетонное покрытие,</a:t>
            </a:r>
          </a:p>
          <a:p>
            <a:r>
              <a:rPr lang="ru-RU" sz="1100" dirty="0" smtClean="0">
                <a:latin typeface="Garamond" pitchFamily="18" charset="0"/>
              </a:rPr>
              <a:t>24,1  км. – гравийное;</a:t>
            </a:r>
          </a:p>
          <a:p>
            <a:endParaRPr lang="ru-RU" sz="1100" dirty="0" smtClean="0">
              <a:latin typeface="Garamond" pitchFamily="18" charset="0"/>
            </a:endParaRPr>
          </a:p>
          <a:p>
            <a:r>
              <a:rPr lang="ru-RU" sz="1100" dirty="0" smtClean="0">
                <a:latin typeface="Garamond" pitchFamily="18" charset="0"/>
              </a:rPr>
              <a:t>Авиационная посадочная площадка «Старица Авиа» для выполнения коммерческих, социальных и народнохозяйственных задач.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07607" y="350791"/>
            <a:ext cx="3240000" cy="2123658"/>
          </a:xfrm>
          <a:custGeom>
            <a:avLst/>
            <a:gdLst>
              <a:gd name="connsiteX0" fmla="*/ 0 w 3240000"/>
              <a:gd name="connsiteY0" fmla="*/ 0 h 2123658"/>
              <a:gd name="connsiteX1" fmla="*/ 3240000 w 3240000"/>
              <a:gd name="connsiteY1" fmla="*/ 0 h 2123658"/>
              <a:gd name="connsiteX2" fmla="*/ 3240000 w 3240000"/>
              <a:gd name="connsiteY2" fmla="*/ 2123658 h 2123658"/>
              <a:gd name="connsiteX3" fmla="*/ 0 w 3240000"/>
              <a:gd name="connsiteY3" fmla="*/ 2123658 h 2123658"/>
              <a:gd name="connsiteX4" fmla="*/ 0 w 3240000"/>
              <a:gd name="connsiteY4" fmla="*/ 0 h 2123658"/>
              <a:gd name="connsiteX0" fmla="*/ 19250 w 3240000"/>
              <a:gd name="connsiteY0" fmla="*/ 0 h 2258412"/>
              <a:gd name="connsiteX1" fmla="*/ 3240000 w 3240000"/>
              <a:gd name="connsiteY1" fmla="*/ 134754 h 2258412"/>
              <a:gd name="connsiteX2" fmla="*/ 3240000 w 3240000"/>
              <a:gd name="connsiteY2" fmla="*/ 2258412 h 2258412"/>
              <a:gd name="connsiteX3" fmla="*/ 0 w 3240000"/>
              <a:gd name="connsiteY3" fmla="*/ 2258412 h 2258412"/>
              <a:gd name="connsiteX4" fmla="*/ 19250 w 3240000"/>
              <a:gd name="connsiteY4" fmla="*/ 0 h 2258412"/>
              <a:gd name="connsiteX0" fmla="*/ 19250 w 3240000"/>
              <a:gd name="connsiteY0" fmla="*/ 28876 h 2287288"/>
              <a:gd name="connsiteX1" fmla="*/ 3220749 w 3240000"/>
              <a:gd name="connsiteY1" fmla="*/ 0 h 2287288"/>
              <a:gd name="connsiteX2" fmla="*/ 3240000 w 3240000"/>
              <a:gd name="connsiteY2" fmla="*/ 2287288 h 2287288"/>
              <a:gd name="connsiteX3" fmla="*/ 0 w 3240000"/>
              <a:gd name="connsiteY3" fmla="*/ 2287288 h 2287288"/>
              <a:gd name="connsiteX4" fmla="*/ 19250 w 3240000"/>
              <a:gd name="connsiteY4" fmla="*/ 28876 h 2287288"/>
              <a:gd name="connsiteX0" fmla="*/ 19250 w 3240000"/>
              <a:gd name="connsiteY0" fmla="*/ 0 h 2316163"/>
              <a:gd name="connsiteX1" fmla="*/ 3220749 w 3240000"/>
              <a:gd name="connsiteY1" fmla="*/ 28875 h 2316163"/>
              <a:gd name="connsiteX2" fmla="*/ 3240000 w 3240000"/>
              <a:gd name="connsiteY2" fmla="*/ 2316163 h 2316163"/>
              <a:gd name="connsiteX3" fmla="*/ 0 w 3240000"/>
              <a:gd name="connsiteY3" fmla="*/ 2316163 h 2316163"/>
              <a:gd name="connsiteX4" fmla="*/ 19250 w 3240000"/>
              <a:gd name="connsiteY4" fmla="*/ 0 h 2316163"/>
              <a:gd name="connsiteX0" fmla="*/ 19250 w 3240000"/>
              <a:gd name="connsiteY0" fmla="*/ 19251 h 2335414"/>
              <a:gd name="connsiteX1" fmla="*/ 3211124 w 3240000"/>
              <a:gd name="connsiteY1" fmla="*/ 0 h 2335414"/>
              <a:gd name="connsiteX2" fmla="*/ 3240000 w 3240000"/>
              <a:gd name="connsiteY2" fmla="*/ 2335414 h 2335414"/>
              <a:gd name="connsiteX3" fmla="*/ 0 w 3240000"/>
              <a:gd name="connsiteY3" fmla="*/ 2335414 h 2335414"/>
              <a:gd name="connsiteX4" fmla="*/ 19250 w 3240000"/>
              <a:gd name="connsiteY4" fmla="*/ 19251 h 2335414"/>
              <a:gd name="connsiteX0" fmla="*/ 19250 w 3240000"/>
              <a:gd name="connsiteY0" fmla="*/ 0 h 2354664"/>
              <a:gd name="connsiteX1" fmla="*/ 3211124 w 3240000"/>
              <a:gd name="connsiteY1" fmla="*/ 19250 h 2354664"/>
              <a:gd name="connsiteX2" fmla="*/ 3240000 w 3240000"/>
              <a:gd name="connsiteY2" fmla="*/ 2354664 h 2354664"/>
              <a:gd name="connsiteX3" fmla="*/ 0 w 3240000"/>
              <a:gd name="connsiteY3" fmla="*/ 2354664 h 2354664"/>
              <a:gd name="connsiteX4" fmla="*/ 19250 w 3240000"/>
              <a:gd name="connsiteY4" fmla="*/ 0 h 2354664"/>
              <a:gd name="connsiteX0" fmla="*/ 19250 w 3240000"/>
              <a:gd name="connsiteY0" fmla="*/ 0 h 2354664"/>
              <a:gd name="connsiteX1" fmla="*/ 3211124 w 3240000"/>
              <a:gd name="connsiteY1" fmla="*/ 19250 h 2354664"/>
              <a:gd name="connsiteX2" fmla="*/ 3240000 w 3240000"/>
              <a:gd name="connsiteY2" fmla="*/ 2354664 h 2354664"/>
              <a:gd name="connsiteX3" fmla="*/ 0 w 3240000"/>
              <a:gd name="connsiteY3" fmla="*/ 2354664 h 2354664"/>
              <a:gd name="connsiteX4" fmla="*/ 19250 w 3240000"/>
              <a:gd name="connsiteY4" fmla="*/ 0 h 235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0000" h="2354664">
                <a:moveTo>
                  <a:pt x="19250" y="0"/>
                </a:moveTo>
                <a:lnTo>
                  <a:pt x="3211124" y="19250"/>
                </a:lnTo>
                <a:lnTo>
                  <a:pt x="3240000" y="2354664"/>
                </a:lnTo>
                <a:lnTo>
                  <a:pt x="0" y="2354664"/>
                </a:lnTo>
                <a:lnTo>
                  <a:pt x="19250" y="0"/>
                </a:lnTo>
                <a:close/>
              </a:path>
            </a:pathLst>
          </a:custGeom>
        </p:spPr>
        <p:txBody>
          <a:bodyPr>
            <a:spAutoFit/>
          </a:bodyPr>
          <a:lstStyle/>
          <a:p>
            <a:r>
              <a:rPr lang="ru-RU" sz="1100" dirty="0">
                <a:latin typeface="Garamond" pitchFamily="18" charset="0"/>
              </a:rPr>
              <a:t>автодороги </a:t>
            </a:r>
            <a:r>
              <a:rPr lang="en-US" sz="1100" dirty="0" smtClean="0">
                <a:latin typeface="Garamond" pitchFamily="18" charset="0"/>
              </a:rPr>
              <a:t>III</a:t>
            </a:r>
            <a:r>
              <a:rPr lang="ru-RU" sz="1100" dirty="0" smtClean="0">
                <a:latin typeface="Garamond" pitchFamily="18" charset="0"/>
              </a:rPr>
              <a:t> класса – 289,2 км.  </a:t>
            </a:r>
          </a:p>
          <a:p>
            <a:r>
              <a:rPr lang="ru-RU" sz="1100" dirty="0">
                <a:latin typeface="Garamond" pitchFamily="18" charset="0"/>
              </a:rPr>
              <a:t>57,5 </a:t>
            </a:r>
            <a:r>
              <a:rPr lang="ru-RU" sz="1100" dirty="0" smtClean="0">
                <a:latin typeface="Garamond" pitchFamily="18" charset="0"/>
              </a:rPr>
              <a:t>км. </a:t>
            </a:r>
            <a:r>
              <a:rPr lang="ru-RU" sz="1100" dirty="0">
                <a:latin typeface="Garamond" pitchFamily="18" charset="0"/>
              </a:rPr>
              <a:t>имеют асфальтобетонное </a:t>
            </a:r>
            <a:r>
              <a:rPr lang="ru-RU" sz="1100" dirty="0" smtClean="0">
                <a:latin typeface="Garamond" pitchFamily="18" charset="0"/>
              </a:rPr>
              <a:t>покрытие,</a:t>
            </a:r>
          </a:p>
          <a:p>
            <a:r>
              <a:rPr lang="ru-RU" sz="1100" dirty="0" smtClean="0">
                <a:latin typeface="Garamond" pitchFamily="18" charset="0"/>
              </a:rPr>
              <a:t>222 км. имеют гравийное покрытие,</a:t>
            </a:r>
          </a:p>
          <a:p>
            <a:r>
              <a:rPr lang="ru-RU" sz="1100" dirty="0" smtClean="0">
                <a:latin typeface="Garamond" pitchFamily="18" charset="0"/>
              </a:rPr>
              <a:t>9,7  км. – грунтовые;</a:t>
            </a:r>
          </a:p>
          <a:p>
            <a:r>
              <a:rPr lang="ru-RU" sz="1100" dirty="0">
                <a:latin typeface="Garamond" pitchFamily="18" charset="0"/>
              </a:rPr>
              <a:t>автодороги</a:t>
            </a:r>
            <a:r>
              <a:rPr lang="ru-RU" sz="1100" dirty="0" smtClean="0">
                <a:latin typeface="Garamond" pitchFamily="18" charset="0"/>
              </a:rPr>
              <a:t> общего пользования местного значения – 909,7 км.</a:t>
            </a:r>
            <a:endParaRPr lang="ru-RU" sz="1100" dirty="0">
              <a:latin typeface="Garamond" pitchFamily="18" charset="0"/>
            </a:endParaRPr>
          </a:p>
          <a:p>
            <a:r>
              <a:rPr lang="ru-RU" sz="1100" dirty="0" smtClean="0">
                <a:latin typeface="Garamond" pitchFamily="18" charset="0"/>
              </a:rPr>
              <a:t>0,6 км. – </a:t>
            </a:r>
            <a:r>
              <a:rPr lang="ru-RU" sz="1100" dirty="0" err="1" smtClean="0">
                <a:latin typeface="Garamond" pitchFamily="18" charset="0"/>
              </a:rPr>
              <a:t>цементобетон</a:t>
            </a:r>
            <a:r>
              <a:rPr lang="ru-RU" sz="1100" dirty="0" smtClean="0">
                <a:latin typeface="Garamond" pitchFamily="18" charset="0"/>
              </a:rPr>
              <a:t>,</a:t>
            </a:r>
          </a:p>
          <a:p>
            <a:r>
              <a:rPr lang="ru-RU" sz="1100" dirty="0" smtClean="0">
                <a:latin typeface="Garamond" pitchFamily="18" charset="0"/>
              </a:rPr>
              <a:t>41,5 </a:t>
            </a:r>
            <a:r>
              <a:rPr lang="ru-RU" sz="1100" dirty="0">
                <a:latin typeface="Garamond" pitchFamily="18" charset="0"/>
              </a:rPr>
              <a:t>км. имеют асфальтобетонное покрытие</a:t>
            </a:r>
            <a:r>
              <a:rPr lang="ru-RU" sz="1100" dirty="0" smtClean="0">
                <a:latin typeface="Garamond" pitchFamily="18" charset="0"/>
              </a:rPr>
              <a:t>,</a:t>
            </a:r>
          </a:p>
          <a:p>
            <a:r>
              <a:rPr lang="ru-RU" sz="1100" dirty="0" smtClean="0">
                <a:latin typeface="Garamond" pitchFamily="18" charset="0"/>
              </a:rPr>
              <a:t>21,8 км. – щебень, гравий, обработанный вяжущим веществом,</a:t>
            </a:r>
            <a:endParaRPr lang="ru-RU" sz="1100" dirty="0">
              <a:latin typeface="Garamond" pitchFamily="18" charset="0"/>
            </a:endParaRPr>
          </a:p>
          <a:p>
            <a:r>
              <a:rPr lang="ru-RU" sz="1100" dirty="0" smtClean="0">
                <a:latin typeface="Garamond" pitchFamily="18" charset="0"/>
              </a:rPr>
              <a:t>177,8 км. </a:t>
            </a:r>
            <a:r>
              <a:rPr lang="ru-RU" sz="1100" dirty="0">
                <a:latin typeface="Garamond" pitchFamily="18" charset="0"/>
              </a:rPr>
              <a:t>имеют гравийное </a:t>
            </a:r>
            <a:r>
              <a:rPr lang="ru-RU" sz="1100" dirty="0" smtClean="0">
                <a:latin typeface="Garamond" pitchFamily="18" charset="0"/>
              </a:rPr>
              <a:t>покрытие,</a:t>
            </a:r>
          </a:p>
          <a:p>
            <a:r>
              <a:rPr lang="ru-RU" sz="1100" dirty="0" smtClean="0">
                <a:latin typeface="Garamond" pitchFamily="18" charset="0"/>
              </a:rPr>
              <a:t>668,0  км. – грунтовые.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700516"/>
            <a:ext cx="7129463" cy="4193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4000" y="180000"/>
            <a:ext cx="648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Характеристика Старицкого района / Инженерные коммуникации</a:t>
            </a:r>
          </a:p>
          <a:p>
            <a:pPr algn="r"/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0" y="6822554"/>
            <a:ext cx="1734979" cy="341834"/>
          </a:xfrm>
        </p:spPr>
        <p:txBody>
          <a:bodyPr/>
          <a:lstStyle/>
          <a:p>
            <a:r>
              <a:rPr lang="ru-RU" i="1" dirty="0"/>
              <a:t>8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sz="quarter" idx="13"/>
          </p:nvPr>
        </p:nvSpPr>
        <p:spPr>
          <a:xfrm>
            <a:off x="278582" y="3812369"/>
            <a:ext cx="2988921" cy="1079500"/>
          </a:xfrm>
        </p:spPr>
        <p:txBody>
          <a:bodyPr/>
          <a:lstStyle/>
          <a:p>
            <a:pPr marL="0" indent="180000" algn="ctr">
              <a:buFont typeface="Arial" charset="0"/>
              <a:buNone/>
            </a:pPr>
            <a:r>
              <a:rPr lang="ru-RU" sz="1100" b="1" i="1" dirty="0" smtClean="0">
                <a:solidFill>
                  <a:schemeClr val="accent2"/>
                </a:solidFill>
                <a:latin typeface="Garamond" pitchFamily="18" charset="0"/>
              </a:rPr>
              <a:t>Тепловые сети</a:t>
            </a:r>
          </a:p>
          <a:p>
            <a:pPr marL="171450" indent="-171450">
              <a:buClrTx/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Garamond" pitchFamily="18" charset="0"/>
              </a:rPr>
              <a:t>Протяженность 14,0 км.</a:t>
            </a:r>
          </a:p>
          <a:p>
            <a:pPr marL="171450" indent="-171450">
              <a:buClrTx/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Garamond" pitchFamily="18" charset="0"/>
              </a:rPr>
              <a:t>Средний износ 65%</a:t>
            </a:r>
          </a:p>
          <a:p>
            <a:pPr marL="171450" indent="-171450">
              <a:buClrTx/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Garamond" pitchFamily="18" charset="0"/>
              </a:rPr>
              <a:t>Потери в сетях 11%</a:t>
            </a: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278583" y="1796244"/>
            <a:ext cx="3242467" cy="1871662"/>
          </a:xfrm>
          <a:prstGeom prst="rect">
            <a:avLst/>
          </a:prstGeom>
        </p:spPr>
        <p:txBody>
          <a:bodyPr/>
          <a:lstStyle/>
          <a:p>
            <a:pPr marR="0" lvl="0" indent="1800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aramond" pitchFamily="18" charset="0"/>
              </a:rPr>
              <a:t>Котельные </a:t>
            </a:r>
          </a:p>
          <a:p>
            <a:pPr marR="0" lvl="0" indent="1800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</a:rPr>
              <a:t>(235428кв.м. - отапливаемая площадь) </a:t>
            </a:r>
          </a:p>
          <a:p>
            <a:pPr marR="0" lvl="0" indent="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</a:rPr>
              <a:t>Количество котельных, всего 12 единиц </a:t>
            </a:r>
          </a:p>
          <a:p>
            <a:pPr marR="0" lvl="0" indent="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</a:rPr>
              <a:t>(в т.ч. 2 угольные , отапливающие 2 % площади с загрузкой мощности 22 %; 9 газовых, отапливающих 98 % площади с загрузкой мощности 95% ) </a:t>
            </a:r>
          </a:p>
          <a:p>
            <a:pPr marR="0" lvl="0" indent="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</a:rPr>
              <a:t>Средний износ котельного оборудования 33%</a:t>
            </a:r>
          </a:p>
          <a:p>
            <a:pPr marR="0" lvl="0" indent="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</a:rPr>
              <a:t>Доля затрат на топливо в себестоимости по не газовым котельным  69%</a:t>
            </a: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278583" y="792000"/>
            <a:ext cx="2990039" cy="935038"/>
          </a:xfrm>
          <a:prstGeom prst="rect">
            <a:avLst/>
          </a:prstGeom>
        </p:spPr>
        <p:txBody>
          <a:bodyPr/>
          <a:lstStyle/>
          <a:p>
            <a:pPr marR="0" lvl="0" indent="1800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aramond" pitchFamily="18" charset="0"/>
              </a:rPr>
              <a:t>Газификация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</a:rPr>
              <a:t> </a:t>
            </a:r>
          </a:p>
          <a:p>
            <a:pPr marR="0" lvl="0" indent="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</a:rPr>
              <a:t>Протяженность газовых сетей  299,9 км.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</a:rPr>
              <a:t> </a:t>
            </a:r>
          </a:p>
          <a:p>
            <a:pPr marR="0" lvl="0" indent="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</a:rPr>
              <a:t>Уровень газификации 49% </a:t>
            </a:r>
          </a:p>
          <a:p>
            <a:pPr marR="0" lvl="0" indent="180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</a:rPr>
              <a:t>Средний износ сетей 70%</a:t>
            </a:r>
          </a:p>
        </p:txBody>
      </p:sp>
      <p:sp>
        <p:nvSpPr>
          <p:cNvPr id="7" name="Содержимое 4"/>
          <p:cNvSpPr>
            <a:spLocks/>
          </p:cNvSpPr>
          <p:nvPr/>
        </p:nvSpPr>
        <p:spPr bwMode="auto">
          <a:xfrm>
            <a:off x="3564731" y="792000"/>
            <a:ext cx="338537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800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100" b="1" i="1" dirty="0">
                <a:solidFill>
                  <a:schemeClr val="accent2"/>
                </a:solidFill>
                <a:latin typeface="Garamond" pitchFamily="18" charset="0"/>
              </a:rPr>
              <a:t>Электроснабжение</a:t>
            </a:r>
            <a:r>
              <a:rPr lang="ru-RU" sz="1100" b="1" dirty="0">
                <a:latin typeface="Garamond" pitchFamily="18" charset="0"/>
              </a:rPr>
              <a:t> </a:t>
            </a:r>
          </a:p>
          <a:p>
            <a:pPr indent="1800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1100" dirty="0">
                <a:latin typeface="Garamond" pitchFamily="18" charset="0"/>
              </a:rPr>
              <a:t>Протяженность  сетей  2512 км </a:t>
            </a:r>
            <a:r>
              <a:rPr lang="ru-RU" sz="1100" b="1" dirty="0">
                <a:latin typeface="Garamond" pitchFamily="18" charset="0"/>
              </a:rPr>
              <a:t> </a:t>
            </a:r>
            <a:endParaRPr lang="ru-RU" sz="1100" dirty="0">
              <a:latin typeface="Garamond" pitchFamily="18" charset="0"/>
            </a:endParaRPr>
          </a:p>
          <a:p>
            <a:pPr indent="1800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1100" dirty="0">
                <a:latin typeface="Garamond" pitchFamily="18" charset="0"/>
              </a:rPr>
              <a:t>Средний износ оборудования </a:t>
            </a:r>
            <a:r>
              <a:rPr lang="ru-RU" sz="1100" dirty="0" smtClean="0">
                <a:latin typeface="Garamond" pitchFamily="18" charset="0"/>
              </a:rPr>
              <a:t>67,7%</a:t>
            </a:r>
            <a:endParaRPr lang="ru-RU" sz="1100" dirty="0">
              <a:latin typeface="Garamond" pitchFamily="18" charset="0"/>
            </a:endParaRPr>
          </a:p>
          <a:p>
            <a:pPr indent="1800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1100" dirty="0">
                <a:latin typeface="Garamond" pitchFamily="18" charset="0"/>
              </a:rPr>
              <a:t>Установленная мощность оборудования </a:t>
            </a:r>
            <a:r>
              <a:rPr lang="ru-RU" sz="1100" dirty="0" smtClean="0">
                <a:latin typeface="Garamond" pitchFamily="18" charset="0"/>
              </a:rPr>
              <a:t>7,3 МВт.</a:t>
            </a:r>
            <a:endParaRPr lang="ru-RU" sz="1100" dirty="0">
              <a:latin typeface="Garamond" pitchFamily="18" charset="0"/>
            </a:endParaRPr>
          </a:p>
          <a:p>
            <a:pPr indent="1800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1100" dirty="0">
                <a:latin typeface="Garamond" pitchFamily="18" charset="0"/>
              </a:rPr>
              <a:t>Резервная мощность </a:t>
            </a:r>
            <a:r>
              <a:rPr lang="ru-RU" sz="1100" dirty="0" smtClean="0">
                <a:latin typeface="Garamond" pitchFamily="18" charset="0"/>
              </a:rPr>
              <a:t>0 МВт.</a:t>
            </a:r>
            <a:endParaRPr lang="ru-RU" sz="1100" dirty="0">
              <a:latin typeface="Garamond" pitchFamily="18" charset="0"/>
            </a:endParaRPr>
          </a:p>
        </p:txBody>
      </p:sp>
      <p:sp>
        <p:nvSpPr>
          <p:cNvPr id="8" name="Содержимое 4"/>
          <p:cNvSpPr>
            <a:spLocks/>
          </p:cNvSpPr>
          <p:nvPr/>
        </p:nvSpPr>
        <p:spPr bwMode="auto">
          <a:xfrm>
            <a:off x="3564731" y="2081996"/>
            <a:ext cx="338537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800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100" b="1" i="1" dirty="0">
                <a:solidFill>
                  <a:schemeClr val="accent2"/>
                </a:solidFill>
                <a:latin typeface="Garamond" pitchFamily="18" charset="0"/>
              </a:rPr>
              <a:t>Холодное водоснабжение</a:t>
            </a:r>
            <a:r>
              <a:rPr lang="ru-RU" sz="1100" b="1" dirty="0">
                <a:latin typeface="Garamond" pitchFamily="18" charset="0"/>
              </a:rPr>
              <a:t> </a:t>
            </a:r>
          </a:p>
          <a:p>
            <a:pPr indent="1800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1100" dirty="0">
                <a:latin typeface="Garamond" pitchFamily="18" charset="0"/>
              </a:rPr>
              <a:t>Протяженность  сетей  </a:t>
            </a:r>
            <a:r>
              <a:rPr lang="ru-RU" sz="1100" dirty="0" smtClean="0">
                <a:latin typeface="Garamond" pitchFamily="18" charset="0"/>
              </a:rPr>
              <a:t>306 км. </a:t>
            </a:r>
            <a:r>
              <a:rPr lang="ru-RU" sz="1100" b="1" dirty="0" smtClean="0">
                <a:latin typeface="Garamond" pitchFamily="18" charset="0"/>
              </a:rPr>
              <a:t> </a:t>
            </a:r>
            <a:endParaRPr lang="ru-RU" sz="1100" dirty="0">
              <a:latin typeface="Garamond" pitchFamily="18" charset="0"/>
            </a:endParaRPr>
          </a:p>
          <a:p>
            <a:pPr indent="1800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1100" dirty="0">
                <a:latin typeface="Garamond" pitchFamily="18" charset="0"/>
              </a:rPr>
              <a:t>Средний износ сетей </a:t>
            </a:r>
            <a:r>
              <a:rPr lang="ru-RU" sz="1100" dirty="0" smtClean="0">
                <a:latin typeface="Garamond" pitchFamily="18" charset="0"/>
              </a:rPr>
              <a:t>82%</a:t>
            </a:r>
            <a:endParaRPr lang="ru-RU" sz="1100" dirty="0">
              <a:latin typeface="Garamond" pitchFamily="18" charset="0"/>
            </a:endParaRPr>
          </a:p>
          <a:p>
            <a:pPr indent="1800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1100" dirty="0">
                <a:latin typeface="Garamond" pitchFamily="18" charset="0"/>
              </a:rPr>
              <a:t>Доля населения с централизованным холодным водоснабжением </a:t>
            </a:r>
            <a:r>
              <a:rPr lang="ru-RU" sz="1100" dirty="0" smtClean="0">
                <a:latin typeface="Garamond" pitchFamily="18" charset="0"/>
              </a:rPr>
              <a:t>53%</a:t>
            </a:r>
            <a:endParaRPr lang="ru-RU" sz="1100" dirty="0">
              <a:latin typeface="Garamond" pitchFamily="18" charset="0"/>
            </a:endParaRPr>
          </a:p>
        </p:txBody>
      </p:sp>
      <p:sp>
        <p:nvSpPr>
          <p:cNvPr id="9" name="Содержимое 4"/>
          <p:cNvSpPr>
            <a:spLocks/>
          </p:cNvSpPr>
          <p:nvPr/>
        </p:nvSpPr>
        <p:spPr bwMode="auto">
          <a:xfrm>
            <a:off x="3564731" y="3305959"/>
            <a:ext cx="338537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800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100" b="1" i="1" dirty="0">
                <a:solidFill>
                  <a:schemeClr val="accent2"/>
                </a:solidFill>
                <a:latin typeface="Garamond" pitchFamily="18" charset="0"/>
              </a:rPr>
              <a:t>Горячее водоснабжение</a:t>
            </a:r>
            <a:r>
              <a:rPr lang="ru-RU" sz="1100" b="1" dirty="0">
                <a:latin typeface="Garamond" pitchFamily="18" charset="0"/>
              </a:rPr>
              <a:t> </a:t>
            </a:r>
          </a:p>
          <a:p>
            <a:pPr indent="1800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1100" dirty="0">
                <a:latin typeface="Garamond" pitchFamily="18" charset="0"/>
              </a:rPr>
              <a:t>Протяженность  сетей  </a:t>
            </a:r>
            <a:r>
              <a:rPr lang="ru-RU" sz="1100" dirty="0" smtClean="0">
                <a:latin typeface="Garamond" pitchFamily="18" charset="0"/>
              </a:rPr>
              <a:t>0,6 км. </a:t>
            </a:r>
            <a:r>
              <a:rPr lang="ru-RU" sz="1100" b="1" dirty="0" smtClean="0">
                <a:latin typeface="Garamond" pitchFamily="18" charset="0"/>
              </a:rPr>
              <a:t> </a:t>
            </a:r>
            <a:endParaRPr lang="ru-RU" sz="1100" dirty="0">
              <a:latin typeface="Garamond" pitchFamily="18" charset="0"/>
            </a:endParaRPr>
          </a:p>
          <a:p>
            <a:pPr indent="1800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1100" dirty="0">
                <a:latin typeface="Garamond" pitchFamily="18" charset="0"/>
              </a:rPr>
              <a:t>Средний износ сетей </a:t>
            </a:r>
            <a:r>
              <a:rPr lang="ru-RU" sz="1100" dirty="0" smtClean="0">
                <a:latin typeface="Garamond" pitchFamily="18" charset="0"/>
              </a:rPr>
              <a:t>82,0%</a:t>
            </a:r>
            <a:endParaRPr lang="ru-RU" sz="1100" dirty="0">
              <a:latin typeface="Garamond" pitchFamily="18" charset="0"/>
            </a:endParaRPr>
          </a:p>
          <a:p>
            <a:pPr indent="1800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1100" dirty="0">
                <a:latin typeface="Garamond" pitchFamily="18" charset="0"/>
              </a:rPr>
              <a:t>Доля населения с централизованным горячим водоснабжением 20,8%</a:t>
            </a:r>
          </a:p>
        </p:txBody>
      </p:sp>
      <p:sp>
        <p:nvSpPr>
          <p:cNvPr id="12" name="Содержимое 4"/>
          <p:cNvSpPr>
            <a:spLocks/>
          </p:cNvSpPr>
          <p:nvPr/>
        </p:nvSpPr>
        <p:spPr bwMode="auto">
          <a:xfrm>
            <a:off x="3564731" y="4602946"/>
            <a:ext cx="338537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800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100" b="1" i="1" dirty="0">
                <a:solidFill>
                  <a:schemeClr val="accent2"/>
                </a:solidFill>
                <a:latin typeface="Garamond" pitchFamily="18" charset="0"/>
              </a:rPr>
              <a:t>Водоотведение</a:t>
            </a:r>
            <a:r>
              <a:rPr lang="ru-RU" sz="1100" b="1" dirty="0">
                <a:latin typeface="Garamond" pitchFamily="18" charset="0"/>
              </a:rPr>
              <a:t> </a:t>
            </a:r>
          </a:p>
          <a:p>
            <a:pPr indent="1800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1100" dirty="0">
                <a:latin typeface="Garamond" pitchFamily="18" charset="0"/>
              </a:rPr>
              <a:t>Протяженность  сетей  </a:t>
            </a:r>
            <a:r>
              <a:rPr lang="ru-RU" sz="1100" dirty="0" smtClean="0">
                <a:latin typeface="Garamond" pitchFamily="18" charset="0"/>
              </a:rPr>
              <a:t>42,1 км. </a:t>
            </a:r>
            <a:r>
              <a:rPr lang="ru-RU" sz="1100" b="1" dirty="0" smtClean="0">
                <a:latin typeface="Garamond" pitchFamily="18" charset="0"/>
              </a:rPr>
              <a:t> </a:t>
            </a:r>
            <a:endParaRPr lang="ru-RU" sz="1100" dirty="0">
              <a:latin typeface="Garamond" pitchFamily="18" charset="0"/>
            </a:endParaRPr>
          </a:p>
          <a:p>
            <a:pPr indent="1800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1100" dirty="0">
                <a:latin typeface="Garamond" pitchFamily="18" charset="0"/>
              </a:rPr>
              <a:t>Средний износ сетей </a:t>
            </a:r>
            <a:r>
              <a:rPr lang="ru-RU" sz="1100" dirty="0" smtClean="0">
                <a:latin typeface="Garamond" pitchFamily="18" charset="0"/>
              </a:rPr>
              <a:t>80%</a:t>
            </a:r>
            <a:endParaRPr lang="ru-RU" sz="1100" dirty="0">
              <a:latin typeface="Garamond" pitchFamily="18" charset="0"/>
            </a:endParaRPr>
          </a:p>
          <a:p>
            <a:pPr indent="1800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1100" dirty="0">
                <a:latin typeface="Garamond" pitchFamily="18" charset="0"/>
              </a:rPr>
              <a:t>Средний износ насосных станций </a:t>
            </a:r>
            <a:r>
              <a:rPr lang="ru-RU" sz="1100" dirty="0" smtClean="0">
                <a:latin typeface="Garamond" pitchFamily="18" charset="0"/>
              </a:rPr>
              <a:t>87%</a:t>
            </a:r>
            <a:endParaRPr lang="ru-RU" sz="1100" dirty="0">
              <a:latin typeface="Garamond" pitchFamily="18" charset="0"/>
            </a:endParaRPr>
          </a:p>
          <a:p>
            <a:pPr indent="1800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1100" dirty="0">
                <a:latin typeface="Garamond" pitchFamily="18" charset="0"/>
              </a:rPr>
              <a:t>Доля населения с централизованным  водоотведением 39,5%</a:t>
            </a:r>
          </a:p>
        </p:txBody>
      </p:sp>
      <p:sp>
        <p:nvSpPr>
          <p:cNvPr id="13" name="Содержимое 2"/>
          <p:cNvSpPr>
            <a:spLocks/>
          </p:cNvSpPr>
          <p:nvPr/>
        </p:nvSpPr>
        <p:spPr bwMode="auto">
          <a:xfrm>
            <a:off x="278582" y="4891869"/>
            <a:ext cx="2988921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800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100" b="1" i="1" dirty="0">
                <a:solidFill>
                  <a:schemeClr val="accent2"/>
                </a:solidFill>
                <a:latin typeface="Garamond" pitchFamily="18" charset="0"/>
              </a:rPr>
              <a:t>Утилизация твердых бытовых отходов</a:t>
            </a:r>
          </a:p>
          <a:p>
            <a:pPr indent="1800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1100" dirty="0">
                <a:latin typeface="Garamond" pitchFamily="18" charset="0"/>
              </a:rPr>
              <a:t>Объем отходов </a:t>
            </a:r>
            <a:r>
              <a:rPr lang="ru-RU" sz="1100" dirty="0" smtClean="0">
                <a:latin typeface="Garamond" pitchFamily="18" charset="0"/>
              </a:rPr>
              <a:t>34 тыс. м. </a:t>
            </a:r>
            <a:r>
              <a:rPr lang="ru-RU" sz="1100" dirty="0">
                <a:latin typeface="Garamond" pitchFamily="18" charset="0"/>
              </a:rPr>
              <a:t>куб. </a:t>
            </a:r>
          </a:p>
          <a:p>
            <a:pPr indent="1800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1100" dirty="0">
                <a:latin typeface="Garamond" pitchFamily="18" charset="0"/>
              </a:rPr>
              <a:t>Полигон ТБО находится в 5-ти км. от г.Старица, заполнен на </a:t>
            </a:r>
            <a:r>
              <a:rPr lang="ru-RU" sz="1100" dirty="0" smtClean="0">
                <a:latin typeface="Garamond" pitchFamily="18" charset="0"/>
              </a:rPr>
              <a:t>80,4% </a:t>
            </a:r>
            <a:r>
              <a:rPr lang="ru-RU" sz="1100" dirty="0">
                <a:latin typeface="Garamond" pitchFamily="18" charset="0"/>
              </a:rPr>
              <a:t>и соответствует техническим и санитарным нормам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00000" y="432000"/>
            <a:ext cx="2676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Garamond" pitchFamily="18" charset="0"/>
              </a:rPr>
              <a:t>Инженерные коммуникации</a:t>
            </a:r>
            <a:endParaRPr lang="ru-RU" sz="16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4000" y="180000"/>
            <a:ext cx="6480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Характеристика Старицкого района / Отраслевая направленность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4000" y="295416"/>
            <a:ext cx="30264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Garamond" pitchFamily="18" charset="0"/>
              </a:rPr>
              <a:t>Отраслевая направленность</a:t>
            </a:r>
            <a:endParaRPr lang="ru-RU" sz="1600" dirty="0">
              <a:latin typeface="Garamond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422" y="601028"/>
            <a:ext cx="4104456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7188" algn="just">
              <a:lnSpc>
                <a:spcPts val="1250"/>
              </a:lnSpc>
              <a:defRPr/>
            </a:pP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</a:rPr>
              <a:t>Экономика Старицкого района имеет дифференцированную структуру по отраслям и формам собственности.</a:t>
            </a:r>
          </a:p>
          <a:p>
            <a:pPr lvl="0" indent="357188" algn="just">
              <a:lnSpc>
                <a:spcPts val="1250"/>
              </a:lnSpc>
              <a:defRPr/>
            </a:pPr>
            <a:r>
              <a:rPr lang="ru-RU" sz="1100" dirty="0">
                <a:solidFill>
                  <a:prstClr val="black"/>
                </a:solidFill>
                <a:latin typeface="Garamond" panose="02020404030301010803" pitchFamily="18" charset="0"/>
              </a:rPr>
              <a:t>Приоритетное направление развития – агропромышленный комплекс, район является одним из крупных сельскохозяйственных районов области. Агропромышленный комплекс включает в себя 23 сельхозпредприятия, 18 крестьянских (фермерских) хозяйств и 4392 личных подсобных хозяйства (из них 465 личных подсобных хозяйств содержат скот).</a:t>
            </a:r>
          </a:p>
          <a:p>
            <a:pPr lvl="0" indent="357188" algn="just">
              <a:lnSpc>
                <a:spcPts val="1250"/>
              </a:lnSpc>
              <a:defRPr/>
            </a:pPr>
            <a:r>
              <a:rPr lang="ru-RU" sz="1200" b="1" u="sng" dirty="0">
                <a:latin typeface="Garamond" pitchFamily="18" charset="0"/>
              </a:rPr>
              <a:t>Животноводство:</a:t>
            </a:r>
          </a:p>
          <a:p>
            <a:pPr marL="171450" lvl="0" indent="-171450" algn="just">
              <a:lnSpc>
                <a:spcPts val="1250"/>
              </a:lnSpc>
              <a:buFont typeface="Wingdings" panose="05000000000000000000" pitchFamily="2" charset="2"/>
              <a:buChar char="Ø"/>
              <a:defRPr/>
            </a:pPr>
            <a:r>
              <a:rPr lang="ru-RU" sz="1200" b="1" dirty="0">
                <a:latin typeface="Garamond" pitchFamily="18" charset="0"/>
              </a:rPr>
              <a:t>ООО «Северный лен – Старица»</a:t>
            </a:r>
            <a:r>
              <a:rPr lang="ru-RU" sz="1200" dirty="0">
                <a:latin typeface="Garamond" pitchFamily="18" charset="0"/>
              </a:rPr>
              <a:t> - молочное животноводство, производство молочной и кисло-молочной продукции, выращивание льна. (Тверская обл., Старицкий р-н, д. </a:t>
            </a:r>
            <a:r>
              <a:rPr lang="ru-RU" sz="1200" dirty="0" err="1">
                <a:latin typeface="Garamond" pitchFamily="18" charset="0"/>
              </a:rPr>
              <a:t>Степурино</a:t>
            </a:r>
            <a:r>
              <a:rPr lang="ru-RU" sz="1200" dirty="0">
                <a:latin typeface="Garamond" pitchFamily="18" charset="0"/>
              </a:rPr>
              <a:t>, ул. Октябрьская, д.6А, тел. (48263)3-21-46);</a:t>
            </a:r>
          </a:p>
          <a:p>
            <a:pPr marL="171450" lvl="0" indent="-171450" algn="just">
              <a:lnSpc>
                <a:spcPts val="1250"/>
              </a:lnSpc>
              <a:buFont typeface="Wingdings" panose="05000000000000000000" pitchFamily="2" charset="2"/>
              <a:buChar char="Ø"/>
              <a:defRPr/>
            </a:pPr>
            <a:r>
              <a:rPr lang="ru-RU" sz="1200" b="1" dirty="0">
                <a:latin typeface="Garamond" pitchFamily="18" charset="0"/>
              </a:rPr>
              <a:t>СПК «Ратмир» </a:t>
            </a:r>
            <a:r>
              <a:rPr lang="ru-RU" sz="1200" dirty="0">
                <a:latin typeface="Garamond" pitchFamily="18" charset="0"/>
              </a:rPr>
              <a:t>- производство молочной и кисло-молочной продукции. (Тверская обл., </a:t>
            </a:r>
            <a:r>
              <a:rPr lang="ru-RU" sz="1200" dirty="0" err="1">
                <a:latin typeface="Garamond" pitchFamily="18" charset="0"/>
              </a:rPr>
              <a:t>г.Старица</a:t>
            </a:r>
            <a:r>
              <a:rPr lang="ru-RU" sz="1200" dirty="0">
                <a:latin typeface="Garamond" pitchFamily="18" charset="0"/>
              </a:rPr>
              <a:t>, </a:t>
            </a:r>
            <a:r>
              <a:rPr lang="ru-RU" sz="1200" dirty="0" err="1">
                <a:latin typeface="Garamond" pitchFamily="18" charset="0"/>
              </a:rPr>
              <a:t>ул.Пионерская</a:t>
            </a:r>
            <a:r>
              <a:rPr lang="ru-RU" sz="1200" dirty="0">
                <a:latin typeface="Garamond" pitchFamily="18" charset="0"/>
              </a:rPr>
              <a:t>, д.10, тел. (48263) 2-13-27);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ts val="1250"/>
              </a:lnSpc>
              <a:buFont typeface="Wingdings" panose="05000000000000000000" pitchFamily="2" charset="2"/>
              <a:buChar char="Ø"/>
              <a:defRPr/>
            </a:pPr>
            <a:r>
              <a:rPr lang="ru-RU" sz="1200" b="1" dirty="0">
                <a:latin typeface="Garamond" pitchFamily="18" charset="0"/>
              </a:rPr>
              <a:t>ООО «Искра»</a:t>
            </a:r>
            <a:r>
              <a:rPr lang="ru-RU" sz="1200" dirty="0">
                <a:latin typeface="Garamond" pitchFamily="18" charset="0"/>
              </a:rPr>
              <a:t> - молочное животноводство. (Тверская обл., Старицкий р-н, д. </a:t>
            </a:r>
            <a:r>
              <a:rPr lang="ru-RU" sz="1200" dirty="0" err="1">
                <a:latin typeface="Garamond" pitchFamily="18" charset="0"/>
              </a:rPr>
              <a:t>Паньково</a:t>
            </a:r>
            <a:r>
              <a:rPr lang="ru-RU" sz="1200" dirty="0">
                <a:latin typeface="Garamond" pitchFamily="18" charset="0"/>
              </a:rPr>
              <a:t>, тел. (48263)3-61-42);</a:t>
            </a:r>
          </a:p>
          <a:p>
            <a:pPr marL="171450" lvl="0" indent="-171450" algn="just">
              <a:lnSpc>
                <a:spcPts val="1250"/>
              </a:lnSpc>
              <a:buFont typeface="Wingdings" panose="05000000000000000000" pitchFamily="2" charset="2"/>
              <a:buChar char="Ø"/>
              <a:defRPr/>
            </a:pPr>
            <a:r>
              <a:rPr lang="ru-RU" sz="1200" b="1" dirty="0">
                <a:latin typeface="Garamond" pitchFamily="18" charset="0"/>
              </a:rPr>
              <a:t>ООО «Новая Заря»</a:t>
            </a:r>
            <a:r>
              <a:rPr lang="ru-RU" sz="1200" dirty="0">
                <a:latin typeface="Garamond" pitchFamily="18" charset="0"/>
              </a:rPr>
              <a:t> - молочное животноводство. (Тверская обл., Старицкий р-н., ст. Старица, ул. Гоголева, д. 30, тел. (48263) 3-41-10);</a:t>
            </a:r>
          </a:p>
          <a:p>
            <a:pPr marL="171450" lvl="0" indent="-171450" algn="just">
              <a:lnSpc>
                <a:spcPts val="1250"/>
              </a:lnSpc>
              <a:buFont typeface="Wingdings" panose="05000000000000000000" pitchFamily="2" charset="2"/>
              <a:buChar char="Ø"/>
              <a:defRPr/>
            </a:pPr>
            <a:r>
              <a:rPr lang="ru-RU" sz="1200" b="1" dirty="0">
                <a:latin typeface="Garamond" pitchFamily="18" charset="0"/>
              </a:rPr>
              <a:t>ООО «Агрофирма </a:t>
            </a:r>
            <a:r>
              <a:rPr lang="ru-RU" sz="1200" b="1" dirty="0" err="1">
                <a:latin typeface="Garamond" pitchFamily="18" charset="0"/>
              </a:rPr>
              <a:t>Верхневолжье</a:t>
            </a:r>
            <a:r>
              <a:rPr lang="ru-RU" sz="1200" b="1" dirty="0">
                <a:latin typeface="Garamond" pitchFamily="18" charset="0"/>
              </a:rPr>
              <a:t>»</a:t>
            </a:r>
            <a:r>
              <a:rPr lang="ru-RU" sz="1200" dirty="0">
                <a:latin typeface="Garamond" pitchFamily="18" charset="0"/>
              </a:rPr>
              <a:t> - молочное животноводство. (Тверская обл., Старицкий р-н, д. Васильевское, д. 1, тел. (48263)2-15-56);</a:t>
            </a:r>
          </a:p>
          <a:p>
            <a:pPr marL="171450" lvl="0" indent="-171450" algn="just">
              <a:lnSpc>
                <a:spcPts val="1250"/>
              </a:lnSpc>
              <a:buFont typeface="Wingdings" panose="05000000000000000000" pitchFamily="2" charset="2"/>
              <a:buChar char="Ø"/>
              <a:defRPr/>
            </a:pPr>
            <a:r>
              <a:rPr lang="ru-RU" sz="1200" b="1" dirty="0">
                <a:solidFill>
                  <a:prstClr val="black"/>
                </a:solidFill>
                <a:latin typeface="Garamond" pitchFamily="18" charset="0"/>
              </a:rPr>
              <a:t>ООО «Коптево»  </a:t>
            </a:r>
            <a:r>
              <a:rPr lang="ru-RU" sz="1200" dirty="0">
                <a:solidFill>
                  <a:prstClr val="black"/>
                </a:solidFill>
                <a:latin typeface="Garamond" pitchFamily="18" charset="0"/>
              </a:rPr>
              <a:t>- кролиководство. Тверская обл., Старицкий р-н, ст. Старица, ул. Гоголева, д. 66, тел. 8-926-555-56-65.</a:t>
            </a:r>
          </a:p>
          <a:p>
            <a:pPr lvl="0" algn="just">
              <a:lnSpc>
                <a:spcPts val="1250"/>
              </a:lnSpc>
              <a:defRPr/>
            </a:pPr>
            <a:endParaRPr lang="ru-RU" sz="1200" b="1" u="sng" dirty="0">
              <a:solidFill>
                <a:prstClr val="black"/>
              </a:solidFill>
              <a:latin typeface="Garamond" pitchFamily="18" charset="0"/>
            </a:endParaRPr>
          </a:p>
          <a:p>
            <a:pPr lvl="0" algn="just">
              <a:lnSpc>
                <a:spcPts val="1250"/>
              </a:lnSpc>
              <a:defRPr/>
            </a:pPr>
            <a:r>
              <a:rPr lang="ru-RU" sz="1200" b="1" dirty="0">
                <a:solidFill>
                  <a:prstClr val="black"/>
                </a:solidFill>
                <a:latin typeface="Garamond" pitchFamily="18" charset="0"/>
              </a:rPr>
              <a:t>     </a:t>
            </a:r>
            <a:r>
              <a:rPr lang="ru-RU" sz="1200" b="1" u="sng" dirty="0">
                <a:solidFill>
                  <a:prstClr val="black"/>
                </a:solidFill>
                <a:latin typeface="Garamond" pitchFamily="18" charset="0"/>
              </a:rPr>
              <a:t>Растениеводство</a:t>
            </a:r>
            <a:r>
              <a:rPr lang="ru-RU" sz="1200" b="1" u="sng" dirty="0">
                <a:latin typeface="Garamond" pitchFamily="18" charset="0"/>
              </a:rPr>
              <a:t>:</a:t>
            </a:r>
          </a:p>
          <a:p>
            <a:pPr marL="171450" lvl="0" indent="-171450" algn="just">
              <a:lnSpc>
                <a:spcPts val="1250"/>
              </a:lnSpc>
              <a:buFont typeface="Wingdings" panose="05000000000000000000" pitchFamily="2" charset="2"/>
              <a:buChar char="Ø"/>
              <a:defRPr/>
            </a:pPr>
            <a:r>
              <a:rPr lang="ru-RU" sz="1200" b="1" dirty="0">
                <a:latin typeface="Garamond" pitchFamily="18" charset="0"/>
              </a:rPr>
              <a:t>ООО «</a:t>
            </a:r>
            <a:r>
              <a:rPr lang="ru-RU" sz="1200" b="1" dirty="0" err="1">
                <a:latin typeface="Garamond" pitchFamily="18" charset="0"/>
              </a:rPr>
              <a:t>Экоагрофарминг</a:t>
            </a:r>
            <a:r>
              <a:rPr lang="ru-RU" sz="1200" b="1" dirty="0">
                <a:latin typeface="Garamond" pitchFamily="18" charset="0"/>
              </a:rPr>
              <a:t>» </a:t>
            </a:r>
            <a:r>
              <a:rPr lang="ru-RU" sz="1200" dirty="0">
                <a:latin typeface="Garamond" pitchFamily="18" charset="0"/>
              </a:rPr>
              <a:t>- выращивание зерновых культур, картофеля. Тверская обл., Старицкий р-н, </a:t>
            </a:r>
            <a:r>
              <a:rPr lang="ru-RU" sz="1200" dirty="0" err="1">
                <a:latin typeface="Garamond" pitchFamily="18" charset="0"/>
              </a:rPr>
              <a:t>дер.Степурино</a:t>
            </a:r>
            <a:r>
              <a:rPr lang="ru-RU" sz="1200" dirty="0">
                <a:latin typeface="Garamond" pitchFamily="18" charset="0"/>
              </a:rPr>
              <a:t>, ул. Заводская, 14, тел. (48263)3-21-81, +7 (910) 533-51-21;</a:t>
            </a:r>
          </a:p>
          <a:p>
            <a:pPr marL="171450" lvl="0" indent="-171450" algn="just">
              <a:lnSpc>
                <a:spcPts val="1250"/>
              </a:lnSpc>
              <a:buFont typeface="Wingdings" panose="05000000000000000000" pitchFamily="2" charset="2"/>
              <a:buChar char="Ø"/>
              <a:defRPr/>
            </a:pPr>
            <a:r>
              <a:rPr lang="ru-RU" sz="1200" b="1" dirty="0">
                <a:latin typeface="Garamond" pitchFamily="18" charset="0"/>
              </a:rPr>
              <a:t>ООО «</a:t>
            </a:r>
            <a:r>
              <a:rPr lang="ru-RU" sz="1200" b="1" dirty="0" err="1">
                <a:latin typeface="Garamond" pitchFamily="18" charset="0"/>
              </a:rPr>
              <a:t>Саначино</a:t>
            </a:r>
            <a:r>
              <a:rPr lang="ru-RU" sz="1200" b="1" dirty="0">
                <a:latin typeface="Garamond" pitchFamily="18" charset="0"/>
              </a:rPr>
              <a:t>-Агро»</a:t>
            </a:r>
            <a:r>
              <a:rPr lang="ru-RU" sz="1200" dirty="0">
                <a:latin typeface="Garamond" pitchFamily="18" charset="0"/>
              </a:rPr>
              <a:t> - овощеводство (корнеплоды). г. Тверь, ул. </a:t>
            </a:r>
            <a:r>
              <a:rPr lang="ru-RU" sz="1200" dirty="0" err="1">
                <a:latin typeface="Garamond" pitchFamily="18" charset="0"/>
              </a:rPr>
              <a:t>Бассейная</a:t>
            </a:r>
            <a:r>
              <a:rPr lang="ru-RU" sz="1200" dirty="0">
                <a:latin typeface="Garamond" pitchFamily="18" charset="0"/>
              </a:rPr>
              <a:t> д.2/12, тел. (4822)63-32-60;</a:t>
            </a:r>
          </a:p>
          <a:p>
            <a:pPr lvl="0" algn="just">
              <a:defRPr/>
            </a:pPr>
            <a:endParaRPr lang="ru-RU" sz="1100" i="1" dirty="0">
              <a:latin typeface="Garamond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1149" y="6822554"/>
            <a:ext cx="1663541" cy="337312"/>
          </a:xfrm>
        </p:spPr>
        <p:txBody>
          <a:bodyPr/>
          <a:lstStyle/>
          <a:p>
            <a:r>
              <a:rPr lang="ru-RU" i="1" dirty="0" smtClean="0"/>
              <a:t>9</a:t>
            </a:r>
            <a:endParaRPr lang="ru-RU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64533" y="5725334"/>
            <a:ext cx="1847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100" b="1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6362" y="4791961"/>
            <a:ext cx="2566833" cy="192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0769" y="382536"/>
            <a:ext cx="2538018" cy="190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6362" y="2574082"/>
            <a:ext cx="256683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4323</TotalTime>
  <Words>4885</Words>
  <Application>Microsoft Office PowerPoint</Application>
  <PresentationFormat>Произвольный</PresentationFormat>
  <Paragraphs>491</Paragraphs>
  <Slides>34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7" baseType="lpstr">
      <vt:lpstr>Adobe Fangsong Std R</vt:lpstr>
      <vt:lpstr>Arial</vt:lpstr>
      <vt:lpstr>Bookman Old Style</vt:lpstr>
      <vt:lpstr>Calibri</vt:lpstr>
      <vt:lpstr>Cambria</vt:lpstr>
      <vt:lpstr>Garamond</vt:lpstr>
      <vt:lpstr>Georgia</vt:lpstr>
      <vt:lpstr>Helvetica</vt:lpstr>
      <vt:lpstr>Monotype Corsiva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Транспортная инфраструктура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Образование и молодежная политика</vt:lpstr>
      <vt:lpstr>Презентация PowerPoint</vt:lpstr>
      <vt:lpstr>Презентация PowerPoint</vt:lpstr>
      <vt:lpstr>В Старицком районе за 2017 год подготовлено: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 Православный духовно-патриотический межрегиональный фестиваль «Души преображения Лира» в с. Берново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Соловьева</dc:creator>
  <cp:lastModifiedBy>Учетная запись Майкрософт</cp:lastModifiedBy>
  <cp:revision>420</cp:revision>
  <dcterms:modified xsi:type="dcterms:W3CDTF">2024-06-06T09:22:54Z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1892202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