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6"/>
  </p:notesMasterIdLst>
  <p:sldIdLst>
    <p:sldId id="256" r:id="rId2"/>
    <p:sldId id="260" r:id="rId3"/>
    <p:sldId id="270" r:id="rId4"/>
    <p:sldId id="273" r:id="rId5"/>
    <p:sldId id="263" r:id="rId6"/>
    <p:sldId id="264" r:id="rId7"/>
    <p:sldId id="274" r:id="rId8"/>
    <p:sldId id="272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5" autoAdjust="0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78EB5-22BB-4527-8E90-3E2FA454C53F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CE54-6B0C-4A0C-BC0C-D3AD0E817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9CE54-6B0C-4A0C-BC0C-D3AD0E8179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7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9CE54-6B0C-4A0C-BC0C-D3AD0E8179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7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5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60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8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9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08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3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4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4C85-1EFB-4B65-A438-999C267EA7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5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334" y="1767609"/>
            <a:ext cx="10452266" cy="273132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Социально-экономическое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Старицкого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округа Тверской области, прогноз на </a:t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D:\Мои документы\staritsa_city_co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7288" cy="1412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0"/>
          <p:cNvSpPr txBox="1">
            <a:spLocks/>
          </p:cNvSpPr>
          <p:nvPr/>
        </p:nvSpPr>
        <p:spPr>
          <a:xfrm>
            <a:off x="1757363" y="99778"/>
            <a:ext cx="8745062" cy="1186097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</a:t>
            </a:r>
            <a:endParaRPr lang="ru-RU" sz="2400" b="1" dirty="0" smtClean="0">
              <a:solidFill>
                <a:srgbClr val="B28E1D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СТАРИЦКОГО МУНИЦИПАЛЬНОГО ОКРУГА </a:t>
            </a:r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49728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53791"/>
            <a:ext cx="10086530" cy="52537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«Финансы»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99364"/>
              </p:ext>
            </p:extLst>
          </p:nvPr>
        </p:nvGraphicFramePr>
        <p:xfrm>
          <a:off x="1463992" y="1478651"/>
          <a:ext cx="9060815" cy="3369183"/>
        </p:xfrm>
        <a:graphic>
          <a:graphicData uri="http://schemas.openxmlformats.org/drawingml/2006/table">
            <a:tbl>
              <a:tblPr firstRow="1" firstCol="1" bandRow="1"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отчет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всего по муниципальному образованию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2 196 546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2 201 740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2 647 517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2 616 326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2 580 812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необлагаемого налогом, всего по муниципальному образованию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1 227 682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1 255 046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1 258 197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1 274 169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1 286 019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подлежащего налогообложению, исходя из среднегодовой стоимости (без учета стоимости имущества в отношении объектов недвижимого имущества, налоговая база для которых определяется как кадастровая стоимость, и объектов железнодорожных путей общего пользования)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968 864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946 694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1 389 320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1 342 157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1 294 793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налога по муниципальному образованию за январь-декабрь по ставке 2,2 %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1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234414"/>
            <a:ext cx="10086530" cy="92392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«Единый сельскохозяйственный налог»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предприниматели, перешедшие на уплату единого сельскохозяйственного налога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65664"/>
              </p:ext>
            </p:extLst>
          </p:nvPr>
        </p:nvGraphicFramePr>
        <p:xfrm>
          <a:off x="1320803" y="1523999"/>
          <a:ext cx="9618130" cy="3217334"/>
        </p:xfrm>
        <a:graphic>
          <a:graphicData uri="http://schemas.openxmlformats.org/drawingml/2006/table">
            <a:tbl>
              <a:tblPr firstRow="1" firstCol="1" bandRow="1"/>
              <a:tblGrid>
                <a:gridCol w="2519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факт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факт (оценка)    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 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налогоплательщиков, всего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ДОХОДЫ, уменьшенные на величину расходов, всего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исчисленного налога, 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02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234414"/>
            <a:ext cx="10086530" cy="92392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«Численность индивидуальных предпринимателей без образования юридического лица»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281071"/>
              </p:ext>
            </p:extLst>
          </p:nvPr>
        </p:nvGraphicFramePr>
        <p:xfrm>
          <a:off x="1066892" y="1725065"/>
          <a:ext cx="9815597" cy="17519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3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797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показателей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(оценка)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2025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2026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8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96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Численность индивидуальных предпринимателей без образования юридического лица, всего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978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Количество зарегистрировавшихся самозанятых граждан, чел.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694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702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158045"/>
            <a:ext cx="10086530" cy="12756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«Показатели по налогооблагаемой базе для начисления налога, взимаемого в связи с применением патентной системы налогообложения»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425482"/>
              </p:ext>
            </p:extLst>
          </p:nvPr>
        </p:nvGraphicFramePr>
        <p:xfrm>
          <a:off x="1170517" y="2122314"/>
          <a:ext cx="8808860" cy="2151599"/>
        </p:xfrm>
        <a:graphic>
          <a:graphicData uri="http://schemas.openxmlformats.org/drawingml/2006/table">
            <a:tbl>
              <a:tblPr firstRow="1" firstCol="1" bandRow="1"/>
              <a:tblGrid>
                <a:gridCol w="3469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1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2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факт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оценка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ИП, получивших патент, единиц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патентов, единиц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Налоговая база для исчисления налога,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111115454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108721564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100256057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104266300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108436950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налога,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6666927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6523293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6015362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6255978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7080371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86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158045"/>
            <a:ext cx="10086530" cy="12756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«Показатели по налогооблагаемой базе для начисления налога, взимаемого в связи с применением упрощённой системы налогообложения»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81966"/>
              </p:ext>
            </p:extLst>
          </p:nvPr>
        </p:nvGraphicFramePr>
        <p:xfrm>
          <a:off x="1478844" y="1935321"/>
          <a:ext cx="9493958" cy="4206240"/>
        </p:xfrm>
        <a:graphic>
          <a:graphicData uri="http://schemas.openxmlformats.org/drawingml/2006/table">
            <a:tbl>
              <a:tblPr/>
              <a:tblGrid>
                <a:gridCol w="268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Плательщики, объектом налогообложения которых является ДОХОД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плательщиков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дохода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939434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1013306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1038551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1076773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1119844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11164638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Плательщики, объектом налогообложения которых является ДОХОД,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уменьшенный на величину РАСХОДОВ                    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плательщиков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дохода, уменьшенная на величину расходов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53728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86630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93991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100124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104129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108294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83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689" y="579170"/>
            <a:ext cx="9561689" cy="84323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«Демография»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906838"/>
              </p:ext>
            </p:extLst>
          </p:nvPr>
        </p:nvGraphicFramePr>
        <p:xfrm>
          <a:off x="1727202" y="1422400"/>
          <a:ext cx="8906932" cy="4301421"/>
        </p:xfrm>
        <a:graphic>
          <a:graphicData uri="http://schemas.openxmlformats.org/drawingml/2006/table">
            <a:tbl>
              <a:tblPr firstRow="1" firstCol="1" bandRow="1"/>
              <a:tblGrid>
                <a:gridCol w="507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5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5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7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на начало года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 роста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предыдущему году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постоянного населения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числе:                                                 городское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сельское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Естественный прирост (+), убыль (-)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Миграционный прирост (+),  снижение (-)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2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82459"/>
            <a:ext cx="11125108" cy="107588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«Труд и занятость»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9858116"/>
              </p:ext>
            </p:extLst>
          </p:nvPr>
        </p:nvGraphicFramePr>
        <p:xfrm>
          <a:off x="878111" y="1158340"/>
          <a:ext cx="10376910" cy="4355378"/>
        </p:xfrm>
        <a:graphic>
          <a:graphicData uri="http://schemas.openxmlformats.org/drawingml/2006/table">
            <a:tbl>
              <a:tblPr firstRow="1" firstCol="1" bandRow="1"/>
              <a:tblGrid>
                <a:gridCol w="43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7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69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1. Трудовые ресурсы </a:t>
                      </a:r>
                      <a:b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10,897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10,770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10,619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10,519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10,263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32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2. Распределение трудовых ресурсов по видам занятости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178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ЗАНЯТО в ЭКОНОМИКЕ - всего</a:t>
                      </a:r>
                      <a:b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7,650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7,542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7,404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7,248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7,101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6,893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5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 по формам собственности: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предприятиях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государственной и муниципальной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 собственности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(ФГУП, ГУП, МУП)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0,155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государственных и муниципальных учреждениях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1,611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частная форма собственности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4,460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4,435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4,380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4,315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4,278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4,218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самозанятые граждане, не включаемые в среднесписочную численность работающих (в том числе работающие по договорам гражданско-правового характера, на семейном предприятии без оплаты, занятые в домашнем хозяйстве производством товаров и услуг для реализации)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1,052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0,909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в трудоспособном возрасте, обучающиеся с отрывом от производства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0,600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0,550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0,500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0,450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0,400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0,350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Лица в трудоспособном возрасте не занятые трудовой деятельностью и учебой 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2,750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2,805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2,866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2,921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3,018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3,020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8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82459"/>
            <a:ext cx="11125108" cy="107588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«Труд и занятость»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3297169"/>
              </p:ext>
            </p:extLst>
          </p:nvPr>
        </p:nvGraphicFramePr>
        <p:xfrm>
          <a:off x="1095375" y="1241778"/>
          <a:ext cx="9866135" cy="3818734"/>
        </p:xfrm>
        <a:graphic>
          <a:graphicData uri="http://schemas.openxmlformats.org/drawingml/2006/table">
            <a:tbl>
              <a:tblPr firstRow="1" firstCol="1" bandRow="1"/>
              <a:tblGrid>
                <a:gridCol w="38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9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9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23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3. Фонд заработной платы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3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Введено (планируется к введению) новых рабочих мест 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02">
                <a:tc rowSpan="2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Среднесписочная численность работников для расчета среднемесячной начисленной заработной платы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5,908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5,840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5,763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5,692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5,679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5,614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прошлому году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96,95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98,85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98,68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98,77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99,77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98,86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Среднемесячный доход от трудовой деятельности</a:t>
                      </a:r>
                      <a:b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24 615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27 058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27 147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28 273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29 548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31 400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прошлому году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112,36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109,93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104,15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104,51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106,27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197">
                <a:tc rowSpan="2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Фонд оплаты труда наемных работников в организациях, у индивидуальных предпринимателей и физических лиц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млн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1 745,096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1 896,240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1 877,403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1 931,150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2 013,629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2 115,362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прошлому году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108,93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108,66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99,01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104,27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105,05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62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126124"/>
            <a:ext cx="10097819" cy="103221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«Промышленное производство»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70904"/>
              </p:ext>
            </p:extLst>
          </p:nvPr>
        </p:nvGraphicFramePr>
        <p:xfrm>
          <a:off x="1456268" y="1072446"/>
          <a:ext cx="9132711" cy="5195319"/>
        </p:xfrm>
        <a:graphic>
          <a:graphicData uri="http://schemas.openxmlformats.org/drawingml/2006/table">
            <a:tbl>
              <a:tblPr firstRow="1" firstCol="1" bandRow="1"/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06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ОКВЭД 2 (класс)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отгруженных товаров собственного производства, выполненных работ и услуг по видам деятельности,  в действующих ценах каждого года, тыс. рублей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ВСDЕ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Промышленное производство (промышленность)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740740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776246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806826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836704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868017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ДОБЫЧА ПОЛЕЗНЫХ ИСКОПАЕМЫХ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327635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377604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389525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401281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413645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Добыча прочих полезных ископаемых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327635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377604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389525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401281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413645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ОБРАБАТЫВАЮЩИЕ ПРОИЗВОДСТВА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305696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281740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294669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306932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319866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пищевых продуктов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6749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35664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38800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40895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42327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43893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прочей неметаллической минеральной продукции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2946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7440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7912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8417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9025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готовых металлических изделий, кроме машин и оборудования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260337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235500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245862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256188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266948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84434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91357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95912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100649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105522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2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22975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25545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26720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27842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28984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Забор, очистка и распределение воды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10962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12064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12619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13149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13688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 и обработка сточных вод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12013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effectLst/>
                          <a:latin typeface="Times New Roman"/>
                        </a:rPr>
                        <a:t>13481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14101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14693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15296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91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0"/>
            <a:ext cx="11125108" cy="98658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«Агропромышленный комплекс»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44565"/>
              </p:ext>
            </p:extLst>
          </p:nvPr>
        </p:nvGraphicFramePr>
        <p:xfrm>
          <a:off x="778934" y="1622181"/>
          <a:ext cx="10645423" cy="3288486"/>
        </p:xfrm>
        <a:graphic>
          <a:graphicData uri="http://schemas.openxmlformats.org/drawingml/2006/table">
            <a:tbl>
              <a:tblPr firstRow="1" firstCol="1" bandRow="1"/>
              <a:tblGrid>
                <a:gridCol w="471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Показатели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Единицы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2021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2022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2023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2024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2025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2026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Количество сельскохозяйственных предприятий - всего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единиц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Число крестьянских (фермерских) хозяйств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-”-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Затраты на производство продукции в сельскохозяйственных предприятиях – всего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1 045 572,0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1 240 842,0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1 364 926,0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1 500 054,0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1 650 059,0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1 815 065,0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Выручка от продажи товаров, продукции, работ, услуг в сельскохозяйственных предприятиях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997 694,0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1 026 380,0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1 130 250,0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1 265 147,0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1 324 860,0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1 430 754,0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Себестоимость проданных товаров, продукции, работ, услуг в сельскохохяйственных предприятиях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963 834,0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875 034,0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978 350,0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1 112 047,0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1 170 660,0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1 275 450,0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Прибыль (убыток) до налогообложения с учетом  дотаций  и компенсаций в сельскохохяйственных предприятиях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238 900,0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239 000,0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240 000,0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241 000,0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242 000,0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0"/>
            <a:ext cx="11125108" cy="98658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«Агропромышленный комплекс»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336094"/>
              </p:ext>
            </p:extLst>
          </p:nvPr>
        </p:nvGraphicFramePr>
        <p:xfrm>
          <a:off x="1174044" y="1001888"/>
          <a:ext cx="9855200" cy="5369114"/>
        </p:xfrm>
        <a:graphic>
          <a:graphicData uri="http://schemas.openxmlformats.org/drawingml/2006/table">
            <a:tbl>
              <a:tblPr firstRow="1" firstCol="1" bandRow="1"/>
              <a:tblGrid>
                <a:gridCol w="360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4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97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Показатели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Единицы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2021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2022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2023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2024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2025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2026 </a:t>
                      </a: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Производство основных видов сельскохозяйственной  </a:t>
                      </a:r>
                      <a:r>
                        <a:rPr lang="ru-RU" sz="1050" b="1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продукции</a:t>
                      </a:r>
                      <a:r>
                        <a:rPr lang="ru-RU" sz="1050" b="1" baseline="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во </a:t>
                      </a:r>
                      <a:r>
                        <a:rPr lang="ru-RU" sz="1050" b="1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всех категориях хозяйств: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Зерно (в весе после доработки)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23 741,4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23 750,0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23 835,0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23 940,0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24 045,0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Картофель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44 562,0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48 656,6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48 708,0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48 900,0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49 110,0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49 380,0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Овощи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4 575,6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7 919,1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7 975,0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8 085,0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Льноволокно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Скот и птица - всего (в живом весе)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Молоко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7 474,6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7 605,0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7 955,0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Яйца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тыс.шт.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5 777,0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Шерсть (в физическом весе)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Посевные площади во всех категориях хозяйств: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Посевная площадь – всего, из нее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36 890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36 148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36 218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36 218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36 218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36 218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Зерновые  культуры, в том числе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7 882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8 250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8 606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8 606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8 606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8 606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               озимые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1 868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3 474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4 327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4 327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4 327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4 327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Технические культуры – всего, в том числе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833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550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        рапс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483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200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200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200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200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        лен-долгунец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350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Картофель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1 856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2 266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2 273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2 273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2 273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2 273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Овощи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216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205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197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197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197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197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Кормовые культуры – всего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26 586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24 594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24 592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24 592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24 592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24 592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9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Численность поголовья скота и птицы</a:t>
                      </a:r>
                      <a:r>
                        <a:rPr lang="ru-RU" sz="1050" b="1">
                          <a:solidFill>
                            <a:srgbClr val="FF0000"/>
                          </a:solidFill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на конец года во всех категориях хозяйств:</a:t>
                      </a: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Крупный рогатый скот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3 051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3 151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3 151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effectLst/>
                          <a:latin typeface="Times New Roman"/>
                        </a:rPr>
                        <a:t>3 151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в том числе: коровы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Свиньи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Овцы и козы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79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53791"/>
            <a:ext cx="11125108" cy="52537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«Инвестиции»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7940702"/>
              </p:ext>
            </p:extLst>
          </p:nvPr>
        </p:nvGraphicFramePr>
        <p:xfrm>
          <a:off x="533446" y="711206"/>
          <a:ext cx="11037665" cy="6151427"/>
        </p:xfrm>
        <a:graphic>
          <a:graphicData uri="http://schemas.openxmlformats.org/drawingml/2006/table">
            <a:tbl>
              <a:tblPr firstRow="1" firstCol="1" bandRow="1"/>
              <a:tblGrid>
                <a:gridCol w="46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1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7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Объем инвестиций в основной капитал (без субъектов малого предпринимательства) в ценах соответствующих лет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527 530,0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778 586,8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497 650,1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237 299,5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207 508,0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7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Объем инвестиций в основной капитал (без субъектов малого предпринимательства) в ценах 2022 года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527 530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446 965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203 464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170 034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59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По видам экономической деятельности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A: Сельское, лесное хозяйство, охота, рыболовство и рыбоводство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 01 : Растениеводство и животноводство, охота и предоставление соответствующих услуг в этих областях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C: Обрабатывающие производства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Класс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14: Производство одежды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 25: Производство готовых металлических изделий, кроме машин и оборудования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D: Обеспечение электрической энергией, газом  и паром; кондиционирование воздуха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E: 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G: Торговля оптовая и розничная; ремонт автотранспортных средств и мотоциклов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M: Деятельность профессиональная, научная и техническая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N: Деятельность административная и сопутствующие дополнительные услуги 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O: Государственное управление и обеспечение военной безопасности; социальное обеспечение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183 320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342 336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P: Образование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Q: Деятельность в области здравоохранения и социальных услуг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R: Деятельность в области культуры, спорта, организации досуга и развлечений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2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53791"/>
            <a:ext cx="11125108" cy="52537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«Инвестиции»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86990"/>
              </p:ext>
            </p:extLst>
          </p:nvPr>
        </p:nvGraphicFramePr>
        <p:xfrm>
          <a:off x="1191068" y="824092"/>
          <a:ext cx="10368754" cy="4350576"/>
        </p:xfrm>
        <a:graphic>
          <a:graphicData uri="http://schemas.openxmlformats.org/drawingml/2006/table">
            <a:tbl>
              <a:tblPr firstRow="1" firstCol="1" bandRow="1"/>
              <a:tblGrid>
                <a:gridCol w="64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0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261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По источникам финансирования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Инвестиции в основной капитал за счет всех источников финансирования (без субъектов малого предпринимательства и объмов инвестиций, не наблюдаемых прямыми статистическими методами)  в ценах 2022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527 530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446 965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203 464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средства предприятий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155 335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393 776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137 822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амортизация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255 954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Привлеченные средства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банков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кредиты иностранных банков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заемные средства других организаций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средства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663 208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389 036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федерального бюджета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610 666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местного бюджета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внебюджетных фондов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источники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13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2395</Words>
  <Application>Microsoft Office PowerPoint</Application>
  <PresentationFormat>Широкоэкранный</PresentationFormat>
  <Paragraphs>1177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CYR</vt:lpstr>
      <vt:lpstr>Calibri</vt:lpstr>
      <vt:lpstr>Times New Roman</vt:lpstr>
      <vt:lpstr>Times New Roman CYR</vt:lpstr>
      <vt:lpstr>Тема Office</vt:lpstr>
      <vt:lpstr> Социально-экономическое развитие Старицкого муниципального округа Тверской области, прогноз на  2024-2026 годы </vt:lpstr>
      <vt:lpstr>Раздел «Демография»</vt:lpstr>
      <vt:lpstr> Раздел «Труд и занятость» </vt:lpstr>
      <vt:lpstr> Раздел «Труд и занятость» </vt:lpstr>
      <vt:lpstr>Раздел «Промышленное производство»</vt:lpstr>
      <vt:lpstr>Раздел «Агропромышленный комплекс»</vt:lpstr>
      <vt:lpstr>Раздел «Агропромышленный комплекс»</vt:lpstr>
      <vt:lpstr>Раздел «Инвестиции»</vt:lpstr>
      <vt:lpstr>Раздел «Инвестиции»</vt:lpstr>
      <vt:lpstr>Раздел «Финансы»</vt:lpstr>
      <vt:lpstr>Раздел «Единый сельскохозяйственный налог» Индивидуальные предприниматели, перешедшие на уплату единого сельскохозяйственного налога</vt:lpstr>
      <vt:lpstr> Раздел «Численность индивидуальных предпринимателей без образования юридического лица» </vt:lpstr>
      <vt:lpstr> Раздел «Показатели по налогооблагаемой базе для начисления налога, взимаемого в связи с применением патентной системы налогообложения» </vt:lpstr>
      <vt:lpstr> Раздел «Показатели по налогооблагаемой базе для начисления налога, взимаемого в связи с применением упрощённой системы налогообложения»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Старицкого района за 10 месяцев  2019 года</dc:title>
  <dc:creator>админ</dc:creator>
  <cp:lastModifiedBy>Лупик ОГ</cp:lastModifiedBy>
  <cp:revision>199</cp:revision>
  <cp:lastPrinted>2019-12-19T12:55:08Z</cp:lastPrinted>
  <dcterms:created xsi:type="dcterms:W3CDTF">2019-12-10T08:21:04Z</dcterms:created>
  <dcterms:modified xsi:type="dcterms:W3CDTF">2023-10-03T08:32:49Z</dcterms:modified>
</cp:coreProperties>
</file>