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2" r:id="rId2"/>
    <p:sldId id="264" r:id="rId3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Пользователь Windows" initials="ПW" lastIdx="0" clrIdx="0">
    <p:extLst>
      <p:ext uri="{19B8F6BF-5375-455C-9EA6-DF929625EA0E}">
        <p15:presenceInfo xmlns:p15="http://schemas.microsoft.com/office/powerpoint/2012/main" userId="Пользователь Window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838E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9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344886956222894E-2"/>
          <c:y val="0.24004226130039794"/>
          <c:w val="0.93313110159107293"/>
          <c:h val="0.6457323398066561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НДФЛ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2.1935072358535848E-3"/>
                  <c:y val="0.1941064836852098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129F-4E72-8BCF-930C4A32C9A1}"/>
                </c:ext>
              </c:extLst>
            </c:dLbl>
            <c:dLbl>
              <c:idx val="1"/>
              <c:layout>
                <c:manualLayout>
                  <c:x val="1.0967536179267924E-3"/>
                  <c:y val="0.1797648611504874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129F-4E72-8BCF-930C4A32C9A1}"/>
                </c:ext>
              </c:extLst>
            </c:dLbl>
            <c:dLbl>
              <c:idx val="2"/>
              <c:layout>
                <c:manualLayout>
                  <c:x val="1.0967536179267924E-3"/>
                  <c:y val="0.2117923009393632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129F-4E72-8BCF-930C4A32C9A1}"/>
                </c:ext>
              </c:extLst>
            </c:dLbl>
            <c:dLbl>
              <c:idx val="3"/>
              <c:layout>
                <c:manualLayout>
                  <c:x val="0"/>
                  <c:y val="0.16326272503661221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129F-4E72-8BCF-930C4A32C9A1}"/>
                </c:ext>
              </c:extLst>
            </c:dLbl>
            <c:dLbl>
              <c:idx val="4"/>
              <c:layout>
                <c:manualLayout>
                  <c:x val="2.1935072358534248E-3"/>
                  <c:y val="0.14755387479963111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4-129F-4E72-8BCF-930C4A32C9A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2022 год </c:v>
                </c:pt>
                <c:pt idx="1">
                  <c:v>2023 год</c:v>
                </c:pt>
                <c:pt idx="2">
                  <c:v>2024 год</c:v>
                </c:pt>
                <c:pt idx="3">
                  <c:v>2025 год</c:v>
                </c:pt>
                <c:pt idx="4">
                  <c:v>2026 год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251.5</c:v>
                </c:pt>
                <c:pt idx="1">
                  <c:v>258.10000000000002</c:v>
                </c:pt>
                <c:pt idx="2">
                  <c:v>250</c:v>
                </c:pt>
                <c:pt idx="3">
                  <c:v>260.7</c:v>
                </c:pt>
                <c:pt idx="4">
                  <c:v>274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E0-4E05-9041-E6611628B3B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акцизы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3.295648595632411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129F-4E72-8BCF-930C4A32C9A1}"/>
                </c:ext>
              </c:extLst>
            </c:dLbl>
            <c:dLbl>
              <c:idx val="1"/>
              <c:layout>
                <c:manualLayout>
                  <c:x val="2.1935072358535445E-3"/>
                  <c:y val="-2.462141199820404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129F-4E72-8BCF-930C4A32C9A1}"/>
                </c:ext>
              </c:extLst>
            </c:dLbl>
            <c:dLbl>
              <c:idx val="2"/>
              <c:layout>
                <c:manualLayout>
                  <c:x val="5.483768089633966E-3"/>
                  <c:y val="-2.879469008407851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129F-4E72-8BCF-930C4A32C9A1}"/>
                </c:ext>
              </c:extLst>
            </c:dLbl>
            <c:dLbl>
              <c:idx val="3"/>
              <c:layout>
                <c:manualLayout>
                  <c:x val="5.4837680896338862E-3"/>
                  <c:y val="-2.535880651169843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129F-4E72-8BCF-930C4A32C9A1}"/>
                </c:ext>
              </c:extLst>
            </c:dLbl>
            <c:dLbl>
              <c:idx val="4"/>
              <c:layout>
                <c:manualLayout>
                  <c:x val="0"/>
                  <c:y val="-2.042415634857500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129F-4E72-8BCF-930C4A32C9A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2022 год </c:v>
                </c:pt>
                <c:pt idx="1">
                  <c:v>2023 год</c:v>
                </c:pt>
                <c:pt idx="2">
                  <c:v>2024 год</c:v>
                </c:pt>
                <c:pt idx="3">
                  <c:v>2025 год</c:v>
                </c:pt>
                <c:pt idx="4">
                  <c:v>2026 год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35.5</c:v>
                </c:pt>
                <c:pt idx="1">
                  <c:v>38.300000000000004</c:v>
                </c:pt>
                <c:pt idx="2">
                  <c:v>40.4</c:v>
                </c:pt>
                <c:pt idx="3">
                  <c:v>41.6</c:v>
                </c:pt>
                <c:pt idx="4">
                  <c:v>42.2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9E0-4E05-9041-E6611628B3B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имущ. налоги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2.7765336237176245E-2"/>
                  <c:y val="-2.198357793968289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B9E0-4E05-9041-E6611628B3B6}"/>
                </c:ext>
              </c:extLst>
            </c:dLbl>
            <c:dLbl>
              <c:idx val="1"/>
              <c:layout>
                <c:manualLayout>
                  <c:x val="2.6068797195488741E-2"/>
                  <c:y val="-1.520397054947289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2501484287622686E-2"/>
                      <c:h val="8.070256963498212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B9E0-4E05-9041-E6611628B3B6}"/>
                </c:ext>
              </c:extLst>
            </c:dLbl>
            <c:dLbl>
              <c:idx val="2"/>
              <c:layout>
                <c:manualLayout>
                  <c:x val="2.6735226145846305E-2"/>
                  <c:y val="-1.440789854721292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5791774996787164E-2"/>
                      <c:h val="6.091177722347292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B9E0-4E05-9041-E6611628B3B6}"/>
                </c:ext>
              </c:extLst>
            </c:dLbl>
            <c:dLbl>
              <c:idx val="3"/>
              <c:layout>
                <c:manualLayout>
                  <c:x val="-8.0427669540663263E-17"/>
                  <c:y val="9.255339609263500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B9E0-4E05-9041-E6611628B3B6}"/>
                </c:ext>
              </c:extLst>
            </c:dLbl>
            <c:dLbl>
              <c:idx val="4"/>
              <c:layout>
                <c:manualLayout>
                  <c:x val="2.2281542871537451E-2"/>
                  <c:y val="-1.824422431990266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B9E0-4E05-9041-E6611628B3B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2022 год </c:v>
                </c:pt>
                <c:pt idx="1">
                  <c:v>2023 год</c:v>
                </c:pt>
                <c:pt idx="2">
                  <c:v>2024 год</c:v>
                </c:pt>
                <c:pt idx="3">
                  <c:v>2025 год</c:v>
                </c:pt>
                <c:pt idx="4">
                  <c:v>2026 год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31.3</c:v>
                </c:pt>
                <c:pt idx="1">
                  <c:v>31.2</c:v>
                </c:pt>
                <c:pt idx="2">
                  <c:v>30.9</c:v>
                </c:pt>
                <c:pt idx="3">
                  <c:v>31.2</c:v>
                </c:pt>
                <c:pt idx="4">
                  <c:v>31.5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9E0-4E05-9041-E6611628B3B6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аренда и продажа имущества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8.7740289434143151E-3"/>
                  <c:y val="2.893045037463238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129F-4E72-8BCF-930C4A32C9A1}"/>
                </c:ext>
              </c:extLst>
            </c:dLbl>
            <c:dLbl>
              <c:idx val="1"/>
              <c:layout>
                <c:manualLayout>
                  <c:x val="1.4257797033048296E-2"/>
                  <c:y val="2.745549249156100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129F-4E72-8BCF-930C4A32C9A1}"/>
                </c:ext>
              </c:extLst>
            </c:dLbl>
            <c:dLbl>
              <c:idx val="2"/>
              <c:layout>
                <c:manualLayout>
                  <c:x val="1.6451304268901887E-2"/>
                  <c:y val="2.161999512681346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129F-4E72-8BCF-930C4A32C9A1}"/>
                </c:ext>
              </c:extLst>
            </c:dLbl>
            <c:dLbl>
              <c:idx val="3"/>
              <c:layout>
                <c:manualLayout>
                  <c:x val="1.4257797033048214E-2"/>
                  <c:y val="2.654670905404611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129F-4E72-8BCF-930C4A32C9A1}"/>
                </c:ext>
              </c:extLst>
            </c:dLbl>
            <c:dLbl>
              <c:idx val="4"/>
              <c:layout>
                <c:manualLayout>
                  <c:x val="1.0967536179267925E-2"/>
                  <c:y val="2.35652172004234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129F-4E72-8BCF-930C4A32C9A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2022 год </c:v>
                </c:pt>
                <c:pt idx="1">
                  <c:v>2023 год</c:v>
                </c:pt>
                <c:pt idx="2">
                  <c:v>2024 год</c:v>
                </c:pt>
                <c:pt idx="3">
                  <c:v>2025 год</c:v>
                </c:pt>
                <c:pt idx="4">
                  <c:v>2026 год</c:v>
                </c:pt>
              </c:strCache>
            </c:str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24.4</c:v>
                </c:pt>
                <c:pt idx="1">
                  <c:v>27.7</c:v>
                </c:pt>
                <c:pt idx="2">
                  <c:v>22</c:v>
                </c:pt>
                <c:pt idx="3">
                  <c:v>21.3</c:v>
                </c:pt>
                <c:pt idx="4">
                  <c:v>23.9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9E0-4E05-9041-E6611628B3B6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штрафы, санкции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1935072358535854E-2"/>
                  <c:y val="1.28668335077335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29F-4E72-8BCF-930C4A32C9A1}"/>
                </c:ext>
              </c:extLst>
            </c:dLbl>
            <c:dLbl>
              <c:idx val="1"/>
              <c:layout>
                <c:manualLayout>
                  <c:x val="3.2902608537803787E-2"/>
                  <c:y val="5.14674184589754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7031188132193184E-2"/>
                      <c:h val="6.561021295622590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129F-4E72-8BCF-930C4A32C9A1}"/>
                </c:ext>
              </c:extLst>
            </c:dLbl>
            <c:dLbl>
              <c:idx val="2"/>
              <c:layout>
                <c:manualLayout>
                  <c:x val="2.7418840448169821E-2"/>
                  <c:y val="3.86005005232004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129F-4E72-8BCF-930C4A32C9A1}"/>
                </c:ext>
              </c:extLst>
            </c:dLbl>
            <c:dLbl>
              <c:idx val="3"/>
              <c:layout>
                <c:manualLayout>
                  <c:x val="2.8515594066096588E-2"/>
                  <c:y val="3.43115560206227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129F-4E72-8BCF-930C4A32C9A1}"/>
                </c:ext>
              </c:extLst>
            </c:dLbl>
            <c:dLbl>
              <c:idx val="4"/>
              <c:layout>
                <c:manualLayout>
                  <c:x val="3.1805854919876822E-2"/>
                  <c:y val="3.43115560206227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129F-4E72-8BCF-930C4A32C9A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2022 год </c:v>
                </c:pt>
                <c:pt idx="1">
                  <c:v>2023 год</c:v>
                </c:pt>
                <c:pt idx="2">
                  <c:v>2024 год</c:v>
                </c:pt>
                <c:pt idx="3">
                  <c:v>2025 год</c:v>
                </c:pt>
                <c:pt idx="4">
                  <c:v>2026 год</c:v>
                </c:pt>
              </c:strCache>
            </c:strRef>
          </c:cat>
          <c:val>
            <c:numRef>
              <c:f>Лист1!$F$2:$F$6</c:f>
              <c:numCache>
                <c:formatCode>General</c:formatCode>
                <c:ptCount val="5"/>
                <c:pt idx="0">
                  <c:v>2</c:v>
                </c:pt>
                <c:pt idx="1">
                  <c:v>26.5</c:v>
                </c:pt>
                <c:pt idx="2">
                  <c:v>0.8</c:v>
                </c:pt>
                <c:pt idx="3">
                  <c:v>0.8</c:v>
                </c:pt>
                <c:pt idx="4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9F-4E72-8BCF-930C4A32C9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3497984"/>
        <c:axId val="86659456"/>
      </c:barChart>
      <c:catAx>
        <c:axId val="93497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86659456"/>
        <c:crosses val="autoZero"/>
        <c:auto val="1"/>
        <c:lblAlgn val="ctr"/>
        <c:lblOffset val="100"/>
        <c:noMultiLvlLbl val="0"/>
      </c:catAx>
      <c:valAx>
        <c:axId val="8665945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one"/>
        <c:crossAx val="93497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1.9596930399042391E-2"/>
          <c:w val="1"/>
          <c:h val="0.2634553391702378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C29D8C-2BC3-403D-91CC-F670CC081E3A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55029A-E3C0-4977-B70B-5F26B68787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339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4878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4768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3711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2404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3830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0528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7650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073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4424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3628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145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29305-C08D-4680-9D99-79D4C84F745D}" type="datetimeFigureOut">
              <a:rPr lang="ru-RU" smtClean="0"/>
              <a:pPr/>
              <a:t>21.12.2023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9396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0" descr="staritsa_city_co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4221" y="40751"/>
            <a:ext cx="886915" cy="989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122947" y="40751"/>
            <a:ext cx="1065306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219075" algn="l"/>
              </a:tabLst>
            </a:pPr>
            <a:r>
              <a:rPr lang="ru-RU" sz="2600" b="1" dirty="0" smtClean="0">
                <a:solidFill>
                  <a:srgbClr val="A88008"/>
                </a:solidFill>
                <a:latin typeface="Times New Roman" pitchFamily="18" charset="0"/>
                <a:cs typeface="Times New Roman" pitchFamily="18" charset="0"/>
              </a:rPr>
              <a:t>ДОХОДЫ БЮДЖЕТА </a:t>
            </a:r>
            <a:r>
              <a:rPr lang="ru-RU" sz="2600" b="1" dirty="0">
                <a:solidFill>
                  <a:srgbClr val="A88008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endParaRPr lang="ru-RU" sz="2600" b="1" dirty="0" smtClean="0">
              <a:solidFill>
                <a:srgbClr val="A88008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Aft>
                <a:spcPts val="0"/>
              </a:spcAft>
              <a:tabLst>
                <a:tab pos="219075" algn="l"/>
              </a:tabLst>
            </a:pPr>
            <a:r>
              <a:rPr lang="ru-RU" sz="2600" b="1" dirty="0" smtClean="0">
                <a:solidFill>
                  <a:srgbClr val="A88008"/>
                </a:solidFill>
                <a:latin typeface="Times New Roman" pitchFamily="18" charset="0"/>
                <a:cs typeface="Times New Roman" pitchFamily="18" charset="0"/>
              </a:rPr>
              <a:t>2023-2026 ГОДЫ, ТЫС.РУБ.</a:t>
            </a:r>
            <a:endParaRPr lang="ru-RU" sz="2600" b="1" i="1" dirty="0">
              <a:solidFill>
                <a:srgbClr val="4F81BD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3633121"/>
              </p:ext>
            </p:extLst>
          </p:nvPr>
        </p:nvGraphicFramePr>
        <p:xfrm>
          <a:off x="1295436" y="1030561"/>
          <a:ext cx="9967510" cy="5795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76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55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157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87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3981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868589">
                <a:tc rowSpan="2"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73" marR="82973" marT="45730" marB="4573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</a:p>
                    <a:p>
                      <a:pPr algn="ctr"/>
                      <a:r>
                        <a:rPr lang="ru-RU" sz="24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73" marR="82973" marT="45730" marB="4573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Решения Думы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73" marR="82973" marT="45730" marB="4573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 marL="82973" marR="82973" marT="45730" marB="4573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 marL="82973" marR="82973" marT="45730" marB="4573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35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73" marR="82973" marT="45730" marB="4573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73" marR="82973" marT="45730" marB="4573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 год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73" marR="82973" marT="45730" marB="4573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9477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Доходы, всего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73" marR="82973" marT="45730" marB="4573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1 275 880,1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1 086 195,5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880 226,7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882 616,2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4234">
                <a:tc>
                  <a:txBody>
                    <a:bodyPr/>
                    <a:lstStyle/>
                    <a:p>
                      <a:pPr marL="180000" lvl="0" indent="0" algn="l" defTabSz="914400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2100" u="none" kern="1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и неналоговые доходы</a:t>
                      </a:r>
                      <a:endParaRPr lang="ru-RU" sz="2100" b="0" u="none" kern="1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72000" marT="108000" marB="10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0000" marR="0" lvl="0" indent="0" algn="ctr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391 499,4</a:t>
                      </a:r>
                    </a:p>
                  </a:txBody>
                  <a:tcPr marL="0" marR="72000" marT="108000" marB="10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0000" lvl="0" indent="0" algn="l" defTabSz="914400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2400" b="0" u="non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361 652,5</a:t>
                      </a:r>
                      <a:endParaRPr lang="ru-RU" sz="2400" b="0" u="none" kern="1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72000" marT="108000" marB="10800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0000" lvl="0" indent="0" algn="l" defTabSz="914400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2400" b="0" u="non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371 546,3</a:t>
                      </a:r>
                      <a:endParaRPr lang="ru-RU" sz="2400" b="0" u="none" kern="1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72000" marT="108000" marB="10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0000" lvl="0" indent="0" algn="l" defTabSz="914400" rtl="0" eaLnBrk="1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2400" b="0" u="non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388 490,2</a:t>
                      </a:r>
                      <a:endParaRPr lang="ru-RU" sz="2400" b="0" u="none" kern="1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72000" marT="108000" marB="108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9381">
                <a:tc>
                  <a:txBody>
                    <a:bodyPr/>
                    <a:lstStyle/>
                    <a:p>
                      <a:pPr marL="180000" lvl="0" indent="0" algn="l" defTabSz="914400" rtl="0" eaLnBrk="1" fontAlgn="t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2100" b="0" u="none" kern="1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безвозмездные </a:t>
                      </a:r>
                      <a:r>
                        <a:rPr lang="ru-RU" sz="2100" b="0" u="non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поступления, </a:t>
                      </a:r>
                      <a:r>
                        <a:rPr lang="ru-RU" sz="2100" b="0" u="none" kern="1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т.ч:</a:t>
                      </a:r>
                    </a:p>
                  </a:txBody>
                  <a:tcPr marL="0" marR="72000" marT="108000" marB="108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884 380,7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724 543,0</a:t>
                      </a:r>
                      <a:endParaRPr lang="ru-RU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73" marR="82973" marT="45730" marB="4573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508 680,4</a:t>
                      </a:r>
                      <a:endParaRPr lang="ru-RU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73" marR="82973" marT="45730" marB="4573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494 126,0</a:t>
                      </a:r>
                      <a:endParaRPr lang="ru-RU" sz="2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9377">
                <a:tc>
                  <a:txBody>
                    <a:bodyPr/>
                    <a:lstStyle/>
                    <a:p>
                      <a:pPr marL="332385" lvl="0" indent="0" algn="l" defTabSz="914400" rtl="0" eaLnBrk="1" fontAlgn="t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2100" b="0" u="none" kern="1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дотации </a:t>
                      </a:r>
                    </a:p>
                  </a:txBody>
                  <a:tcPr marL="252000" marR="144000" marT="144000" marB="10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67 530,0</a:t>
                      </a:r>
                      <a:endParaRPr lang="ru-RU" sz="2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61 557,0</a:t>
                      </a:r>
                      <a:endParaRPr lang="ru-RU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73" marR="82973" marT="45730" marB="4573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42 551,0</a:t>
                      </a:r>
                      <a:endParaRPr lang="ru-RU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73" marR="82973" marT="45730" marB="4573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22 626,0</a:t>
                      </a:r>
                      <a:endParaRPr lang="ru-RU" sz="2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69053"/>
                  </a:ext>
                </a:extLst>
              </a:tr>
              <a:tr h="479377">
                <a:tc>
                  <a:txBody>
                    <a:bodyPr/>
                    <a:lstStyle/>
                    <a:p>
                      <a:pPr marL="332385" lvl="0" indent="0" algn="l" defTabSz="914400" rtl="0" eaLnBrk="1" fontAlgn="t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2100" b="0" u="none" kern="1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целевые </a:t>
                      </a:r>
                      <a:r>
                        <a:rPr lang="ru-RU" sz="2100" b="0" u="none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МБТ, прочие безвозмездные поступления</a:t>
                      </a:r>
                      <a:endParaRPr lang="ru-RU" sz="2100" b="0" u="none" kern="12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52000" marR="108000" marT="144000" marB="108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816 850,7</a:t>
                      </a:r>
                      <a:endParaRPr lang="ru-RU" sz="2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662 986,0</a:t>
                      </a:r>
                      <a:endParaRPr lang="ru-RU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73" marR="82973" marT="45730" marB="4573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466 129,4</a:t>
                      </a:r>
                      <a:endParaRPr lang="ru-RU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73" marR="82973" marT="45730" marB="4573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471 500,0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2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7762836"/>
                  </a:ext>
                </a:extLst>
              </a:tr>
              <a:tr h="564304">
                <a:tc>
                  <a:txBody>
                    <a:bodyPr/>
                    <a:lstStyle/>
                    <a:p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73" marR="82973" marT="45730" marB="4573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73" marR="82973" marT="45730" marB="4573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73" marR="82973" marT="45730" marB="4573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50634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1669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1105764" y="158884"/>
            <a:ext cx="10821971" cy="681644"/>
          </a:xfrm>
        </p:spPr>
        <p:txBody>
          <a:bodyPr>
            <a:noAutofit/>
          </a:bodyPr>
          <a:lstStyle/>
          <a:p>
            <a:pPr algn="ctr">
              <a:spcBef>
                <a:spcPts val="1000"/>
              </a:spcBef>
              <a:spcAft>
                <a:spcPts val="0"/>
              </a:spcAft>
              <a:tabLst>
                <a:tab pos="219075" algn="l"/>
              </a:tabLst>
            </a:pPr>
            <a:r>
              <a:rPr lang="ru-RU" sz="2600" b="1" dirty="0" smtClean="0">
                <a:solidFill>
                  <a:srgbClr val="A88008"/>
                </a:solidFill>
                <a:latin typeface="Times New Roman" pitchFamily="18" charset="0"/>
                <a:cs typeface="Times New Roman" pitchFamily="18" charset="0"/>
              </a:rPr>
              <a:t>ДИНАМИКА ОСНОВНЫХ НАЛОГОВЫХ И НЕНАЛОГОВЫХ ДОХОДОВ БЮДЖЕТА, МЛН.РУБ</a:t>
            </a:r>
            <a:r>
              <a:rPr lang="ru-RU" sz="2600" b="1" dirty="0">
                <a:solidFill>
                  <a:srgbClr val="A88008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600" b="1" i="1" dirty="0">
              <a:solidFill>
                <a:srgbClr val="4F81BD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10" descr="staritsa_city_co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822" y="158884"/>
            <a:ext cx="886915" cy="989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Диаграмма 4"/>
          <p:cNvGraphicFramePr/>
          <p:nvPr>
            <p:extLst/>
          </p:nvPr>
        </p:nvGraphicFramePr>
        <p:xfrm>
          <a:off x="282632" y="719665"/>
          <a:ext cx="11579629" cy="59222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47402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6961</TotalTime>
  <Words>120</Words>
  <Application>Microsoft Office PowerPoint</Application>
  <PresentationFormat>Широкоэкранный</PresentationFormat>
  <Paragraphs>60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Cambria</vt:lpstr>
      <vt:lpstr>Times New Roman</vt:lpstr>
      <vt:lpstr>Тема Office</vt:lpstr>
      <vt:lpstr>Презентация PowerPoint</vt:lpstr>
      <vt:lpstr>ДИНАМИКА ОСНОВНЫХ НАЛОГОВЫХ И НЕНАЛОГОВЫХ ДОХОДОВ БЮДЖЕТА, МЛН.РУБ.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Ирина</cp:lastModifiedBy>
  <cp:revision>812</cp:revision>
  <cp:lastPrinted>2023-06-29T19:37:06Z</cp:lastPrinted>
  <dcterms:created xsi:type="dcterms:W3CDTF">2018-11-26T08:56:04Z</dcterms:created>
  <dcterms:modified xsi:type="dcterms:W3CDTF">2023-12-21T06:29:19Z</dcterms:modified>
</cp:coreProperties>
</file>