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44886956222894E-2"/>
          <c:y val="0.24004226130039794"/>
          <c:w val="0.93313110159107293"/>
          <c:h val="0.64573233980665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935072358535848E-3"/>
                  <c:y val="0.194106483685209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29F-4E72-8BCF-930C4A32C9A1}"/>
                </c:ext>
              </c:extLst>
            </c:dLbl>
            <c:dLbl>
              <c:idx val="1"/>
              <c:layout>
                <c:manualLayout>
                  <c:x val="1.0967536179267924E-3"/>
                  <c:y val="0.179764861150487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29F-4E72-8BCF-930C4A32C9A1}"/>
                </c:ext>
              </c:extLst>
            </c:dLbl>
            <c:dLbl>
              <c:idx val="2"/>
              <c:layout>
                <c:manualLayout>
                  <c:x val="1.0967536179267924E-3"/>
                  <c:y val="0.211792300939363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29F-4E72-8BCF-930C4A32C9A1}"/>
                </c:ext>
              </c:extLst>
            </c:dLbl>
            <c:dLbl>
              <c:idx val="3"/>
              <c:layout>
                <c:manualLayout>
                  <c:x val="0"/>
                  <c:y val="0.163262725036612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29F-4E72-8BCF-930C4A32C9A1}"/>
                </c:ext>
              </c:extLst>
            </c:dLbl>
            <c:dLbl>
              <c:idx val="4"/>
              <c:layout>
                <c:manualLayout>
                  <c:x val="2.1935072358534248E-3"/>
                  <c:y val="0.147553874799631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251.5</c:v>
                </c:pt>
                <c:pt idx="1">
                  <c:v>258.10000000000002</c:v>
                </c:pt>
                <c:pt idx="2">
                  <c:v>250</c:v>
                </c:pt>
                <c:pt idx="3">
                  <c:v>260.7</c:v>
                </c:pt>
                <c:pt idx="4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0-4E05-9041-E6611628B3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29564859563241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29F-4E72-8BCF-930C4A32C9A1}"/>
                </c:ext>
              </c:extLst>
            </c:dLbl>
            <c:dLbl>
              <c:idx val="1"/>
              <c:layout>
                <c:manualLayout>
                  <c:x val="2.1935072358535445E-3"/>
                  <c:y val="-2.4621411998204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29F-4E72-8BCF-930C4A32C9A1}"/>
                </c:ext>
              </c:extLst>
            </c:dLbl>
            <c:dLbl>
              <c:idx val="2"/>
              <c:layout>
                <c:manualLayout>
                  <c:x val="5.483768089633966E-3"/>
                  <c:y val="-2.8794690084078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29F-4E72-8BCF-930C4A32C9A1}"/>
                </c:ext>
              </c:extLst>
            </c:dLbl>
            <c:dLbl>
              <c:idx val="3"/>
              <c:layout>
                <c:manualLayout>
                  <c:x val="5.4837680896338862E-3"/>
                  <c:y val="-2.5358806511698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29F-4E72-8BCF-930C4A32C9A1}"/>
                </c:ext>
              </c:extLst>
            </c:dLbl>
            <c:dLbl>
              <c:idx val="4"/>
              <c:layout>
                <c:manualLayout>
                  <c:x val="0"/>
                  <c:y val="-2.0424156348575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35.5</c:v>
                </c:pt>
                <c:pt idx="1">
                  <c:v>38.300000000000004</c:v>
                </c:pt>
                <c:pt idx="2">
                  <c:v>40.4</c:v>
                </c:pt>
                <c:pt idx="3">
                  <c:v>41.6</c:v>
                </c:pt>
                <c:pt idx="4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E0-4E05-9041-E6611628B3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имущ. налоги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765336237176245E-2"/>
                  <c:y val="-2.1983577939682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9E0-4E05-9041-E6611628B3B6}"/>
                </c:ext>
              </c:extLst>
            </c:dLbl>
            <c:dLbl>
              <c:idx val="1"/>
              <c:layout>
                <c:manualLayout>
                  <c:x val="2.6068797195488741E-2"/>
                  <c:y val="-1.5203970549472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501484287622686E-2"/>
                      <c:h val="8.07025696349821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9E0-4E05-9041-E6611628B3B6}"/>
                </c:ext>
              </c:extLst>
            </c:dLbl>
            <c:dLbl>
              <c:idx val="2"/>
              <c:layout>
                <c:manualLayout>
                  <c:x val="2.6735226145846305E-2"/>
                  <c:y val="-1.4407898547212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91774996787164E-2"/>
                      <c:h val="6.09117772234729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E0-4E05-9041-E6611628B3B6}"/>
                </c:ext>
              </c:extLst>
            </c:dLbl>
            <c:dLbl>
              <c:idx val="3"/>
              <c:layout>
                <c:manualLayout>
                  <c:x val="-8.0427669540663263E-17"/>
                  <c:y val="9.2553396092635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9E0-4E05-9041-E6611628B3B6}"/>
                </c:ext>
              </c:extLst>
            </c:dLbl>
            <c:dLbl>
              <c:idx val="4"/>
              <c:layout>
                <c:manualLayout>
                  <c:x val="2.2281542871537451E-2"/>
                  <c:y val="-1.82442243199026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E0-4E05-9041-E6611628B3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31.3</c:v>
                </c:pt>
                <c:pt idx="1">
                  <c:v>31.2</c:v>
                </c:pt>
                <c:pt idx="2">
                  <c:v>30.9</c:v>
                </c:pt>
                <c:pt idx="3">
                  <c:v>31.2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0-4E05-9041-E6611628B3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аренда и продажа имущества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740289434143151E-3"/>
                  <c:y val="2.89304503746323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29F-4E72-8BCF-930C4A32C9A1}"/>
                </c:ext>
              </c:extLst>
            </c:dLbl>
            <c:dLbl>
              <c:idx val="1"/>
              <c:layout>
                <c:manualLayout>
                  <c:x val="1.4257797033048296E-2"/>
                  <c:y val="2.7455492491561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29F-4E72-8BCF-930C4A32C9A1}"/>
                </c:ext>
              </c:extLst>
            </c:dLbl>
            <c:dLbl>
              <c:idx val="2"/>
              <c:layout>
                <c:manualLayout>
                  <c:x val="1.6451304268901887E-2"/>
                  <c:y val="2.161999512681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29F-4E72-8BCF-930C4A32C9A1}"/>
                </c:ext>
              </c:extLst>
            </c:dLbl>
            <c:dLbl>
              <c:idx val="3"/>
              <c:layout>
                <c:manualLayout>
                  <c:x val="1.4257797033048214E-2"/>
                  <c:y val="2.6546709054046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29F-4E72-8BCF-930C4A32C9A1}"/>
                </c:ext>
              </c:extLst>
            </c:dLbl>
            <c:dLbl>
              <c:idx val="4"/>
              <c:layout>
                <c:manualLayout>
                  <c:x val="1.0967536179267925E-2"/>
                  <c:y val="2.356521720042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24.4</c:v>
                </c:pt>
                <c:pt idx="1">
                  <c:v>27.7</c:v>
                </c:pt>
                <c:pt idx="2">
                  <c:v>22</c:v>
                </c:pt>
                <c:pt idx="3">
                  <c:v>21.3</c:v>
                </c:pt>
                <c:pt idx="4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E0-4E05-9041-E6611628B3B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штрафы, санкции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935072358535854E-2"/>
                  <c:y val="1.2866833507733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9F-4E72-8BCF-930C4A32C9A1}"/>
                </c:ext>
              </c:extLst>
            </c:dLbl>
            <c:dLbl>
              <c:idx val="1"/>
              <c:layout>
                <c:manualLayout>
                  <c:x val="3.2902608537803787E-2"/>
                  <c:y val="5.146741845897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31188132193184E-2"/>
                      <c:h val="6.56102129562259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29F-4E72-8BCF-930C4A32C9A1}"/>
                </c:ext>
              </c:extLst>
            </c:dLbl>
            <c:dLbl>
              <c:idx val="2"/>
              <c:layout>
                <c:manualLayout>
                  <c:x val="2.7418840448169821E-2"/>
                  <c:y val="3.860050052320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9F-4E72-8BCF-930C4A32C9A1}"/>
                </c:ext>
              </c:extLst>
            </c:dLbl>
            <c:dLbl>
              <c:idx val="3"/>
              <c:layout>
                <c:manualLayout>
                  <c:x val="2.8515594066096588E-2"/>
                  <c:y val="3.431155602062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9F-4E72-8BCF-930C4A32C9A1}"/>
                </c:ext>
              </c:extLst>
            </c:dLbl>
            <c:dLbl>
              <c:idx val="4"/>
              <c:layout>
                <c:manualLayout>
                  <c:x val="3.1805854919876822E-2"/>
                  <c:y val="3.431155602062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</c:v>
                </c:pt>
                <c:pt idx="1">
                  <c:v>26.5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F-4E72-8BCF-930C4A32C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170944"/>
        <c:axId val="84357120"/>
      </c:barChart>
      <c:catAx>
        <c:axId val="771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357120"/>
        <c:crosses val="autoZero"/>
        <c:auto val="1"/>
        <c:lblAlgn val="ctr"/>
        <c:lblOffset val="100"/>
        <c:noMultiLvlLbl val="0"/>
      </c:catAx>
      <c:valAx>
        <c:axId val="84357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7717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9596930399042391E-2"/>
          <c:w val="1"/>
          <c:h val="0.26345533917023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221" y="40751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22947" y="40751"/>
            <a:ext cx="106530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endParaRPr lang="ru-RU" sz="2600" b="1" dirty="0" smtClean="0">
              <a:solidFill>
                <a:srgbClr val="A880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2023-2026 ГОДЫ, ТЫС.РУБ.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392340"/>
              </p:ext>
            </p:extLst>
          </p:nvPr>
        </p:nvGraphicFramePr>
        <p:xfrm>
          <a:off x="1295436" y="1030561"/>
          <a:ext cx="9967510" cy="579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9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8589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 Думы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7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1 275 880,1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1 086 067,0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880 226,7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882 616,2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1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391 499,4</a:t>
                      </a: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361 652,5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371 546,3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388 490,2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81">
                <a:tc>
                  <a:txBody>
                    <a:bodyPr/>
                    <a:lstStyle/>
                    <a:p>
                      <a:pPr marL="180000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1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поступления, </a:t>
                      </a: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т.ч:</a:t>
                      </a:r>
                    </a:p>
                  </a:txBody>
                  <a:tcPr marL="0" marR="72000" marT="108000" marB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884 380,7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724 414,5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508 680,4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494 126,0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77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252000" marR="144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61 557,0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42 551,0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22 626,0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053"/>
                  </a:ext>
                </a:extLst>
              </a:tr>
              <a:tr h="1043615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</a:t>
                      </a:r>
                      <a:r>
                        <a:rPr lang="ru-RU" sz="21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МБТ, прочие безвозмездные поступления</a:t>
                      </a:r>
                      <a:endParaRPr lang="ru-RU" sz="21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52000" marR="108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816 850,7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662 857,5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466 129,4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471 500,0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62836"/>
                  </a:ext>
                </a:extLst>
              </a:tr>
              <a:tr h="564304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6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6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05764" y="158884"/>
            <a:ext cx="10821971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ДИНАМИКА ОСНОВНЫХ НАЛОГОВЫХ И НЕНАЛОГОВЫХ </a:t>
            </a:r>
            <a:r>
              <a:rPr lang="ru-RU" sz="2600" b="1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ДОХОДОВ  БЮДЖЕТА</a:t>
            </a: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, МЛН.РУБ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22" y="15888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/>
          </p:nvPr>
        </p:nvGraphicFramePr>
        <p:xfrm>
          <a:off x="282632" y="719665"/>
          <a:ext cx="11579629" cy="5922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70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6958</TotalTime>
  <Words>120</Words>
  <Application>Microsoft Office PowerPoint</Application>
  <PresentationFormat>Широкоэкранный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ДИНАМИКА ОСНОВНЫХ НАЛОГОВЫХ И НЕНАЛОГОВЫХ ДОХОДОВ  БЮДЖЕТА, МЛН.РУБ.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812</cp:revision>
  <cp:lastPrinted>2023-06-29T19:37:06Z</cp:lastPrinted>
  <dcterms:created xsi:type="dcterms:W3CDTF">2018-11-26T08:56:04Z</dcterms:created>
  <dcterms:modified xsi:type="dcterms:W3CDTF">2023-12-21T06:30:13Z</dcterms:modified>
</cp:coreProperties>
</file>