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91" r:id="rId3"/>
    <p:sldId id="262" r:id="rId4"/>
    <p:sldId id="258" r:id="rId5"/>
    <p:sldId id="289" r:id="rId6"/>
    <p:sldId id="293" r:id="rId7"/>
    <p:sldId id="297" r:id="rId8"/>
    <p:sldId id="294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88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3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44886956222894E-2"/>
          <c:y val="0.24004226130039794"/>
          <c:w val="0.93313110159107293"/>
          <c:h val="0.64573233980665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1935072358535848E-3"/>
                  <c:y val="0.194106483685209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9F-4E72-8BCF-930C4A32C9A1}"/>
                </c:ext>
              </c:extLst>
            </c:dLbl>
            <c:dLbl>
              <c:idx val="1"/>
              <c:layout>
                <c:manualLayout>
                  <c:x val="1.0967536179267924E-3"/>
                  <c:y val="0.179764861150487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9F-4E72-8BCF-930C4A32C9A1}"/>
                </c:ext>
              </c:extLst>
            </c:dLbl>
            <c:dLbl>
              <c:idx val="2"/>
              <c:layout>
                <c:manualLayout>
                  <c:x val="1.0967536179267924E-3"/>
                  <c:y val="0.21179230093936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9F-4E72-8BCF-930C4A32C9A1}"/>
                </c:ext>
              </c:extLst>
            </c:dLbl>
            <c:dLbl>
              <c:idx val="3"/>
              <c:layout>
                <c:manualLayout>
                  <c:x val="0"/>
                  <c:y val="0.163262725036612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29F-4E72-8BCF-930C4A32C9A1}"/>
                </c:ext>
              </c:extLst>
            </c:dLbl>
            <c:dLbl>
              <c:idx val="4"/>
              <c:layout>
                <c:manualLayout>
                  <c:x val="2.1935072358534248E-3"/>
                  <c:y val="0.147553874799631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251.5</c:v>
                </c:pt>
                <c:pt idx="1">
                  <c:v>258.10000000000002</c:v>
                </c:pt>
                <c:pt idx="2">
                  <c:v>250</c:v>
                </c:pt>
                <c:pt idx="3">
                  <c:v>260.7</c:v>
                </c:pt>
                <c:pt idx="4">
                  <c:v>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E0-4E05-9041-E6611628B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29564859563241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9F-4E72-8BCF-930C4A32C9A1}"/>
                </c:ext>
              </c:extLst>
            </c:dLbl>
            <c:dLbl>
              <c:idx val="1"/>
              <c:layout>
                <c:manualLayout>
                  <c:x val="2.1935072358535445E-3"/>
                  <c:y val="-2.4621411998204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9F-4E72-8BCF-930C4A32C9A1}"/>
                </c:ext>
              </c:extLst>
            </c:dLbl>
            <c:dLbl>
              <c:idx val="2"/>
              <c:layout>
                <c:manualLayout>
                  <c:x val="5.483768089633966E-3"/>
                  <c:y val="-2.8794690084078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9F-4E72-8BCF-930C4A32C9A1}"/>
                </c:ext>
              </c:extLst>
            </c:dLbl>
            <c:dLbl>
              <c:idx val="3"/>
              <c:layout>
                <c:manualLayout>
                  <c:x val="5.4837680896338862E-3"/>
                  <c:y val="-2.53588065116984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9F-4E72-8BCF-930C4A32C9A1}"/>
                </c:ext>
              </c:extLst>
            </c:dLbl>
            <c:dLbl>
              <c:idx val="4"/>
              <c:layout>
                <c:manualLayout>
                  <c:x val="0"/>
                  <c:y val="-2.0424156348575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35.5</c:v>
                </c:pt>
                <c:pt idx="1">
                  <c:v>38.300000000000004</c:v>
                </c:pt>
                <c:pt idx="2">
                  <c:v>40.4</c:v>
                </c:pt>
                <c:pt idx="3">
                  <c:v>41.6</c:v>
                </c:pt>
                <c:pt idx="4">
                  <c:v>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E0-4E05-9041-E6611628B3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имущ. налоги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7765336237176245E-2"/>
                  <c:y val="-2.1983577939682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E0-4E05-9041-E6611628B3B6}"/>
                </c:ext>
              </c:extLst>
            </c:dLbl>
            <c:dLbl>
              <c:idx val="1"/>
              <c:layout>
                <c:manualLayout>
                  <c:x val="2.6068797195488741E-2"/>
                  <c:y val="-1.52039705494728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2501484287622686E-2"/>
                      <c:h val="8.07025696349821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9E0-4E05-9041-E6611628B3B6}"/>
                </c:ext>
              </c:extLst>
            </c:dLbl>
            <c:dLbl>
              <c:idx val="2"/>
              <c:layout>
                <c:manualLayout>
                  <c:x val="2.6735226145846305E-2"/>
                  <c:y val="-1.4407898547212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5791774996787164E-2"/>
                      <c:h val="6.0911777223472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E0-4E05-9041-E6611628B3B6}"/>
                </c:ext>
              </c:extLst>
            </c:dLbl>
            <c:dLbl>
              <c:idx val="3"/>
              <c:layout>
                <c:manualLayout>
                  <c:x val="-8.0427669540663263E-17"/>
                  <c:y val="9.25533960926350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E0-4E05-9041-E6611628B3B6}"/>
                </c:ext>
              </c:extLst>
            </c:dLbl>
            <c:dLbl>
              <c:idx val="4"/>
              <c:layout>
                <c:manualLayout>
                  <c:x val="2.2281542871537451E-2"/>
                  <c:y val="-1.8244224319902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E0-4E05-9041-E6611628B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31.3</c:v>
                </c:pt>
                <c:pt idx="1">
                  <c:v>31.2</c:v>
                </c:pt>
                <c:pt idx="2">
                  <c:v>30.9</c:v>
                </c:pt>
                <c:pt idx="3">
                  <c:v>31.2</c:v>
                </c:pt>
                <c:pt idx="4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E0-4E05-9041-E6611628B3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аренда и продажа имущества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740289434143151E-3"/>
                  <c:y val="2.8930450374632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9F-4E72-8BCF-930C4A32C9A1}"/>
                </c:ext>
              </c:extLst>
            </c:dLbl>
            <c:dLbl>
              <c:idx val="1"/>
              <c:layout>
                <c:manualLayout>
                  <c:x val="1.4257797033048296E-2"/>
                  <c:y val="2.7455492491561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9F-4E72-8BCF-930C4A32C9A1}"/>
                </c:ext>
              </c:extLst>
            </c:dLbl>
            <c:dLbl>
              <c:idx val="2"/>
              <c:layout>
                <c:manualLayout>
                  <c:x val="1.6451304268901887E-2"/>
                  <c:y val="2.1619995126813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9F-4E72-8BCF-930C4A32C9A1}"/>
                </c:ext>
              </c:extLst>
            </c:dLbl>
            <c:dLbl>
              <c:idx val="3"/>
              <c:layout>
                <c:manualLayout>
                  <c:x val="1.4257797033048214E-2"/>
                  <c:y val="2.65467090540461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9F-4E72-8BCF-930C4A32C9A1}"/>
                </c:ext>
              </c:extLst>
            </c:dLbl>
            <c:dLbl>
              <c:idx val="4"/>
              <c:layout>
                <c:manualLayout>
                  <c:x val="1.0967536179267925E-2"/>
                  <c:y val="2.356521720042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24.4</c:v>
                </c:pt>
                <c:pt idx="1">
                  <c:v>27.7</c:v>
                </c:pt>
                <c:pt idx="2">
                  <c:v>22</c:v>
                </c:pt>
                <c:pt idx="3">
                  <c:v>21.3</c:v>
                </c:pt>
                <c:pt idx="4">
                  <c:v>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E0-4E05-9041-E6611628B3B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935072358535854E-2"/>
                  <c:y val="1.2866833507733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F-4E72-8BCF-930C4A32C9A1}"/>
                </c:ext>
              </c:extLst>
            </c:dLbl>
            <c:dLbl>
              <c:idx val="1"/>
              <c:layout>
                <c:manualLayout>
                  <c:x val="3.2902608537803787E-2"/>
                  <c:y val="5.146741845897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7031188132193184E-2"/>
                      <c:h val="6.56102129562259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29F-4E72-8BCF-930C4A32C9A1}"/>
                </c:ext>
              </c:extLst>
            </c:dLbl>
            <c:dLbl>
              <c:idx val="2"/>
              <c:layout>
                <c:manualLayout>
                  <c:x val="2.7418840448169821E-2"/>
                  <c:y val="3.8600500523200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9F-4E72-8BCF-930C4A32C9A1}"/>
                </c:ext>
              </c:extLst>
            </c:dLbl>
            <c:dLbl>
              <c:idx val="3"/>
              <c:layout>
                <c:manualLayout>
                  <c:x val="2.8515594066096588E-2"/>
                  <c:y val="3.431155602062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9F-4E72-8BCF-930C4A32C9A1}"/>
                </c:ext>
              </c:extLst>
            </c:dLbl>
            <c:dLbl>
              <c:idx val="4"/>
              <c:layout>
                <c:manualLayout>
                  <c:x val="3.1805854919876822E-2"/>
                  <c:y val="3.431155602062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9F-4E72-8BCF-930C4A32C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</c:v>
                </c:pt>
                <c:pt idx="1">
                  <c:v>26.5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9F-4E72-8BCF-930C4A32C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53952"/>
        <c:axId val="42684416"/>
      </c:barChart>
      <c:catAx>
        <c:axId val="426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684416"/>
        <c:crosses val="autoZero"/>
        <c:auto val="1"/>
        <c:lblAlgn val="ctr"/>
        <c:lblOffset val="100"/>
        <c:noMultiLvlLbl val="0"/>
      </c:catAx>
      <c:valAx>
        <c:axId val="42684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26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9596930399042391E-2"/>
          <c:w val="1"/>
          <c:h val="0.26345533917023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дошкольных учреждений</a:t>
            </a:r>
            <a:r>
              <a:rPr lang="ru-RU" sz="2200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дошкольных групп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84824745290378E-2"/>
          <c:y val="0.35838721861643325"/>
          <c:w val="0.90006561952590214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дошкольных учреждений и дошкольных групп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99581295134854E-2"/>
                  <c:y val="0.11264549244620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2-42C9-B063-097B2B3DB79E}"/>
                </c:ext>
              </c:extLst>
            </c:dLbl>
            <c:dLbl>
              <c:idx val="1"/>
              <c:layout>
                <c:manualLayout>
                  <c:x val="-3.8410610218730372E-2"/>
                  <c:y val="7.1668060662617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2-42C9-B063-097B2B3DB79E}"/>
                </c:ext>
              </c:extLst>
            </c:dLbl>
            <c:dLbl>
              <c:idx val="2"/>
              <c:layout>
                <c:manualLayout>
                  <c:x val="-3.7959717068834518E-2"/>
                  <c:y val="5.1257378970367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2-42C9-B063-097B2B3DB79E}"/>
                </c:ext>
              </c:extLst>
            </c:dLbl>
            <c:dLbl>
              <c:idx val="3"/>
              <c:layout>
                <c:manualLayout>
                  <c:x val="-4.2848907505613758E-2"/>
                  <c:y val="6.150062790309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7174495909570803E-2"/>
                      <c:h val="0.121382499852803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2-42C9-B063-097B2B3DB79E}"/>
                </c:ext>
              </c:extLst>
            </c:dLbl>
            <c:dLbl>
              <c:idx val="4"/>
              <c:layout>
                <c:manualLayout>
                  <c:x val="-5.077545478274624E-2"/>
                  <c:y val="5.1216244663630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2-42C9-B063-097B2B3DB79E}"/>
                </c:ext>
              </c:extLst>
            </c:dLbl>
            <c:dLbl>
              <c:idx val="5"/>
              <c:layout>
                <c:manualLayout>
                  <c:x val="-4.9402545146105335E-2"/>
                  <c:y val="4.609462019726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2-42C9-B063-097B2B3DB79E}"/>
                </c:ext>
              </c:extLst>
            </c:dLbl>
            <c:dLbl>
              <c:idx val="6"/>
              <c:layout>
                <c:manualLayout>
                  <c:x val="-4.9168783621435098E-2"/>
                  <c:y val="4.0972995730904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2-42C9-B063-097B2B3DB79E}"/>
                </c:ext>
              </c:extLst>
            </c:dLbl>
            <c:dLbl>
              <c:idx val="7"/>
              <c:layout>
                <c:manualLayout>
                  <c:x val="-3.0227328153776857E-2"/>
                  <c:y val="1.536487339908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C2-42C9-B063-097B2B3DB79E}"/>
                </c:ext>
              </c:extLst>
            </c:dLbl>
            <c:dLbl>
              <c:idx val="8"/>
              <c:layout>
                <c:manualLayout>
                  <c:x val="-2.177316731436126E-3"/>
                  <c:y val="-3.585137126454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0-4DB4-843A-5BF8E9698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23131.599999999991</c:v>
                </c:pt>
                <c:pt idx="1">
                  <c:v>23534</c:v>
                </c:pt>
                <c:pt idx="2">
                  <c:v>24622.9</c:v>
                </c:pt>
                <c:pt idx="3">
                  <c:v>26676</c:v>
                </c:pt>
                <c:pt idx="4">
                  <c:v>27175.53</c:v>
                </c:pt>
                <c:pt idx="5">
                  <c:v>30588.959999999992</c:v>
                </c:pt>
                <c:pt idx="6">
                  <c:v>33456.729999999996</c:v>
                </c:pt>
                <c:pt idx="7">
                  <c:v>37479</c:v>
                </c:pt>
                <c:pt idx="8">
                  <c:v>37479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0C2-42C9-B063-097B2B3D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10816"/>
        <c:axId val="51412352"/>
      </c:lineChart>
      <c:catAx>
        <c:axId val="514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412352"/>
        <c:crosses val="autoZero"/>
        <c:auto val="1"/>
        <c:lblAlgn val="ctr"/>
        <c:lblOffset val="100"/>
        <c:noMultiLvlLbl val="0"/>
      </c:catAx>
      <c:valAx>
        <c:axId val="51412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14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</a:rPr>
              <a:t>Средняя заработная плата педагогических работников </a:t>
            </a:r>
            <a:r>
              <a:rPr lang="ru-RU" sz="2200" dirty="0" smtClean="0">
                <a:solidFill>
                  <a:srgbClr val="C00000"/>
                </a:solidFill>
              </a:rPr>
              <a:t>общеобразовательных</a:t>
            </a:r>
            <a:r>
              <a:rPr lang="ru-RU" sz="2200" baseline="0" dirty="0" smtClean="0">
                <a:solidFill>
                  <a:srgbClr val="C00000"/>
                </a:solidFill>
              </a:rPr>
              <a:t> учреждений</a:t>
            </a:r>
            <a:r>
              <a:rPr lang="ru-RU" sz="2200" dirty="0" smtClean="0">
                <a:solidFill>
                  <a:srgbClr val="C00000"/>
                </a:solidFill>
              </a:rPr>
              <a:t>, </a:t>
            </a:r>
            <a:r>
              <a:rPr lang="ru-RU" sz="2200" dirty="0">
                <a:solidFill>
                  <a:srgbClr val="C00000"/>
                </a:solidFill>
              </a:rPr>
              <a:t>руб.</a:t>
            </a: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763753471606693E-2"/>
          <c:y val="0.36350870797142554"/>
          <c:w val="0.88235092469520149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общеобюразовательных учреждений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656680257637534E-2"/>
                  <c:y val="0.10752386797984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7-49BD-B1F4-58E8B4294686}"/>
                </c:ext>
              </c:extLst>
            </c:dLbl>
            <c:dLbl>
              <c:idx val="1"/>
              <c:layout>
                <c:manualLayout>
                  <c:x val="-4.3421899190450829E-2"/>
                  <c:y val="8.7032934061706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7-49BD-B1F4-58E8B4294686}"/>
                </c:ext>
              </c:extLst>
            </c:dLbl>
            <c:dLbl>
              <c:idx val="2"/>
              <c:layout>
                <c:manualLayout>
                  <c:x val="-5.2384754476156724E-2"/>
                  <c:y val="0.1075952481003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7-49BD-B1F4-58E8B4294686}"/>
                </c:ext>
              </c:extLst>
            </c:dLbl>
            <c:dLbl>
              <c:idx val="3"/>
              <c:layout>
                <c:manualLayout>
                  <c:x val="-5.9704213200969115E-2"/>
                  <c:y val="7.686550130218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7-49BD-B1F4-58E8B4294686}"/>
                </c:ext>
              </c:extLst>
            </c:dLbl>
            <c:dLbl>
              <c:idx val="4"/>
              <c:layout>
                <c:manualLayout>
                  <c:x val="-5.2675672162146192E-2"/>
                  <c:y val="3.072974679817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7-49BD-B1F4-58E8B4294686}"/>
                </c:ext>
              </c:extLst>
            </c:dLbl>
            <c:dLbl>
              <c:idx val="5"/>
              <c:layout>
                <c:manualLayout>
                  <c:x val="-4.6937304260473905E-2"/>
                  <c:y val="4.097299573090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17-49BD-B1F4-58E8B4294686}"/>
                </c:ext>
              </c:extLst>
            </c:dLbl>
            <c:dLbl>
              <c:idx val="6"/>
              <c:layout>
                <c:manualLayout>
                  <c:x val="-4.8029309224132913E-2"/>
                  <c:y val="2.048649786545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17-49BD-B1F4-58E8B4294686}"/>
                </c:ext>
              </c:extLst>
            </c:dLbl>
            <c:dLbl>
              <c:idx val="7"/>
              <c:layout>
                <c:manualLayout>
                  <c:x val="-4.3226378301719624E-2"/>
                  <c:y val="-1.536487339908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8639791999054543E-2"/>
                      <c:h val="0.1331368296418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17-49BD-B1F4-58E8B4294686}"/>
                </c:ext>
              </c:extLst>
            </c:dLbl>
            <c:dLbl>
              <c:idx val="8"/>
              <c:layout>
                <c:manualLayout>
                  <c:x val="-1.3208060036636535E-2"/>
                  <c:y val="-4.097299573090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EF-49E7-B7AE-ACC9CF2D92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18944</c:v>
                </c:pt>
                <c:pt idx="1">
                  <c:v>22124</c:v>
                </c:pt>
                <c:pt idx="2">
                  <c:v>22107.9</c:v>
                </c:pt>
                <c:pt idx="3">
                  <c:v>28016.639999999989</c:v>
                </c:pt>
                <c:pt idx="4">
                  <c:v>29625.609999999993</c:v>
                </c:pt>
                <c:pt idx="5">
                  <c:v>32797.9</c:v>
                </c:pt>
                <c:pt idx="6">
                  <c:v>35892.42</c:v>
                </c:pt>
                <c:pt idx="7">
                  <c:v>41110</c:v>
                </c:pt>
                <c:pt idx="8">
                  <c:v>41110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917-49BD-B1F4-58E8B4294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27968"/>
        <c:axId val="51606272"/>
      </c:lineChart>
      <c:catAx>
        <c:axId val="514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606272"/>
        <c:crosses val="autoZero"/>
        <c:auto val="1"/>
        <c:lblAlgn val="ctr"/>
        <c:lblOffset val="100"/>
        <c:noMultiLvlLbl val="0"/>
      </c:catAx>
      <c:valAx>
        <c:axId val="51606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142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культуры, руб.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30596113489231"/>
          <c:y val="0.35838721861643325"/>
          <c:w val="0.85760797564111846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дошкольных учреждений и дошкольных групп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317459610606751E-2"/>
                  <c:y val="9.215899458075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C2-42C9-B063-097B2B3DB79E}"/>
                </c:ext>
              </c:extLst>
            </c:dLbl>
            <c:dLbl>
              <c:idx val="1"/>
              <c:layout>
                <c:manualLayout>
                  <c:x val="-3.0852171202413632E-2"/>
                  <c:y val="8.7032934061706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C2-42C9-B063-097B2B3DB79E}"/>
                </c:ext>
              </c:extLst>
            </c:dLbl>
            <c:dLbl>
              <c:idx val="2"/>
              <c:layout>
                <c:manualLayout>
                  <c:x val="-3.4742114628502942E-2"/>
                  <c:y val="8.7108750234909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C2-42C9-B063-097B2B3DB79E}"/>
                </c:ext>
              </c:extLst>
            </c:dLbl>
            <c:dLbl>
              <c:idx val="3"/>
              <c:layout>
                <c:manualLayout>
                  <c:x val="-4.6842047645289556E-2"/>
                  <c:y val="9.4791388573212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34335669396093"/>
                      <c:h val="0.126504124319166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C2-42C9-B063-097B2B3DB79E}"/>
                </c:ext>
              </c:extLst>
            </c:dLbl>
            <c:dLbl>
              <c:idx val="4"/>
              <c:layout>
                <c:manualLayout>
                  <c:x val="-3.2316709992373932E-2"/>
                  <c:y val="5.1216244663630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C2-42C9-B063-097B2B3DB79E}"/>
                </c:ext>
              </c:extLst>
            </c:dLbl>
            <c:dLbl>
              <c:idx val="5"/>
              <c:layout>
                <c:manualLayout>
                  <c:x val="-3.8833100469253617E-2"/>
                  <c:y val="4.6094620197267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C2-42C9-B063-097B2B3DB79E}"/>
                </c:ext>
              </c:extLst>
            </c:dLbl>
            <c:dLbl>
              <c:idx val="6"/>
              <c:layout>
                <c:manualLayout>
                  <c:x val="-4.4772989993339E-2"/>
                  <c:y val="4.0972995730904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C2-42C9-B063-097B2B3DB79E}"/>
                </c:ext>
              </c:extLst>
            </c:dLbl>
            <c:dLbl>
              <c:idx val="7"/>
              <c:layout>
                <c:manualLayout>
                  <c:x val="-3.2466726413466415E-2"/>
                  <c:y val="-3.072974679817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C2-42C9-B063-097B2B3DB79E}"/>
                </c:ext>
              </c:extLst>
            </c:dLbl>
            <c:dLbl>
              <c:idx val="8"/>
              <c:layout>
                <c:manualLayout>
                  <c:x val="0"/>
                  <c:y val="-6.145949359635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28-4F84-9B6E-CE92D41F50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.0">
                  <c:v>10849</c:v>
                </c:pt>
                <c:pt idx="1">
                  <c:v>11824</c:v>
                </c:pt>
                <c:pt idx="2">
                  <c:v>17606.2</c:v>
                </c:pt>
                <c:pt idx="3">
                  <c:v>23956.6</c:v>
                </c:pt>
                <c:pt idx="4">
                  <c:v>25390.9</c:v>
                </c:pt>
                <c:pt idx="5">
                  <c:v>28372.2</c:v>
                </c:pt>
                <c:pt idx="6">
                  <c:v>32284.799999999999</c:v>
                </c:pt>
                <c:pt idx="7">
                  <c:v>38186.5</c:v>
                </c:pt>
                <c:pt idx="8">
                  <c:v>38186.5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0C2-42C9-B063-097B2B3DB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57408"/>
        <c:axId val="83858944"/>
      </c:lineChart>
      <c:catAx>
        <c:axId val="838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858944"/>
        <c:crosses val="autoZero"/>
        <c:auto val="1"/>
        <c:lblAlgn val="ctr"/>
        <c:lblOffset val="100"/>
        <c:noMultiLvlLbl val="0"/>
      </c:catAx>
      <c:valAx>
        <c:axId val="83858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8385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>
                <a:solidFill>
                  <a:srgbClr val="C00000"/>
                </a:solidFill>
              </a:rPr>
              <a:t>Средняя заработная плата педагогических работников ДШИ, руб.</a:t>
            </a:r>
          </a:p>
        </c:rich>
      </c:tx>
      <c:layout>
        <c:manualLayout>
          <c:xMode val="edge"/>
          <c:yMode val="edge"/>
          <c:x val="0.14467323077990954"/>
          <c:y val="1.0204131013573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562997387977175E-2"/>
          <c:y val="0.35838721861643325"/>
          <c:w val="0.88235092469520149"/>
          <c:h val="0.46293535015658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общеобюразовательных учреждений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054482065827583E-2"/>
                  <c:y val="5.630762331621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7-49BD-B1F4-58E8B4294686}"/>
                </c:ext>
              </c:extLst>
            </c:dLbl>
            <c:dLbl>
              <c:idx val="1"/>
              <c:layout>
                <c:manualLayout>
                  <c:x val="-4.1020433729244285E-2"/>
                  <c:y val="9.2154558528069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7-49BD-B1F4-58E8B4294686}"/>
                </c:ext>
              </c:extLst>
            </c:dLbl>
            <c:dLbl>
              <c:idx val="2"/>
              <c:layout>
                <c:manualLayout>
                  <c:x val="-4.6381090823140132E-2"/>
                  <c:y val="0.10247362363399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7-49BD-B1F4-58E8B4294686}"/>
                </c:ext>
              </c:extLst>
            </c:dLbl>
            <c:dLbl>
              <c:idx val="3"/>
              <c:layout>
                <c:manualLayout>
                  <c:x val="-5.0098351356142649E-2"/>
                  <c:y val="0.10759524810036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7-49BD-B1F4-58E8B4294686}"/>
                </c:ext>
              </c:extLst>
            </c:dLbl>
            <c:dLbl>
              <c:idx val="4"/>
              <c:layout>
                <c:manualLayout>
                  <c:x val="-3.4664681203096452E-2"/>
                  <c:y val="0.1024324893272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7-49BD-B1F4-58E8B4294686}"/>
                </c:ext>
              </c:extLst>
            </c:dLbl>
            <c:dLbl>
              <c:idx val="5"/>
              <c:layout>
                <c:manualLayout>
                  <c:x val="-3.9732907876854101E-2"/>
                  <c:y val="9.7310864860897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17-49BD-B1F4-58E8B4294686}"/>
                </c:ext>
              </c:extLst>
            </c:dLbl>
            <c:dLbl>
              <c:idx val="6"/>
              <c:layout>
                <c:manualLayout>
                  <c:x val="-4.3226378301719624E-2"/>
                  <c:y val="6.1459493596356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17-49BD-B1F4-58E8B4294686}"/>
                </c:ext>
              </c:extLst>
            </c:dLbl>
            <c:dLbl>
              <c:idx val="7"/>
              <c:layout>
                <c:manualLayout>
                  <c:x val="-5.1640489274951323E-2"/>
                  <c:y val="2.048649786545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1255687525852391E-2"/>
                      <c:h val="0.133136829641865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917-49BD-B1F4-58E8B4294686}"/>
                </c:ext>
              </c:extLst>
            </c:dLbl>
            <c:dLbl>
              <c:idx val="8"/>
              <c:layout>
                <c:manualLayout>
                  <c:x val="-1.6810258228446499E-2"/>
                  <c:y val="-2.04864978654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AF-418C-8834-6CFB55745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  <c:pt idx="6">
                  <c:v>2022г.</c:v>
                </c:pt>
                <c:pt idx="7">
                  <c:v>2023г.</c:v>
                </c:pt>
                <c:pt idx="8">
                  <c:v>2024г.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18841</c:v>
                </c:pt>
                <c:pt idx="1">
                  <c:v>18841</c:v>
                </c:pt>
                <c:pt idx="2" formatCode="General">
                  <c:v>23197.9</c:v>
                </c:pt>
                <c:pt idx="3" formatCode="General">
                  <c:v>29965.15</c:v>
                </c:pt>
                <c:pt idx="4" formatCode="General">
                  <c:v>29961.4</c:v>
                </c:pt>
                <c:pt idx="5" formatCode="General">
                  <c:v>33716.699999999997</c:v>
                </c:pt>
                <c:pt idx="6" formatCode="General">
                  <c:v>37436.300000000003</c:v>
                </c:pt>
                <c:pt idx="7" formatCode="General">
                  <c:v>41705.800000000003</c:v>
                </c:pt>
                <c:pt idx="8" formatCode="General">
                  <c:v>41705.800000000003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917-49BD-B1F4-58E8B4294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66976"/>
        <c:axId val="136768512"/>
      </c:lineChart>
      <c:catAx>
        <c:axId val="1367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6768512"/>
        <c:crosses val="autoZero"/>
        <c:auto val="1"/>
        <c:lblAlgn val="ctr"/>
        <c:lblOffset val="100"/>
        <c:noMultiLvlLbl val="0"/>
      </c:catAx>
      <c:valAx>
        <c:axId val="136768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1367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8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9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3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7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19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1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3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8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8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4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4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9086" y="9397527"/>
            <a:ext cx="2918907" cy="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7" tIns="46087" rIns="92157" bIns="46087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0383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D8B9692-409D-4C6F-9AF1-A77C7D56AAAD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03831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49300"/>
            <a:ext cx="658653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967" y="4699626"/>
            <a:ext cx="5391629" cy="44505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57" tIns="46087" rIns="92157" bIns="4608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5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820862" y="1812116"/>
            <a:ext cx="8651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Старицкого муниципального округа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2024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2026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21.12.2023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6824" y="5179169"/>
            <a:ext cx="10291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Лупик Ольга Геннадьевна, </a:t>
            </a:r>
          </a:p>
          <a:p>
            <a:pPr eaLnBrk="1" hangingPunct="1"/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заместитель главы Администрации Старицкого муниципального округа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1521229" y="245314"/>
            <a:ext cx="9238371" cy="912101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</a:t>
            </a:r>
          </a:p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ОКРУГА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855" y="4285471"/>
            <a:ext cx="2152111" cy="231274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20594380"/>
              </p:ext>
            </p:extLst>
          </p:nvPr>
        </p:nvGraphicFramePr>
        <p:xfrm>
          <a:off x="1032966" y="798791"/>
          <a:ext cx="10778820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95993249"/>
              </p:ext>
            </p:extLst>
          </p:nvPr>
        </p:nvGraphicFramePr>
        <p:xfrm>
          <a:off x="1234911" y="3543562"/>
          <a:ext cx="1057687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6052" y="1374119"/>
            <a:ext cx="2164914" cy="2336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Достижение </a:t>
            </a:r>
            <a:r>
              <a:rPr lang="ru-RU" dirty="0">
                <a:latin typeface="Times New Roman" panose="02020603050405020304" pitchFamily="18" charset="0"/>
              </a:rPr>
              <a:t>целевых значений средней заработной платы работников учреждений культуры  в </a:t>
            </a:r>
            <a:r>
              <a:rPr lang="ru-RU" dirty="0" smtClean="0">
                <a:latin typeface="Times New Roman" panose="02020603050405020304" pitchFamily="18" charset="0"/>
              </a:rPr>
              <a:t>соответствии </a:t>
            </a:r>
            <a:r>
              <a:rPr lang="ru-RU" dirty="0">
                <a:latin typeface="Times New Roman" panose="02020603050405020304" pitchFamily="18" charset="0"/>
              </a:rPr>
              <a:t>с Указом Президента РФ – </a:t>
            </a:r>
            <a:r>
              <a:rPr lang="ru-RU" b="1" dirty="0" smtClean="0">
                <a:latin typeface="Times New Roman" panose="02020603050405020304" pitchFamily="18" charset="0"/>
              </a:rPr>
              <a:t>40,2 </a:t>
            </a:r>
            <a:r>
              <a:rPr lang="ru-RU" b="1" dirty="0">
                <a:latin typeface="Times New Roman" panose="02020603050405020304" pitchFamily="18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3813954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«РАЗВИТИЕ ФИЗИЧЕСКОЙ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 И СПОРТА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56234"/>
              </p:ext>
            </p:extLst>
          </p:nvPr>
        </p:nvGraphicFramePr>
        <p:xfrm>
          <a:off x="1121791" y="1211695"/>
          <a:ext cx="10713771" cy="15734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11 463,4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16 138,4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13 126,0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2 009,1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9 454,3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13 703,2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10 690,8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10 683,3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19166" y="84236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95028" y="2969443"/>
            <a:ext cx="9340534" cy="3459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Укрепление материально-технической базы  -  3,16 млн. руб.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(местный бюджет, 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год)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endParaRPr lang="ru-RU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Капитальный ремонт фасада здания спортивной школы –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3,0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млн.руб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. (ППМИ, 18%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ю.л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и установка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спорт.площадки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д.Васильевское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0,08 млн. руб.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(20% софинансирование)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спортинвентаря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0,08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в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т.ч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областной бюджет 0,071 млн.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руб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(мячи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футбольные, барьеры тренировочные, эспандеры, утяжелители, элементы экипировки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местный бюджет 0,009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млн.руб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(10%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</a:t>
            </a:r>
          </a:p>
        </p:txBody>
      </p:sp>
      <p:pic>
        <p:nvPicPr>
          <p:cNvPr id="1026" name="Picture 2" descr="https://kirginschool.uoirbitmo.ru/upload/images/%D0%AD%D0%BC%D0%B1%D0%BB%D0%B5%D0%BC%D0%B0%281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" y="4138367"/>
            <a:ext cx="2299872" cy="23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27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«МОЛОДЕЖЬ»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58390"/>
              </p:ext>
            </p:extLst>
          </p:nvPr>
        </p:nvGraphicFramePr>
        <p:xfrm>
          <a:off x="1121791" y="1100486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4 397,7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3 175,2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-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19166" y="7396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06770" y="3116590"/>
            <a:ext cx="8338218" cy="2896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мероприятий по улучшению условий проживания молодых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семей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1,03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мероприятий, направленных на патриотическое воспитание молодых граждан, создание условий для вовлечения молодежи в общественно-политическую, культурную жизнь общества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0,28 млн. руб.   </a:t>
            </a:r>
          </a:p>
        </p:txBody>
      </p:sp>
      <p:pic>
        <p:nvPicPr>
          <p:cNvPr id="2050" name="Picture 2" descr="https://veterinary.net.ua/files/news_img/1117/2378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4072379"/>
            <a:ext cx="3068488" cy="251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25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«ОБЕСПЕЧЕНИЕ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ПРАВОПОРЯДКА И БЕЗОПАСНОСТИ НАСЕЛЕНИЯ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75909"/>
              </p:ext>
            </p:extLst>
          </p:nvPr>
        </p:nvGraphicFramePr>
        <p:xfrm>
          <a:off x="1121790" y="1434632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12 574,1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13 550,7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12 069,9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12 073,7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473,4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639,2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481,7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485,5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12 100,7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12 911,5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11 588,2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11 588,2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84259" y="10358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2804" y="3337089"/>
            <a:ext cx="11552757" cy="3155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Профилактика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безнадзорности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и правонарушений несовершеннолетних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-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0,48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деятельности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МКУ «Единая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дежурно-диспетчерская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служба»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3,2 млн. руб.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антитеррористической защищенности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социальных объектов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с массовым пребыванием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людей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5,7 млн. руб.,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т.ч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установка домофонов областной бюджет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– 0,16 млн. руб.,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местный бюджет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– 0,16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(50%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противопожарной защиты социальных объектов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3,4 млн. руб.  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предотвращения и ликвидации пожаров на территории округа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0,72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945579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48268"/>
              </p:ext>
            </p:extLst>
          </p:nvPr>
        </p:nvGraphicFramePr>
        <p:xfrm>
          <a:off x="1032966" y="1405230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619 655,2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393 938,5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168 823,5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174 108,5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471 512,1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298 474,9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101 166,0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105 038,1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148 143,1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95 463,6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67 657,5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69 070,4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884259" y="1035898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6051" y="3252247"/>
            <a:ext cx="11929685" cy="3469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функционирования объектов коммун. инфраструктуры – 20,52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и ремонты систем водоснабжения и водоотведения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10,4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техническое обслуживание систем газораспределения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2,7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азвитие системы газоснабжения округа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2,3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ППМИ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5,08 млн.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бюджет, ю.л., ф.л.)</a:t>
            </a:r>
          </a:p>
          <a:p>
            <a:pPr marL="342900" lvl="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реализации нац. проекта «Экология» (строительство биологических очистных сооружений г.Старица) – 191,95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464106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3566" y="1319753"/>
            <a:ext cx="11929685" cy="5439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Содержание и ремонты улично-дорожной сети – 134,74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., в том числе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улично-дорожной сети в г.Старица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54,0 млн. руб.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48,6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5,4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дорог до сельских населенных пунктов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10,4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(местный бюджет)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капремонт дворовых территорий в г.Старица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6,42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5,8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0,62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обеспечение мероприятий по БДД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3,96 млн. руб.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в т.ч. областной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3,56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местный бюджет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0,4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содержание дорог 3 класса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36,4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(областной бюджет)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завершение строительства моста через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р.Старченка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ул. Станционная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г.Старица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текущие ремонты, содержание УДС, изготовление ПСД, оплата стройконтроля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23,56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бюджет)</a:t>
            </a:r>
          </a:p>
        </p:txBody>
      </p:sp>
    </p:spTree>
    <p:extLst>
      <p:ext uri="{BB962C8B-B14F-4D97-AF65-F5344CB8AC3E}">
        <p14:creationId xmlns:p14="http://schemas.microsoft.com/office/powerpoint/2010/main" val="3384251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-32248"/>
            <a:ext cx="1100028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7522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3566" y="1172502"/>
            <a:ext cx="11929685" cy="55865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Благоустройство территории округа – 32,64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(местный бюджет), в том числе :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гражданских кладбищ 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1,1 млн. руб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содержание и ремонт воинских захоронений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1,39 млн. руб.</a:t>
            </a:r>
            <a:endParaRPr lang="ru-RU" sz="22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уличное освещение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11,5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ремонт и обслуживание колодцев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1,25 млн. руб.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озеленение территории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2,2 млн. руб.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создание площадок накопления ТКО, ликвидация свалок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1,04 млн. руб.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размещение и содержание МАФ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0,76 млн. руб.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уничтожение борщевика Сосновского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0,6 млн. руб.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содержание работников по благоустройству, спецтехники, спил деревьев, ПСД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9,9 млн. руб. </a:t>
            </a:r>
          </a:p>
          <a:p>
            <a:pPr lvl="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реализация ППМИ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2,9 млн. руб.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(местный бюджет, ю.л.,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ф.л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39819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«СОЗДАНИЕ КОМФОРТНЫХ УСЛОВИЙ ПРОЖИВАНИЯ НАСЕЛЕНИЯ И БЛАГОПРИЯТНОЙ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СРЕДЫ ДЛЯ РАЗВИТИЯ ЭКОНОМИКИ»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4378" y="1586753"/>
            <a:ext cx="6199973" cy="4703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Реализация нац. проекта «Жилье и городская среда» – 9,06 млн. руб. , в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т.ч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   обеспечение реализации программы по  созданию комфортной городской среды (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99/1)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Обустройство мест массового отдыха населения (городские парки)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4,4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руб.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</a:rPr>
              <a:t> 99/1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населения услугами бань (Емельяново) – 0,3 млн. руб. (местный бюджет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2769241-6D95-0C80-A1E2-1002AA1C7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8" y="2268534"/>
            <a:ext cx="4930834" cy="33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227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ИМУЩЕСТВОМ И ЗЕМЕЛЬНЫМИ РЕСУРСАМИ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84694"/>
              </p:ext>
            </p:extLst>
          </p:nvPr>
        </p:nvGraphicFramePr>
        <p:xfrm>
          <a:off x="816150" y="1405230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22 183,2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14 306,7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9 660,7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0,0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1 516,1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2 358,0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2 241,6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22 183,2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12 790,6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7 302,7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7 258,4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09543" y="97488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6816" y="3213125"/>
            <a:ext cx="11642104" cy="3498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повышения эффективности использования имущества – 2,57 млн. руб., в т.ч.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подготовка проектов межевания земельных участков и проведение кадастровых работ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1,53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межевание земельных участков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0,56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оценка имущества 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0,1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изготовление технической документации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0,33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СМИ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0,05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Содержание муниципального имущества  - 6,5 млн. руб., в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т.ч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оплата по исполнительным листам выкупной стоимости квартир пер. Аптекарский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4,1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106420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«МУНИЦИПАЛЬНОЕ 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 ГРАЖДАНСКОЕ ОБЩЕСТВО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21936"/>
              </p:ext>
            </p:extLst>
          </p:nvPr>
        </p:nvGraphicFramePr>
        <p:xfrm>
          <a:off x="816150" y="1405230"/>
          <a:ext cx="10713771" cy="163424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99 822,7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114 131,6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113 041,9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114 912,2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12 720,2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7 035,2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7 089,8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8 863,9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87 102,5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107 096,4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105 952,1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106 048,3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09543" y="974883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65608" y="3275215"/>
            <a:ext cx="11189617" cy="3216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выполнения государственных полномочий – 2,6 млн. руб., в т.ч.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адм. комиссия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0,2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воинский учет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1,5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ЗАГС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0,9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выполнения муниципальных функций – 18,3 млн. руб.,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беспечение деятельности МКУ «Хозяйственно-эксплуатационная служба»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10,8 млн.руб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деятельности МКУ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«Хозяйственно-эксплуатационная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служба сельских территорий Старицкого муниципального округа Тверской области» -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7,5 млн. руб.</a:t>
            </a:r>
            <a:endParaRPr lang="ru-RU" sz="2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1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931081" y="4087633"/>
            <a:ext cx="2925084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Старицкого округа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округа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027969" y="4954876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rgbClr val="00B050"/>
                </a:solidFill>
              </a:rPr>
              <a:t>Старицкого округа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9562" y="83331"/>
            <a:ext cx="8298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ПОДХОДЫ К ФОРМИРОВАНИЮ БЮДЖЕТА НА 2024-2026 ГОДЫ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7264" y="1210012"/>
            <a:ext cx="5250705" cy="5401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сбалансированности бюджета, отсутствие муниципального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долга;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работников бюджетной сферы (по Указам Президента РФ, в связи с повышением МРОТ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и федеральных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 (обеспечение условий софинансирования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 национальных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развития в рамках реализации национальных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2024- 2026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32966" y="113944"/>
            <a:ext cx="1104277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«МУНИЦИПАЛЬНОЕ УПРАВЛЕНИЕ</a:t>
            </a:r>
            <a:r>
              <a:rPr kumimoji="0" lang="ru-RU" alt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 И ГРАЖДАНСКОЕ ОБЩЕСТВО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14400" y="1442301"/>
            <a:ext cx="10473179" cy="5033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Социальная поддержка медицинских работников – 0,12 млн. руб.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Обеспечение поддержки редакции газеты «Старицкий вестник» – 2,05 млн. руб. (областной бюджет 1,01 млн. руб., местный бюджет 1,04 млн. руб.)</a:t>
            </a:r>
          </a:p>
          <a:p>
            <a:pPr marL="342900" indent="-342900"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Социальная поддержка населения и организация социально-значимых мероприятий  – 5,73 млн. руб., в т.ч.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компенсация расходов на оплату ЖКУ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3,44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(областной бюджет),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улучшение жилищных условий многодетных семей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0,56 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выплата  пенсий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0,48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.,</a:t>
            </a:r>
          </a:p>
          <a:p>
            <a:pPr algn="just" defTabSz="53340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социально-значимые мероприятия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1,25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21803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21.12.2023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008094" y="245314"/>
            <a:ext cx="8751506" cy="912101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</a:t>
            </a:r>
          </a:p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МУНИЦИПАЛЬНОГО ОКРУГА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1070" y="2939503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Старицкого муниципального округа  Тверской области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Старицкого муниципального округа Тверской области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г.Старица, ул.Советская, д. 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48263) 23 372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Старицкого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 Тверской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заведующий финансовым отделом Администрации           О.Г. Лупик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21" y="40751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2947" y="40751"/>
            <a:ext cx="106530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endParaRPr lang="ru-RU" sz="2600" b="1" dirty="0" smtClean="0">
              <a:solidFill>
                <a:srgbClr val="A880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2024-2026 ГОДЫ, ТЫС.РУБ.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84293"/>
              </p:ext>
            </p:extLst>
          </p:nvPr>
        </p:nvGraphicFramePr>
        <p:xfrm>
          <a:off x="0" y="1047565"/>
          <a:ext cx="12091386" cy="619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4240">
                  <a:extLst>
                    <a:ext uri="{9D8B030D-6E8A-4147-A177-3AD203B41FA5}">
                      <a16:colId xmlns:a16="http://schemas.microsoft.com/office/drawing/2014/main" xmlns="" val="914311144"/>
                    </a:ext>
                  </a:extLst>
                </a:gridCol>
                <a:gridCol w="1716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73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567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295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всего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решения Думы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29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949338,9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1 275 880,1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1086067,0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880 226,7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882 616,2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1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ctr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363 242,4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499,4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0" algn="l" defTabSz="914400" rtl="0" eaLnBrk="1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4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361652,5</a:t>
                      </a:r>
                      <a:endParaRPr lang="ru-RU" sz="24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72000" marT="108000" marB="10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371 546,3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388 490,2</a:t>
                      </a:r>
                      <a:endParaRPr lang="ru-RU" sz="2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118">
                <a:tc>
                  <a:txBody>
                    <a:bodyPr/>
                    <a:lstStyle/>
                    <a:p>
                      <a:pPr marL="180000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21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поступления, </a:t>
                      </a: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т.ч:</a:t>
                      </a:r>
                    </a:p>
                  </a:txBody>
                  <a:tcPr marL="0" marR="72000" marT="108000" marB="108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586 096,5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884 380,7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724414,5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508 680,4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494 126,0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32385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дотации </a:t>
                      </a:r>
                    </a:p>
                  </a:txBody>
                  <a:tcPr marL="252000" marR="144000" marT="144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46974,1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67530,0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61557,0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42 551,0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22 626,0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9053"/>
                  </a:ext>
                </a:extLst>
              </a:tr>
              <a:tr h="521770">
                <a:tc>
                  <a:txBody>
                    <a:bodyPr/>
                    <a:lstStyle/>
                    <a:p>
                      <a:pPr marL="332385" lvl="0" indent="0" algn="l" defTabSz="914400" rtl="0" eaLnBrk="1" fontAlgn="t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100" b="0" u="non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целевые </a:t>
                      </a:r>
                      <a:r>
                        <a:rPr lang="ru-RU" sz="2100" b="0" u="non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МБТ, прочие безвозмездные поступления</a:t>
                      </a:r>
                      <a:endParaRPr lang="ru-RU" sz="2100" b="0" u="non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2000" marR="108000" marT="144000" marB="108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539122,4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816850,7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662857,5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466129,4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471500,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762836"/>
                  </a:ext>
                </a:extLst>
              </a:tr>
              <a:tr h="12323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908 722,4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1 291 908,4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1 139 883,0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879 551,6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898 336,2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5063496"/>
                  </a:ext>
                </a:extLst>
              </a:tr>
              <a:tr h="34759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(Дефицит-, профицит+)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+40616,5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-16 028,3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-53816,0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675,1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-15 720,0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546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05764" y="158884"/>
            <a:ext cx="10821971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600" b="1" dirty="0" smtClean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ДИНАМИКА ОСНОВНЫХ НАЛОГОВЫХ И НЕНАЛОГОВЫХ ДОХОДОВ БЮДЖЕТА, МЛН.РУБ</a:t>
            </a:r>
            <a:r>
              <a:rPr lang="ru-RU" sz="2600" b="1" dirty="0">
                <a:solidFill>
                  <a:srgbClr val="A880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97697622"/>
              </p:ext>
            </p:extLst>
          </p:nvPr>
        </p:nvGraphicFramePr>
        <p:xfrm>
          <a:off x="282632" y="719665"/>
          <a:ext cx="11579629" cy="592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95083" y="1"/>
            <a:ext cx="11196918" cy="756458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br>
              <a:rPr lang="ru-RU" sz="2600" b="1" dirty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6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92" y="0"/>
            <a:ext cx="688284" cy="76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69664"/>
              </p:ext>
            </p:extLst>
          </p:nvPr>
        </p:nvGraphicFramePr>
        <p:xfrm>
          <a:off x="146374" y="756459"/>
          <a:ext cx="11877773" cy="6054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2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67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260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889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979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49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2023-2027 годы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оценка,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2024/2023,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745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1 291 908,4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1 139 883,0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869 216,0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876 994,4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расходы на муниципальные программы: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1 290 351,8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1 137 451,2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866 784,2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874 562,6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445 047,7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506 227,3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473 695,6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474 847,9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477250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75 207,8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77 841,4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75 222,2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75 437,2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010575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11 463,4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16 138,4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13 126,0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13 118,5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17645"/>
                  </a:ext>
                </a:extLst>
              </a:tr>
              <a:tr h="354950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4 397,7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1 316,6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1 144,4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564,6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465363"/>
                  </a:ext>
                </a:extLst>
              </a:tr>
              <a:tr h="59158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12 574,1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13 550,7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12 069,9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12 073,7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8667220"/>
                  </a:ext>
                </a:extLst>
              </a:tr>
              <a:tr h="576796">
                <a:tc>
                  <a:txBody>
                    <a:bodyPr/>
                    <a:lstStyle/>
                    <a:p>
                      <a:r>
                        <a:rPr lang="ru-RU" sz="16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комф. условий проживания населения и благоприятной среды для развития экономики</a:t>
                      </a:r>
                      <a:endParaRPr lang="ru-RU" sz="16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619 655,2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393 938,5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168 823,5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174 108,5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8624934"/>
                  </a:ext>
                </a:extLst>
              </a:tr>
              <a:tr h="59158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22 183,2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14 306,7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9 660,7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9 500,0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033862"/>
                  </a:ext>
                </a:extLst>
              </a:tr>
              <a:tr h="59158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99 822,7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114 131,6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113 041,9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114 912,2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159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94698"/>
              </p:ext>
            </p:extLst>
          </p:nvPr>
        </p:nvGraphicFramePr>
        <p:xfrm>
          <a:off x="1117214" y="983457"/>
          <a:ext cx="10713771" cy="15734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445 047,7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506 227,3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473 695,6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474 847,9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291 318,3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312 968,2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312 810,0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312 647,0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153 729,4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193 259,1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160 885,6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162 200,9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396114" y="614125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6698" y="2651702"/>
            <a:ext cx="9154287" cy="2107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Государственные гарантии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и создание условий предоставления дошкольного, общего и дополнительного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о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бразования, компенсация родительской платы за присмотр и уход, обеспечение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выплат за классное руководство, повышения заработной платы педагогов дополнительного образования, деятельности советников директоров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(2023 год – 380,6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млн.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., 2024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год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425,4 млн.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1542" y="4845132"/>
            <a:ext cx="9389443" cy="1687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Обеспечение подвоза учащихся, питания в начальных классах, организация участия в социально-значимых региональных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проектах, организация отдыха детей в каникулярное время, приобретение МЗ к отопительному сезону </a:t>
            </a: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(2023 год – 31,5 млн. руб., 2024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год  – 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31,2 млн.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40" y="2642640"/>
            <a:ext cx="2876075" cy="2420068"/>
          </a:xfrm>
          <a:prstGeom prst="rect">
            <a:avLst/>
          </a:prstGeom>
        </p:spPr>
      </p:pic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540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17596785"/>
              </p:ext>
            </p:extLst>
          </p:nvPr>
        </p:nvGraphicFramePr>
        <p:xfrm>
          <a:off x="146051" y="798791"/>
          <a:ext cx="1166573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51491151"/>
              </p:ext>
            </p:extLst>
          </p:nvPr>
        </p:nvGraphicFramePr>
        <p:xfrm>
          <a:off x="1342976" y="3535250"/>
          <a:ext cx="10576875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204"/>
            <a:ext cx="2468215" cy="22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121856" y="122790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ОБРАЗОВАНИЯ»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052" y="1509140"/>
            <a:ext cx="5491178" cy="5190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За счет местного бюджета </a:t>
            </a:r>
          </a:p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( 5,1 млн. руб.):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Дет. сад №2 тек. ремонт колясочной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0,5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Васильевская ООШ ремонт входной группы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0,15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Емельяновская СОШ ПСД на замену окон, ремонт крыльца, полов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0,29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Луковниковская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С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ОШ газификация ПСД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2,75 млн.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уб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оборудование и МЗ для обслуживания искусств. спорт. полей (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0,38 млн. руб.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),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замена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линолеума в 6 ОУ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0,7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),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прочие ремонты (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0,33 млн. руб.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9777" y="1509140"/>
            <a:ext cx="6240878" cy="5190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marL="0" marR="0" lvl="0" indent="0" algn="ctr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Софинансирование за счет местного бюджета для участия в гос. программе ( 30,62 млн. руб.):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Детский сад №4 ремонт ограждения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0,91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.), </a:t>
            </a:r>
          </a:p>
          <a:p>
            <a:pPr lvl="0" algn="just" defTabSz="533400" fontAlgn="base"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Детский сад №3 благоустройство территории, ППМИ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0,41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., 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т.ч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ю.л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Емельяновская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ООШ ремонт кровли (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1,2 млн. руб.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Ново-Ямская СОШ капремонт фасада здания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8,3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СОШ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ст.Старица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капремонт фасада здания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3,4 млн. 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) 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Красновская ООШ ремонт кровли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(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1,7 млн. руб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</a:p>
          <a:p>
            <a:pPr marL="0" marR="0" lvl="0" indent="0" algn="just" defTabSz="533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Луковниковская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СОШ строительство спортзала 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14,7 млн. руб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5023" y="623726"/>
            <a:ext cx="11267474" cy="794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0" h="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08000" tIns="76348" rIns="108000" bIns="76348" spcCol="1270" anchor="ctr"/>
          <a:lstStyle/>
          <a:p>
            <a:pPr lvl="0" algn="ctr" defTabSz="533400" fontAlgn="base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Укрепление материально-технической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базы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образовательных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учреждений 2023 год – 22,1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млн. руб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 (в т.ч. МБ – 18,3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млн. руб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.), 2024 год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–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35,72 млн.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(МБ)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2" y="120328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259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2"/>
          <p:cNvSpPr>
            <a:spLocks noChangeArrowheads="1"/>
          </p:cNvSpPr>
          <p:nvPr/>
        </p:nvSpPr>
        <p:spPr bwMode="auto">
          <a:xfrm>
            <a:off x="1000014" y="223616"/>
            <a:ext cx="110006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МУНИЦИПАЛЬНАЯ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ПРОГРАММА 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2600" b="1" dirty="0" smtClean="0">
                <a:solidFill>
                  <a:srgbClr val="A88000"/>
                </a:solidFill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КУЛЬТУРЫ</a:t>
            </a:r>
            <a:r>
              <a:rPr kumimoji="0" lang="ru-RU" alt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N W3" charset="0"/>
                <a:cs typeface="Times New Roman" panose="02020603050405020304" pitchFamily="18" charset="0"/>
              </a:rPr>
              <a:t>»</a:t>
            </a:r>
            <a:endParaRPr kumimoji="0" lang="ru-RU" altLang="ru-RU" sz="2600" b="1" i="0" u="none" strike="noStrike" kern="120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anose="02020603050405020304" pitchFamily="18" charset="0"/>
              <a:ea typeface="ヒラギノ角ゴ ProN W3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83880"/>
              </p:ext>
            </p:extLst>
          </p:nvPr>
        </p:nvGraphicFramePr>
        <p:xfrm>
          <a:off x="1143448" y="798791"/>
          <a:ext cx="10713771" cy="15734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7365">
                  <a:extLst>
                    <a:ext uri="{9D8B030D-6E8A-4147-A177-3AD203B41FA5}">
                      <a16:colId xmlns:a16="http://schemas.microsoft.com/office/drawing/2014/main" xmlns="" val="1048077753"/>
                    </a:ext>
                  </a:extLst>
                </a:gridCol>
                <a:gridCol w="208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endParaRPr lang="ru-RU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94" marR="9394" marT="9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75 207,8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77 841,4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75 222,2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75 437,2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2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Федеральный, областной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34 887,0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39 788,4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39 788,7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39 788,4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4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</a:t>
                      </a:r>
                      <a:r>
                        <a:rPr lang="ru-R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40 320,8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38 053,0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35 433,5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4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35 648,8</a:t>
                      </a:r>
                      <a:endParaRPr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576000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40823" y="477226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тыс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Arial" charset="0"/>
              </a:rPr>
              <a:t>руб.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0" descr="staritsa_city_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1" y="119220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94313" y="2455008"/>
            <a:ext cx="9775767" cy="4195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Укрепление материально-технической базы, </a:t>
            </a:r>
          </a:p>
          <a:p>
            <a:pPr lvl="0" algn="ctr" defTabSz="533400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проведение ремонтов –  2,5 млн. руб. (местный бюджет, 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2024 год) 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текущих ремонтных работ 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0,77 млн. руб.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Старицкий дом культуры ремонт фасада - ППМИ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0,32 млн. руб.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ю.л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Юрьевский филиал ремонт помещений – ППМИ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0,2 млн. руб.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ю.л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Степуринский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филиал замена дверей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0,04 млн. руб.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(местный бюджет),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Бродовский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филиал монтаж электрооборудования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0,08 млн. руб.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(местный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бюджет), прочие ремонты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0,13 млн. руб.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благоустройство территории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Орешкинского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и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Бабинского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филиалов - ППМИ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0,48 млн. руб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ю.л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ф.л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автобуса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ГАЗель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0,54 млн. руб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(10%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</a:t>
            </a:r>
          </a:p>
          <a:p>
            <a:pPr marL="28575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приобретение оборудования (сценические костюмы, специализированное оборудование)  -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0,016 млн.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руб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 (1%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), </a:t>
            </a:r>
          </a:p>
          <a:p>
            <a:pPr marL="285750" lvl="0" indent="-285750" algn="just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проведение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</a:rPr>
              <a:t>капитального ремонта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– </a:t>
            </a: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0,7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млн руб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 (1 % софинансирование): Ново-Ямской и Емельяновский филиалы ремонт здания, </a:t>
            </a:r>
            <a:r>
              <a:rPr lang="ru-RU" sz="1900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Паньковский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филиал ремонт кровли.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92" y="4196421"/>
            <a:ext cx="2152111" cy="23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6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7615</TotalTime>
  <Words>2497</Words>
  <Application>Microsoft Office PowerPoint</Application>
  <PresentationFormat>Произвольный</PresentationFormat>
  <Paragraphs>514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ДИНАМИКА ОСНОВНЫХ НАЛОГОВЫХ И НЕНАЛОГОВЫХ ДОХОДОВ БЮДЖЕТА, МЛН.РУБ.</vt:lpstr>
      <vt:lpstr>РАСХОДЫ БЮДЖЕТА НА РЕАЛИЗАЦИЮ 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Отдел доходов</cp:lastModifiedBy>
  <cp:revision>913</cp:revision>
  <cp:lastPrinted>2022-12-13T13:22:55Z</cp:lastPrinted>
  <dcterms:created xsi:type="dcterms:W3CDTF">2018-11-26T08:56:04Z</dcterms:created>
  <dcterms:modified xsi:type="dcterms:W3CDTF">2023-12-19T03:55:12Z</dcterms:modified>
</cp:coreProperties>
</file>