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91" r:id="rId3"/>
    <p:sldId id="262" r:id="rId4"/>
    <p:sldId id="258" r:id="rId5"/>
    <p:sldId id="289" r:id="rId6"/>
    <p:sldId id="293" r:id="rId7"/>
    <p:sldId id="297" r:id="rId8"/>
    <p:sldId id="294" r:id="rId9"/>
    <p:sldId id="295" r:id="rId10"/>
    <p:sldId id="296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288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0" clrIdx="0">
    <p:extLst>
      <p:ext uri="{19B8F6BF-5375-455C-9EA6-DF929625EA0E}">
        <p15:presenceInfo xmlns:p15="http://schemas.microsoft.com/office/powerpoint/2012/main" xmlns="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3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44886956222894E-2"/>
          <c:y val="0.24004226130039794"/>
          <c:w val="0.93313110159107293"/>
          <c:h val="0.645732339806656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1935072358535848E-3"/>
                  <c:y val="0.1941064836852098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29F-4E72-8BCF-930C4A32C9A1}"/>
                </c:ext>
              </c:extLst>
            </c:dLbl>
            <c:dLbl>
              <c:idx val="1"/>
              <c:layout>
                <c:manualLayout>
                  <c:x val="1.0967536179267924E-3"/>
                  <c:y val="0.1797648611504874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29F-4E72-8BCF-930C4A32C9A1}"/>
                </c:ext>
              </c:extLst>
            </c:dLbl>
            <c:dLbl>
              <c:idx val="2"/>
              <c:layout>
                <c:manualLayout>
                  <c:x val="1.0967536179267924E-3"/>
                  <c:y val="0.211792300939363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29F-4E72-8BCF-930C4A32C9A1}"/>
                </c:ext>
              </c:extLst>
            </c:dLbl>
            <c:dLbl>
              <c:idx val="3"/>
              <c:layout>
                <c:manualLayout>
                  <c:x val="0"/>
                  <c:y val="0.163262725036612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29F-4E72-8BCF-930C4A32C9A1}"/>
                </c:ext>
              </c:extLst>
            </c:dLbl>
            <c:dLbl>
              <c:idx val="4"/>
              <c:layout>
                <c:manualLayout>
                  <c:x val="2.1935072358534248E-3"/>
                  <c:y val="0.1475538747996311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29F-4E72-8BCF-930C4A32C9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251.5</c:v>
                </c:pt>
                <c:pt idx="1">
                  <c:v>258.10000000000002</c:v>
                </c:pt>
                <c:pt idx="2">
                  <c:v>250</c:v>
                </c:pt>
                <c:pt idx="3">
                  <c:v>260.7</c:v>
                </c:pt>
                <c:pt idx="4">
                  <c:v>274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E0-4E05-9041-E6611628B3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29564859563241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9F-4E72-8BCF-930C4A32C9A1}"/>
                </c:ext>
              </c:extLst>
            </c:dLbl>
            <c:dLbl>
              <c:idx val="1"/>
              <c:layout>
                <c:manualLayout>
                  <c:x val="2.1935072358535445E-3"/>
                  <c:y val="-2.46214119982040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9F-4E72-8BCF-930C4A32C9A1}"/>
                </c:ext>
              </c:extLst>
            </c:dLbl>
            <c:dLbl>
              <c:idx val="2"/>
              <c:layout>
                <c:manualLayout>
                  <c:x val="5.483768089633966E-3"/>
                  <c:y val="-2.87946900840785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29F-4E72-8BCF-930C4A32C9A1}"/>
                </c:ext>
              </c:extLst>
            </c:dLbl>
            <c:dLbl>
              <c:idx val="3"/>
              <c:layout>
                <c:manualLayout>
                  <c:x val="5.4837680896338862E-3"/>
                  <c:y val="-2.53588065116984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29F-4E72-8BCF-930C4A32C9A1}"/>
                </c:ext>
              </c:extLst>
            </c:dLbl>
            <c:dLbl>
              <c:idx val="4"/>
              <c:layout>
                <c:manualLayout>
                  <c:x val="0"/>
                  <c:y val="-2.04241563485750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29F-4E72-8BCF-930C4A32C9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35.5</c:v>
                </c:pt>
                <c:pt idx="1">
                  <c:v>38.300000000000004</c:v>
                </c:pt>
                <c:pt idx="2">
                  <c:v>40.4</c:v>
                </c:pt>
                <c:pt idx="3">
                  <c:v>41.6</c:v>
                </c:pt>
                <c:pt idx="4">
                  <c:v>42.2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E0-4E05-9041-E6611628B3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имущ. налоги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7765336237176245E-2"/>
                  <c:y val="-2.19835779396828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E0-4E05-9041-E6611628B3B6}"/>
                </c:ext>
              </c:extLst>
            </c:dLbl>
            <c:dLbl>
              <c:idx val="1"/>
              <c:layout>
                <c:manualLayout>
                  <c:x val="2.6068797195488741E-2"/>
                  <c:y val="-1.52039705494728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2501484287622686E-2"/>
                      <c:h val="8.07025696349821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B9E0-4E05-9041-E6611628B3B6}"/>
                </c:ext>
              </c:extLst>
            </c:dLbl>
            <c:dLbl>
              <c:idx val="2"/>
              <c:layout>
                <c:manualLayout>
                  <c:x val="2.6735226145846305E-2"/>
                  <c:y val="-1.44078985472129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5791774996787164E-2"/>
                      <c:h val="6.09117772234729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9E0-4E05-9041-E6611628B3B6}"/>
                </c:ext>
              </c:extLst>
            </c:dLbl>
            <c:dLbl>
              <c:idx val="3"/>
              <c:layout>
                <c:manualLayout>
                  <c:x val="-8.0427669540663263E-17"/>
                  <c:y val="9.25533960926350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9E0-4E05-9041-E6611628B3B6}"/>
                </c:ext>
              </c:extLst>
            </c:dLbl>
            <c:dLbl>
              <c:idx val="4"/>
              <c:layout>
                <c:manualLayout>
                  <c:x val="2.2281542871537451E-2"/>
                  <c:y val="-1.82442243199026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9E0-4E05-9041-E6611628B3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31.3</c:v>
                </c:pt>
                <c:pt idx="1">
                  <c:v>31.2</c:v>
                </c:pt>
                <c:pt idx="2">
                  <c:v>30.9</c:v>
                </c:pt>
                <c:pt idx="3">
                  <c:v>31.2</c:v>
                </c:pt>
                <c:pt idx="4">
                  <c:v>31.5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9E0-4E05-9041-E6611628B3B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аренда и продажа имущества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7740289434143151E-3"/>
                  <c:y val="2.89304503746323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9F-4E72-8BCF-930C4A32C9A1}"/>
                </c:ext>
              </c:extLst>
            </c:dLbl>
            <c:dLbl>
              <c:idx val="1"/>
              <c:layout>
                <c:manualLayout>
                  <c:x val="1.4257797033048296E-2"/>
                  <c:y val="2.74554924915610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9F-4E72-8BCF-930C4A32C9A1}"/>
                </c:ext>
              </c:extLst>
            </c:dLbl>
            <c:dLbl>
              <c:idx val="2"/>
              <c:layout>
                <c:manualLayout>
                  <c:x val="1.6451304268901887E-2"/>
                  <c:y val="2.16199951268134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9F-4E72-8BCF-930C4A32C9A1}"/>
                </c:ext>
              </c:extLst>
            </c:dLbl>
            <c:dLbl>
              <c:idx val="3"/>
              <c:layout>
                <c:manualLayout>
                  <c:x val="1.4257797033048214E-2"/>
                  <c:y val="2.65467090540461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29F-4E72-8BCF-930C4A32C9A1}"/>
                </c:ext>
              </c:extLst>
            </c:dLbl>
            <c:dLbl>
              <c:idx val="4"/>
              <c:layout>
                <c:manualLayout>
                  <c:x val="1.0967536179267925E-2"/>
                  <c:y val="2.3565217200423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29F-4E72-8BCF-930C4A32C9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24.4</c:v>
                </c:pt>
                <c:pt idx="1">
                  <c:v>27.7</c:v>
                </c:pt>
                <c:pt idx="2">
                  <c:v>22</c:v>
                </c:pt>
                <c:pt idx="3">
                  <c:v>21.3</c:v>
                </c:pt>
                <c:pt idx="4">
                  <c:v>23.9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9E0-4E05-9041-E6611628B3B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935072358535854E-2"/>
                  <c:y val="1.2866833507733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9F-4E72-8BCF-930C4A32C9A1}"/>
                </c:ext>
              </c:extLst>
            </c:dLbl>
            <c:dLbl>
              <c:idx val="1"/>
              <c:layout>
                <c:manualLayout>
                  <c:x val="3.2902608537803787E-2"/>
                  <c:y val="5.1467418458975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7031188132193184E-2"/>
                      <c:h val="6.56102129562259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29F-4E72-8BCF-930C4A32C9A1}"/>
                </c:ext>
              </c:extLst>
            </c:dLbl>
            <c:dLbl>
              <c:idx val="2"/>
              <c:layout>
                <c:manualLayout>
                  <c:x val="2.7418840448169821E-2"/>
                  <c:y val="3.8600500523200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9F-4E72-8BCF-930C4A32C9A1}"/>
                </c:ext>
              </c:extLst>
            </c:dLbl>
            <c:dLbl>
              <c:idx val="3"/>
              <c:layout>
                <c:manualLayout>
                  <c:x val="2.8515594066096588E-2"/>
                  <c:y val="3.4311556020622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9F-4E72-8BCF-930C4A32C9A1}"/>
                </c:ext>
              </c:extLst>
            </c:dLbl>
            <c:dLbl>
              <c:idx val="4"/>
              <c:layout>
                <c:manualLayout>
                  <c:x val="3.1805854919876822E-2"/>
                  <c:y val="3.4311556020622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9F-4E72-8BCF-930C4A32C9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2</c:v>
                </c:pt>
                <c:pt idx="1">
                  <c:v>26.5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9F-4E72-8BCF-930C4A32C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958528"/>
        <c:axId val="31960064"/>
      </c:barChart>
      <c:catAx>
        <c:axId val="3195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960064"/>
        <c:crosses val="autoZero"/>
        <c:auto val="1"/>
        <c:lblAlgn val="ctr"/>
        <c:lblOffset val="100"/>
        <c:noMultiLvlLbl val="0"/>
      </c:catAx>
      <c:valAx>
        <c:axId val="31960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3195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1.9596930399042391E-2"/>
          <c:w val="1"/>
          <c:h val="0.263455339170237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дошкольных учреждений</a:t>
            </a:r>
            <a:r>
              <a:rPr lang="ru-RU" sz="2200" baseline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дошкольных групп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руб.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467323077990954"/>
          <c:y val="1.02041310135735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284824745290378E-2"/>
          <c:y val="0.35838721861643325"/>
          <c:w val="0.90006561952590214"/>
          <c:h val="0.462935350156586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заработная плата педагогических работников дошкольных учреждений и дошкольных групп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699581295134854E-2"/>
                  <c:y val="0.112645492446208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C2-42C9-B063-097B2B3DB79E}"/>
                </c:ext>
              </c:extLst>
            </c:dLbl>
            <c:dLbl>
              <c:idx val="1"/>
              <c:layout>
                <c:manualLayout>
                  <c:x val="-3.8410610218730372E-2"/>
                  <c:y val="7.1668060662617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2-42C9-B063-097B2B3DB79E}"/>
                </c:ext>
              </c:extLst>
            </c:dLbl>
            <c:dLbl>
              <c:idx val="2"/>
              <c:layout>
                <c:manualLayout>
                  <c:x val="-3.7959717068834518E-2"/>
                  <c:y val="5.1257378970367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C2-42C9-B063-097B2B3DB79E}"/>
                </c:ext>
              </c:extLst>
            </c:dLbl>
            <c:dLbl>
              <c:idx val="3"/>
              <c:layout>
                <c:manualLayout>
                  <c:x val="-4.2848907505613758E-2"/>
                  <c:y val="6.1500627903094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7174495909570803E-2"/>
                      <c:h val="0.121382499852803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2-42C9-B063-097B2B3DB79E}"/>
                </c:ext>
              </c:extLst>
            </c:dLbl>
            <c:dLbl>
              <c:idx val="4"/>
              <c:layout>
                <c:manualLayout>
                  <c:x val="-5.077545478274624E-2"/>
                  <c:y val="5.1216244663630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C2-42C9-B063-097B2B3DB79E}"/>
                </c:ext>
              </c:extLst>
            </c:dLbl>
            <c:dLbl>
              <c:idx val="5"/>
              <c:layout>
                <c:manualLayout>
                  <c:x val="-4.9402545146105335E-2"/>
                  <c:y val="4.6094620197267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C2-42C9-B063-097B2B3DB79E}"/>
                </c:ext>
              </c:extLst>
            </c:dLbl>
            <c:dLbl>
              <c:idx val="6"/>
              <c:layout>
                <c:manualLayout>
                  <c:x val="-4.9168783621435098E-2"/>
                  <c:y val="4.0972995730904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C2-42C9-B063-097B2B3DB79E}"/>
                </c:ext>
              </c:extLst>
            </c:dLbl>
            <c:dLbl>
              <c:idx val="7"/>
              <c:layout>
                <c:manualLayout>
                  <c:x val="-3.0227328153776857E-2"/>
                  <c:y val="1.5364873399089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C2-42C9-B063-097B2B3DB79E}"/>
                </c:ext>
              </c:extLst>
            </c:dLbl>
            <c:dLbl>
              <c:idx val="8"/>
              <c:layout>
                <c:manualLayout>
                  <c:x val="-2.177316731436126E-3"/>
                  <c:y val="-3.5851371264541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10-4DB4-843A-5BF8E9698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2013г.</c:v>
                </c:pt>
                <c:pt idx="1">
                  <c:v>2015г.</c:v>
                </c:pt>
                <c:pt idx="2">
                  <c:v>2017г.</c:v>
                </c:pt>
                <c:pt idx="3">
                  <c:v>2019г.</c:v>
                </c:pt>
                <c:pt idx="4">
                  <c:v>2020г.</c:v>
                </c:pt>
                <c:pt idx="5">
                  <c:v>2021г.</c:v>
                </c:pt>
                <c:pt idx="6">
                  <c:v>2022г.</c:v>
                </c:pt>
                <c:pt idx="7">
                  <c:v>2023г.</c:v>
                </c:pt>
                <c:pt idx="8">
                  <c:v>2024г.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23131.599999999991</c:v>
                </c:pt>
                <c:pt idx="1">
                  <c:v>23534</c:v>
                </c:pt>
                <c:pt idx="2">
                  <c:v>24622.9</c:v>
                </c:pt>
                <c:pt idx="3">
                  <c:v>26676</c:v>
                </c:pt>
                <c:pt idx="4">
                  <c:v>27175.53</c:v>
                </c:pt>
                <c:pt idx="5">
                  <c:v>30588.959999999992</c:v>
                </c:pt>
                <c:pt idx="6">
                  <c:v>33456.729999999996</c:v>
                </c:pt>
                <c:pt idx="7">
                  <c:v>37479</c:v>
                </c:pt>
                <c:pt idx="8">
                  <c:v>37479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B0C2-42C9-B063-097B2B3DB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389184"/>
        <c:axId val="55390976"/>
      </c:lineChart>
      <c:catAx>
        <c:axId val="5538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390976"/>
        <c:crosses val="autoZero"/>
        <c:auto val="1"/>
        <c:lblAlgn val="ctr"/>
        <c:lblOffset val="100"/>
        <c:noMultiLvlLbl val="0"/>
      </c:catAx>
      <c:valAx>
        <c:axId val="55390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5538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200" dirty="0">
                <a:solidFill>
                  <a:srgbClr val="C00000"/>
                </a:solidFill>
              </a:rPr>
              <a:t>Средняя заработная плата педагогических работников </a:t>
            </a:r>
            <a:r>
              <a:rPr lang="ru-RU" sz="2200" dirty="0" smtClean="0">
                <a:solidFill>
                  <a:srgbClr val="C00000"/>
                </a:solidFill>
              </a:rPr>
              <a:t>общеобразовательных</a:t>
            </a:r>
            <a:r>
              <a:rPr lang="ru-RU" sz="2200" baseline="0" dirty="0" smtClean="0">
                <a:solidFill>
                  <a:srgbClr val="C00000"/>
                </a:solidFill>
              </a:rPr>
              <a:t> учреждений</a:t>
            </a:r>
            <a:r>
              <a:rPr lang="ru-RU" sz="2200" dirty="0" smtClean="0">
                <a:solidFill>
                  <a:srgbClr val="C00000"/>
                </a:solidFill>
              </a:rPr>
              <a:t>, </a:t>
            </a:r>
            <a:r>
              <a:rPr lang="ru-RU" sz="2200" dirty="0">
                <a:solidFill>
                  <a:srgbClr val="C00000"/>
                </a:solidFill>
              </a:rPr>
              <a:t>руб.</a:t>
            </a:r>
          </a:p>
        </c:rich>
      </c:tx>
      <c:layout>
        <c:manualLayout>
          <c:xMode val="edge"/>
          <c:yMode val="edge"/>
          <c:x val="0.14467323077990954"/>
          <c:y val="1.02041310135735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1763753471606693E-2"/>
          <c:y val="0.36350870797142554"/>
          <c:w val="0.88235092469520149"/>
          <c:h val="0.462935350156586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заработная плата работников общеобюразовательных учреждений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656680257637534E-2"/>
                  <c:y val="0.107523867979845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17-49BD-B1F4-58E8B4294686}"/>
                </c:ext>
              </c:extLst>
            </c:dLbl>
            <c:dLbl>
              <c:idx val="1"/>
              <c:layout>
                <c:manualLayout>
                  <c:x val="-4.3421899190450829E-2"/>
                  <c:y val="8.7032934061706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17-49BD-B1F4-58E8B4294686}"/>
                </c:ext>
              </c:extLst>
            </c:dLbl>
            <c:dLbl>
              <c:idx val="2"/>
              <c:layout>
                <c:manualLayout>
                  <c:x val="-5.2384754476156724E-2"/>
                  <c:y val="0.10759524810036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17-49BD-B1F4-58E8B4294686}"/>
                </c:ext>
              </c:extLst>
            </c:dLbl>
            <c:dLbl>
              <c:idx val="3"/>
              <c:layout>
                <c:manualLayout>
                  <c:x val="-5.9704213200969115E-2"/>
                  <c:y val="7.6865501302183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17-49BD-B1F4-58E8B4294686}"/>
                </c:ext>
              </c:extLst>
            </c:dLbl>
            <c:dLbl>
              <c:idx val="4"/>
              <c:layout>
                <c:manualLayout>
                  <c:x val="-5.2675672162146192E-2"/>
                  <c:y val="3.0729746798178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17-49BD-B1F4-58E8B4294686}"/>
                </c:ext>
              </c:extLst>
            </c:dLbl>
            <c:dLbl>
              <c:idx val="5"/>
              <c:layout>
                <c:manualLayout>
                  <c:x val="-4.6937304260473905E-2"/>
                  <c:y val="4.0972995730904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17-49BD-B1F4-58E8B4294686}"/>
                </c:ext>
              </c:extLst>
            </c:dLbl>
            <c:dLbl>
              <c:idx val="6"/>
              <c:layout>
                <c:manualLayout>
                  <c:x val="-4.8029309224132913E-2"/>
                  <c:y val="2.0486497865452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17-49BD-B1F4-58E8B4294686}"/>
                </c:ext>
              </c:extLst>
            </c:dLbl>
            <c:dLbl>
              <c:idx val="7"/>
              <c:layout>
                <c:manualLayout>
                  <c:x val="-4.3226378301719624E-2"/>
                  <c:y val="-1.5364873399089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8639791999054543E-2"/>
                      <c:h val="0.133136829641865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917-49BD-B1F4-58E8B4294686}"/>
                </c:ext>
              </c:extLst>
            </c:dLbl>
            <c:dLbl>
              <c:idx val="8"/>
              <c:layout>
                <c:manualLayout>
                  <c:x val="-1.3208060036636535E-2"/>
                  <c:y val="-4.0972995730904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EF-49E7-B7AE-ACC9CF2D92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2013г.</c:v>
                </c:pt>
                <c:pt idx="1">
                  <c:v>2015г.</c:v>
                </c:pt>
                <c:pt idx="2">
                  <c:v>2017г.</c:v>
                </c:pt>
                <c:pt idx="3">
                  <c:v>2019г.</c:v>
                </c:pt>
                <c:pt idx="4">
                  <c:v>2020г.</c:v>
                </c:pt>
                <c:pt idx="5">
                  <c:v>2021г.</c:v>
                </c:pt>
                <c:pt idx="6">
                  <c:v>2022г.</c:v>
                </c:pt>
                <c:pt idx="7">
                  <c:v>2023г.</c:v>
                </c:pt>
                <c:pt idx="8">
                  <c:v>2024г.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18944</c:v>
                </c:pt>
                <c:pt idx="1">
                  <c:v>22124</c:v>
                </c:pt>
                <c:pt idx="2">
                  <c:v>22107.9</c:v>
                </c:pt>
                <c:pt idx="3">
                  <c:v>28016.639999999989</c:v>
                </c:pt>
                <c:pt idx="4">
                  <c:v>29625.609999999993</c:v>
                </c:pt>
                <c:pt idx="5">
                  <c:v>32797.9</c:v>
                </c:pt>
                <c:pt idx="6">
                  <c:v>35892.42</c:v>
                </c:pt>
                <c:pt idx="7">
                  <c:v>41110</c:v>
                </c:pt>
                <c:pt idx="8">
                  <c:v>41110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0917-49BD-B1F4-58E8B4294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672768"/>
        <c:axId val="92674304"/>
      </c:lineChart>
      <c:catAx>
        <c:axId val="9267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2674304"/>
        <c:crosses val="autoZero"/>
        <c:auto val="1"/>
        <c:lblAlgn val="ctr"/>
        <c:lblOffset val="100"/>
        <c:noMultiLvlLbl val="0"/>
      </c:catAx>
      <c:valAx>
        <c:axId val="926743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9267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работников 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культуры, руб.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467323077990954"/>
          <c:y val="1.02041310135735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530596113489231"/>
          <c:y val="0.35838721861643325"/>
          <c:w val="0.85760797564111846"/>
          <c:h val="0.462935350156586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заработная плата педагогических работников дошкольных учреждений и дошкольных групп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8317459610606751E-2"/>
                  <c:y val="9.2158994580756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C2-42C9-B063-097B2B3DB79E}"/>
                </c:ext>
              </c:extLst>
            </c:dLbl>
            <c:dLbl>
              <c:idx val="1"/>
              <c:layout>
                <c:manualLayout>
                  <c:x val="-3.0852171202413632E-2"/>
                  <c:y val="8.7032934061706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2-42C9-B063-097B2B3DB79E}"/>
                </c:ext>
              </c:extLst>
            </c:dLbl>
            <c:dLbl>
              <c:idx val="2"/>
              <c:layout>
                <c:manualLayout>
                  <c:x val="-3.4742114628502942E-2"/>
                  <c:y val="8.7108750234909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C2-42C9-B063-097B2B3DB79E}"/>
                </c:ext>
              </c:extLst>
            </c:dLbl>
            <c:dLbl>
              <c:idx val="3"/>
              <c:layout>
                <c:manualLayout>
                  <c:x val="-4.6842047645289556E-2"/>
                  <c:y val="9.47913885732122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134335669396093"/>
                      <c:h val="0.126504124319166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2-42C9-B063-097B2B3DB79E}"/>
                </c:ext>
              </c:extLst>
            </c:dLbl>
            <c:dLbl>
              <c:idx val="4"/>
              <c:layout>
                <c:manualLayout>
                  <c:x val="-3.2316709992373932E-2"/>
                  <c:y val="5.1216244663630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C2-42C9-B063-097B2B3DB79E}"/>
                </c:ext>
              </c:extLst>
            </c:dLbl>
            <c:dLbl>
              <c:idx val="5"/>
              <c:layout>
                <c:manualLayout>
                  <c:x val="-3.8833100469253617E-2"/>
                  <c:y val="4.6094620197267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C2-42C9-B063-097B2B3DB79E}"/>
                </c:ext>
              </c:extLst>
            </c:dLbl>
            <c:dLbl>
              <c:idx val="6"/>
              <c:layout>
                <c:manualLayout>
                  <c:x val="-4.4772989993339E-2"/>
                  <c:y val="4.0972995730904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C2-42C9-B063-097B2B3DB79E}"/>
                </c:ext>
              </c:extLst>
            </c:dLbl>
            <c:dLbl>
              <c:idx val="7"/>
              <c:layout>
                <c:manualLayout>
                  <c:x val="-3.2466726413466415E-2"/>
                  <c:y val="-3.0729746798178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C2-42C9-B063-097B2B3DB79E}"/>
                </c:ext>
              </c:extLst>
            </c:dLbl>
            <c:dLbl>
              <c:idx val="8"/>
              <c:layout>
                <c:manualLayout>
                  <c:x val="0"/>
                  <c:y val="-6.1459493596356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28-4F84-9B6E-CE92D41F50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2013г.</c:v>
                </c:pt>
                <c:pt idx="1">
                  <c:v>2015г.</c:v>
                </c:pt>
                <c:pt idx="2">
                  <c:v>2017г.</c:v>
                </c:pt>
                <c:pt idx="3">
                  <c:v>2019г.</c:v>
                </c:pt>
                <c:pt idx="4">
                  <c:v>2020г.</c:v>
                </c:pt>
                <c:pt idx="5">
                  <c:v>2021г.</c:v>
                </c:pt>
                <c:pt idx="6">
                  <c:v>2022г.</c:v>
                </c:pt>
                <c:pt idx="7">
                  <c:v>2023г.</c:v>
                </c:pt>
                <c:pt idx="8">
                  <c:v>2024г.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 formatCode="0.0">
                  <c:v>10849</c:v>
                </c:pt>
                <c:pt idx="1">
                  <c:v>11824</c:v>
                </c:pt>
                <c:pt idx="2">
                  <c:v>17606.2</c:v>
                </c:pt>
                <c:pt idx="3">
                  <c:v>23956.6</c:v>
                </c:pt>
                <c:pt idx="4">
                  <c:v>25390.9</c:v>
                </c:pt>
                <c:pt idx="5">
                  <c:v>28372.2</c:v>
                </c:pt>
                <c:pt idx="6">
                  <c:v>32284.799999999999</c:v>
                </c:pt>
                <c:pt idx="7">
                  <c:v>38186.5</c:v>
                </c:pt>
                <c:pt idx="8">
                  <c:v>38186.5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B0C2-42C9-B063-097B2B3DB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939648"/>
        <c:axId val="122941440"/>
      </c:lineChart>
      <c:catAx>
        <c:axId val="12293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941440"/>
        <c:crosses val="autoZero"/>
        <c:auto val="1"/>
        <c:lblAlgn val="ctr"/>
        <c:lblOffset val="100"/>
        <c:noMultiLvlLbl val="0"/>
      </c:catAx>
      <c:valAx>
        <c:axId val="1229414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crossAx val="1229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200">
                <a:solidFill>
                  <a:srgbClr val="C00000"/>
                </a:solidFill>
              </a:rPr>
              <a:t>Средняя заработная плата педагогических работников ДШИ, руб.</a:t>
            </a:r>
          </a:p>
        </c:rich>
      </c:tx>
      <c:layout>
        <c:manualLayout>
          <c:xMode val="edge"/>
          <c:yMode val="edge"/>
          <c:x val="0.14467323077990954"/>
          <c:y val="1.02041310135735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0562997387977175E-2"/>
          <c:y val="0.35838721861643325"/>
          <c:w val="0.88235092469520149"/>
          <c:h val="0.462935350156586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заработная плата работников общеобюразовательных учреждений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054482065827583E-2"/>
                  <c:y val="5.6307623316215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17-49BD-B1F4-58E8B4294686}"/>
                </c:ext>
              </c:extLst>
            </c:dLbl>
            <c:dLbl>
              <c:idx val="1"/>
              <c:layout>
                <c:manualLayout>
                  <c:x val="-4.1020433729244285E-2"/>
                  <c:y val="9.2154558528069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17-49BD-B1F4-58E8B4294686}"/>
                </c:ext>
              </c:extLst>
            </c:dLbl>
            <c:dLbl>
              <c:idx val="2"/>
              <c:layout>
                <c:manualLayout>
                  <c:x val="-4.6381090823140132E-2"/>
                  <c:y val="0.10247362363399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17-49BD-B1F4-58E8B4294686}"/>
                </c:ext>
              </c:extLst>
            </c:dLbl>
            <c:dLbl>
              <c:idx val="3"/>
              <c:layout>
                <c:manualLayout>
                  <c:x val="-5.0098351356142649E-2"/>
                  <c:y val="0.10759524810036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17-49BD-B1F4-58E8B4294686}"/>
                </c:ext>
              </c:extLst>
            </c:dLbl>
            <c:dLbl>
              <c:idx val="4"/>
              <c:layout>
                <c:manualLayout>
                  <c:x val="-3.4664681203096452E-2"/>
                  <c:y val="0.10243248932726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17-49BD-B1F4-58E8B4294686}"/>
                </c:ext>
              </c:extLst>
            </c:dLbl>
            <c:dLbl>
              <c:idx val="5"/>
              <c:layout>
                <c:manualLayout>
                  <c:x val="-3.9732907876854101E-2"/>
                  <c:y val="9.7310864860897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17-49BD-B1F4-58E8B4294686}"/>
                </c:ext>
              </c:extLst>
            </c:dLbl>
            <c:dLbl>
              <c:idx val="6"/>
              <c:layout>
                <c:manualLayout>
                  <c:x val="-4.3226378301719624E-2"/>
                  <c:y val="6.1459493596356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17-49BD-B1F4-58E8B4294686}"/>
                </c:ext>
              </c:extLst>
            </c:dLbl>
            <c:dLbl>
              <c:idx val="7"/>
              <c:layout>
                <c:manualLayout>
                  <c:x val="-5.1640489274951323E-2"/>
                  <c:y val="2.0486497865452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1255687525852391E-2"/>
                      <c:h val="0.133136829641865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917-49BD-B1F4-58E8B4294686}"/>
                </c:ext>
              </c:extLst>
            </c:dLbl>
            <c:dLbl>
              <c:idx val="8"/>
              <c:layout>
                <c:manualLayout>
                  <c:x val="-1.6810258228446499E-2"/>
                  <c:y val="-2.048649786545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AF-418C-8834-6CFB557453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2013г.</c:v>
                </c:pt>
                <c:pt idx="1">
                  <c:v>2015г.</c:v>
                </c:pt>
                <c:pt idx="2">
                  <c:v>2017г.</c:v>
                </c:pt>
                <c:pt idx="3">
                  <c:v>2019г.</c:v>
                </c:pt>
                <c:pt idx="4">
                  <c:v>2020г.</c:v>
                </c:pt>
                <c:pt idx="5">
                  <c:v>2021г.</c:v>
                </c:pt>
                <c:pt idx="6">
                  <c:v>2022г.</c:v>
                </c:pt>
                <c:pt idx="7">
                  <c:v>2023г.</c:v>
                </c:pt>
                <c:pt idx="8">
                  <c:v>2024г.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18841</c:v>
                </c:pt>
                <c:pt idx="1">
                  <c:v>18841</c:v>
                </c:pt>
                <c:pt idx="2" formatCode="General">
                  <c:v>23197.9</c:v>
                </c:pt>
                <c:pt idx="3" formatCode="General">
                  <c:v>29965.15</c:v>
                </c:pt>
                <c:pt idx="4" formatCode="General">
                  <c:v>29961.4</c:v>
                </c:pt>
                <c:pt idx="5" formatCode="General">
                  <c:v>33716.699999999997</c:v>
                </c:pt>
                <c:pt idx="6" formatCode="General">
                  <c:v>37436.300000000003</c:v>
                </c:pt>
                <c:pt idx="7" formatCode="General">
                  <c:v>41705.800000000003</c:v>
                </c:pt>
                <c:pt idx="8" formatCode="General">
                  <c:v>41705.800000000003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0917-49BD-B1F4-58E8B4294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769792"/>
        <c:axId val="124771328"/>
      </c:lineChart>
      <c:catAx>
        <c:axId val="12476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4771328"/>
        <c:crosses val="autoZero"/>
        <c:auto val="1"/>
        <c:lblAlgn val="ctr"/>
        <c:lblOffset val="100"/>
        <c:noMultiLvlLbl val="0"/>
      </c:catAx>
      <c:valAx>
        <c:axId val="124771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crossAx val="12476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9D8C-2BC3-403D-91CC-F670CC081E3A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5029A-E3C0-4977-B70B-5F26B68787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3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23234" y="10248915"/>
            <a:ext cx="2922597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F05D51-612C-4E74-8992-2C8A47EFD7C6}" type="slidenum">
              <a:rPr lang="ru-RU" altLang="ru-RU"/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97726" cy="4049713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89" y="5125318"/>
            <a:ext cx="5399348" cy="48547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/>
          <a:lstStyle/>
          <a:p>
            <a:pPr eaLnBrk="1" hangingPunct="1"/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31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783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1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249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30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7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19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2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722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23234" y="10248915"/>
            <a:ext cx="2922597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F05D51-612C-4E74-8992-2C8A47EFD7C6}" type="slidenum">
              <a:rPr lang="ru-RU" altLang="ru-RU"/>
              <a:pPr algn="r" eaLnBrk="1" hangingPunct="1">
                <a:spcBef>
                  <a:spcPct val="0"/>
                </a:spcBef>
              </a:pPr>
              <a:t>22</a:t>
            </a:fld>
            <a:endParaRPr lang="ru-RU" altLang="ru-RU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97726" cy="4049713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89" y="5125318"/>
            <a:ext cx="5399348" cy="48547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/>
          <a:lstStyle/>
          <a:p>
            <a:pPr eaLnBrk="1" hangingPunct="1"/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58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218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036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283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87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43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02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40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5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7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76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1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0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3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52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65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7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2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2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29305-C08D-4680-9D99-79D4C84F745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39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Прямоугольник 12"/>
          <p:cNvSpPr>
            <a:spLocks noChangeArrowheads="1"/>
          </p:cNvSpPr>
          <p:nvPr/>
        </p:nvSpPr>
        <p:spPr bwMode="auto">
          <a:xfrm>
            <a:off x="1820862" y="1812116"/>
            <a:ext cx="86518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Бюджет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Старицкого муниципального округа Тверской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2024 </a:t>
            </a:r>
            <a:r>
              <a:rPr lang="ru-RU" b="1" dirty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год и на плановый период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2025 </a:t>
            </a:r>
            <a:r>
              <a:rPr lang="ru-RU" b="1" dirty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2026 годов</a:t>
            </a:r>
            <a:endParaRPr lang="ru-RU" altLang="ru-RU" b="1" dirty="0">
              <a:solidFill>
                <a:srgbClr val="8E0000"/>
              </a:solidFill>
              <a:latin typeface="Arial" panose="020B0604020202020204" pitchFamily="34" charset="0"/>
            </a:endParaRPr>
          </a:p>
        </p:txBody>
      </p:sp>
      <p:sp>
        <p:nvSpPr>
          <p:cNvPr id="4103" name="Прямоугольник 15"/>
          <p:cNvSpPr>
            <a:spLocks noChangeArrowheads="1"/>
          </p:cNvSpPr>
          <p:nvPr/>
        </p:nvSpPr>
        <p:spPr bwMode="auto">
          <a:xfrm>
            <a:off x="5235575" y="6151564"/>
            <a:ext cx="1822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21.12.2023</a:t>
            </a:r>
            <a: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alt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Старица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806824" y="5179169"/>
            <a:ext cx="102914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i="1" dirty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Докладчик: </a:t>
            </a:r>
            <a:r>
              <a:rPr lang="ru-RU" altLang="ru-RU" sz="1600" b="1" dirty="0" smtClean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Лупик Ольга Геннадьевна, </a:t>
            </a:r>
          </a:p>
          <a:p>
            <a:pPr eaLnBrk="1" hangingPunct="1"/>
            <a:r>
              <a:rPr lang="ru-RU" altLang="ru-RU" sz="1600" b="1" dirty="0" smtClean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заместитель главы Администрации Старицкого муниципального округа</a:t>
            </a:r>
            <a:endParaRPr lang="ru-RU" altLang="ru-RU" dirty="0">
              <a:latin typeface="Georgia" panose="02040502050405020303" pitchFamily="18" charset="0"/>
            </a:endParaRPr>
          </a:p>
        </p:txBody>
      </p:sp>
      <p:sp>
        <p:nvSpPr>
          <p:cNvPr id="12" name="Заголовок 20"/>
          <p:cNvSpPr txBox="1">
            <a:spLocks/>
          </p:cNvSpPr>
          <p:nvPr/>
        </p:nvSpPr>
        <p:spPr>
          <a:xfrm>
            <a:off x="1521229" y="245314"/>
            <a:ext cx="9238371" cy="912101"/>
          </a:xfrm>
          <a:prstGeom prst="rect">
            <a:avLst/>
          </a:prstGeom>
          <a:noFill/>
        </p:spPr>
        <p:txBody>
          <a:bodyPr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B28E1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АДМИНИСТРАЦИЯ СТАРИЦКОГО </a:t>
            </a:r>
          </a:p>
          <a:p>
            <a:r>
              <a:rPr lang="ru-RU" sz="2400" b="1" dirty="0" smtClean="0">
                <a:solidFill>
                  <a:srgbClr val="B28E1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ОКРУГА</a:t>
            </a:r>
          </a:p>
          <a:p>
            <a:r>
              <a:rPr lang="ru-RU" sz="2400" b="1" dirty="0" smtClean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ТВЕРСКОЙ </a:t>
            </a:r>
            <a:r>
              <a:rPr lang="ru-RU" sz="2400" b="1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ОБЛАСТИ</a:t>
            </a:r>
          </a:p>
        </p:txBody>
      </p:sp>
      <p:pic>
        <p:nvPicPr>
          <p:cNvPr id="8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949" y="245314"/>
            <a:ext cx="1143008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00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00014" y="223616"/>
            <a:ext cx="110006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РАЗВИТИЕ </a:t>
            </a:r>
            <a:r>
              <a:rPr lang="ru-RU" altLang="ru-RU" sz="2600" b="1" dirty="0" smtClean="0">
                <a:solidFill>
                  <a:srgbClr val="A88000"/>
                </a:solidFill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КУЛЬТУРЫ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55" y="4285471"/>
            <a:ext cx="2152111" cy="2312743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20594380"/>
              </p:ext>
            </p:extLst>
          </p:nvPr>
        </p:nvGraphicFramePr>
        <p:xfrm>
          <a:off x="1032966" y="798791"/>
          <a:ext cx="10778820" cy="247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695993249"/>
              </p:ext>
            </p:extLst>
          </p:nvPr>
        </p:nvGraphicFramePr>
        <p:xfrm>
          <a:off x="1234911" y="3543562"/>
          <a:ext cx="10576875" cy="247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6052" y="1374119"/>
            <a:ext cx="2164914" cy="23360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</a:rPr>
              <a:t>Достижение </a:t>
            </a:r>
            <a:r>
              <a:rPr lang="ru-RU" dirty="0">
                <a:latin typeface="Times New Roman" panose="02020603050405020304" pitchFamily="18" charset="0"/>
              </a:rPr>
              <a:t>целевых значений средней заработной платы работников учреждений культуры  в </a:t>
            </a:r>
            <a:r>
              <a:rPr lang="ru-RU" dirty="0" smtClean="0">
                <a:latin typeface="Times New Roman" panose="02020603050405020304" pitchFamily="18" charset="0"/>
              </a:rPr>
              <a:t>соответствии </a:t>
            </a:r>
            <a:r>
              <a:rPr lang="ru-RU" dirty="0">
                <a:latin typeface="Times New Roman" panose="02020603050405020304" pitchFamily="18" charset="0"/>
              </a:rPr>
              <a:t>с Указом Президента РФ – </a:t>
            </a:r>
            <a:r>
              <a:rPr lang="ru-RU" b="1" dirty="0" smtClean="0">
                <a:latin typeface="Times New Roman" panose="02020603050405020304" pitchFamily="18" charset="0"/>
              </a:rPr>
              <a:t>40,2 </a:t>
            </a:r>
            <a:r>
              <a:rPr lang="ru-RU" b="1" dirty="0">
                <a:latin typeface="Times New Roman" panose="02020603050405020304" pitchFamily="18" charset="0"/>
              </a:rPr>
              <a:t>млн руб.</a:t>
            </a:r>
          </a:p>
        </p:txBody>
      </p:sp>
    </p:spTree>
    <p:extLst>
      <p:ext uri="{BB962C8B-B14F-4D97-AF65-F5344CB8AC3E}">
        <p14:creationId xmlns:p14="http://schemas.microsoft.com/office/powerpoint/2010/main" val="3813954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00014" y="223616"/>
            <a:ext cx="1100064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«РАЗВИТИЕ ФИЗИЧЕСКОЙ</a:t>
            </a:r>
            <a:r>
              <a:rPr kumimoji="0" lang="ru-RU" alt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 </a:t>
            </a:r>
            <a:r>
              <a:rPr lang="ru-RU" altLang="ru-RU" sz="2600" b="1" dirty="0" smtClean="0">
                <a:solidFill>
                  <a:srgbClr val="A88000"/>
                </a:solidFill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КУЛЬТУРЫ И СПОРТА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256234"/>
              </p:ext>
            </p:extLst>
          </p:nvPr>
        </p:nvGraphicFramePr>
        <p:xfrm>
          <a:off x="1121791" y="1211695"/>
          <a:ext cx="10713771" cy="157348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26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7365">
                  <a:extLst>
                    <a:ext uri="{9D8B030D-6E8A-4147-A177-3AD203B41FA5}">
                      <a16:colId xmlns:a16="http://schemas.microsoft.com/office/drawing/2014/main" xmlns="" val="1048077753"/>
                    </a:ext>
                  </a:extLst>
                </a:gridCol>
                <a:gridCol w="2082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38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34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81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5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11 463,4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16 138,4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13 126,0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13 118,5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2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Федеральный, областной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2 009,1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2 435,2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2 435,2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2 435,2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4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9 454,3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13 703,2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10 690,8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10 683,3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719166" y="842363"/>
            <a:ext cx="1116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тыс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495028" y="2969443"/>
            <a:ext cx="9340534" cy="34596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 fontAlgn="base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Укрепление материально-технической базы  -  3,16 млн. руб. </a:t>
            </a:r>
          </a:p>
          <a:p>
            <a:pPr lvl="0" algn="ctr" defTabSz="533400" fontAlgn="base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(местный бюджет, </a:t>
            </a:r>
            <a:r>
              <a:rPr lang="ru-RU" sz="23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2024 год) </a:t>
            </a:r>
          </a:p>
          <a:p>
            <a:pPr lvl="0" algn="ctr" defTabSz="533400" fontAlgn="base">
              <a:lnSpc>
                <a:spcPct val="90000"/>
              </a:lnSpc>
              <a:spcBef>
                <a:spcPct val="0"/>
              </a:spcBef>
              <a:defRPr/>
            </a:pPr>
            <a:endParaRPr lang="ru-RU" sz="23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285750" indent="-285750" algn="just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Капитальный ремонт фасада здания спортивной школы –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3,0 млн.руб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(ППМИ, 18%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софинансирование,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ю.л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., ф.л.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85750" lvl="0" indent="-285750" algn="just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Приобретение и установка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спортивных тренажеров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в д.Васильевское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0,08 млн. руб.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(20% софинансирование) </a:t>
            </a: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85750" indent="-285750" algn="just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Приобретение спортинвентаря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0,08 млн. руб.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,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в т.ч. областной бюджет 0,071 млн.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руб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 (мячи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футбольные, барьеры тренировочные, эспандеры, утяжелители, элементы экипировки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),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местный бюджет 0,009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млн.руб. (10% софинансирование) </a:t>
            </a:r>
          </a:p>
        </p:txBody>
      </p:sp>
      <p:pic>
        <p:nvPicPr>
          <p:cNvPr id="1026" name="Picture 2" descr="https://kirginschool.uoirbitmo.ru/upload/images/%D0%AD%D0%BC%D0%B1%D0%BB%D0%B5%D0%BC%D0%B0%281%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0" y="4138367"/>
            <a:ext cx="2299872" cy="239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9273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00014" y="223616"/>
            <a:ext cx="110006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«МОЛОДЕЖЬ»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658390"/>
              </p:ext>
            </p:extLst>
          </p:nvPr>
        </p:nvGraphicFramePr>
        <p:xfrm>
          <a:off x="1121791" y="1100486"/>
          <a:ext cx="10713771" cy="163424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26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7365">
                  <a:extLst>
                    <a:ext uri="{9D8B030D-6E8A-4147-A177-3AD203B41FA5}">
                      <a16:colId xmlns:a16="http://schemas.microsoft.com/office/drawing/2014/main" xmlns="" val="1048077753"/>
                    </a:ext>
                  </a:extLst>
                </a:gridCol>
                <a:gridCol w="2082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38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34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81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5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4 397,7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1 316,6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1 144,4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2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Федеральный, областной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3 175,2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-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-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-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4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1 222,5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1 316,6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1 144,4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719166" y="739698"/>
            <a:ext cx="1116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тыс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06770" y="3116590"/>
            <a:ext cx="8338218" cy="28963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2024 год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Обеспечение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мероприятий по улучшению условий проживания молодых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семей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1,03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342900" lvl="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Обеспечение мероприятий, направленных на патриотическое воспитание молодых граждан, создание условий для вовлечения молодежи в общественно-политическую, культурную жизнь общества -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0,28 млн. руб.   </a:t>
            </a:r>
          </a:p>
        </p:txBody>
      </p:sp>
      <p:pic>
        <p:nvPicPr>
          <p:cNvPr id="2050" name="Picture 2" descr="https://veterinary.net.ua/files/news_img/1117/23784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2" y="4072379"/>
            <a:ext cx="3068488" cy="251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9250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32966" y="113944"/>
            <a:ext cx="1104277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«ОБЕСПЕЧЕНИЕ</a:t>
            </a:r>
            <a:r>
              <a:rPr kumimoji="0" lang="ru-RU" alt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 ПРАВОПОРЯДКА И БЕЗОПАСНОСТИ НАСЕЛЕНИЯ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975909"/>
              </p:ext>
            </p:extLst>
          </p:nvPr>
        </p:nvGraphicFramePr>
        <p:xfrm>
          <a:off x="1121790" y="1434632"/>
          <a:ext cx="10713771" cy="163424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26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7365">
                  <a:extLst>
                    <a:ext uri="{9D8B030D-6E8A-4147-A177-3AD203B41FA5}">
                      <a16:colId xmlns:a16="http://schemas.microsoft.com/office/drawing/2014/main" xmlns="" val="1048077753"/>
                    </a:ext>
                  </a:extLst>
                </a:gridCol>
                <a:gridCol w="2082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38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34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81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5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12 574,1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13 550,7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12 069,9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12 073,7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2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Федеральный, областной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473,4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639,2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481,7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485,5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4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12 100,7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12 911,5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11 588,2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11 588,2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884259" y="1035898"/>
            <a:ext cx="1116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тыс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2804" y="3217025"/>
            <a:ext cx="11552757" cy="3275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2024 год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Профилактика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безнадзорности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и правонарушений несовершеннолетних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-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0,48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342900" lvl="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Обеспечение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деятельности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МКУ «Единая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дежурно-диспетчерская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служба» -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3,2 млн. руб.</a:t>
            </a:r>
          </a:p>
          <a:p>
            <a:pPr marL="342900" lvl="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Обеспечение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антитеррористической защищенности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социальных объектов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с массовым пребыванием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людей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5,7 млн. руб.,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т.ч. установка домофонов областной бюджет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– 0,16 млн. руб.,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местный бюджет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– 0,16 млн. руб.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(50% софинансирование).  </a:t>
            </a:r>
          </a:p>
          <a:p>
            <a:pPr marL="342900" lvl="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Обеспечение противопожарной защиты социальных объектов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3,4 млн. руб.  </a:t>
            </a:r>
          </a:p>
          <a:p>
            <a:pPr marL="342900" lvl="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Обеспечение предотвращения и ликвидации пожаров на территории округа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0,72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9455793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32966" y="113944"/>
            <a:ext cx="1104277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«СОЗДАНИЕ КОМФОРТНЫХ УСЛОВИЙ ПРОЖИВАНИЯ НАСЕЛЕНИЯ И БЛАГОПРИЯТНОЙ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СРЕДЫ ДЛЯ РАЗВИТИЯ ЭКОНОМИКИ»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448268"/>
              </p:ext>
            </p:extLst>
          </p:nvPr>
        </p:nvGraphicFramePr>
        <p:xfrm>
          <a:off x="1032966" y="1405230"/>
          <a:ext cx="10713771" cy="163424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26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7365">
                  <a:extLst>
                    <a:ext uri="{9D8B030D-6E8A-4147-A177-3AD203B41FA5}">
                      <a16:colId xmlns:a16="http://schemas.microsoft.com/office/drawing/2014/main" xmlns="" val="1048077753"/>
                    </a:ext>
                  </a:extLst>
                </a:gridCol>
                <a:gridCol w="2082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38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34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81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5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619 655,2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393 938,5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168 823,5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174 108,5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2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Федеральный, областной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471 512,1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298 474,9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101 166,0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105 038,1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4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148 143,1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95 463,6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67 657,5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69 070,4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884259" y="1035898"/>
            <a:ext cx="1116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тыс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6051" y="3252247"/>
            <a:ext cx="11929685" cy="3469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2024 год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Обеспечение функционирования объектов коммун. инфраструктуры – 20,52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 : 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содержание и ремонты систем водоснабжения и водоотведения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10,4 млн. руб.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техническое обслуживание систем газораспределения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2,7 млн. руб. 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р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азвитие системы газоснабжения округа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2,3 млн. руб.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реализация ППМИ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5,08 млн.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руб.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(местный бюджет, ю.л., ф.л.)</a:t>
            </a:r>
          </a:p>
          <a:p>
            <a:pPr marL="342900" lvl="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Обеспечение реализации нац. проекта «Экология» (строительство биологических очистных сооружений г.Старица) – 191,95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4641062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32966" y="113944"/>
            <a:ext cx="1104277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«СОЗДАНИЕ КОМФОРТНЫХ УСЛОВИЙ ПРОЖИВАНИЯ НАСЕЛЕНИЯ И БЛАГОПРИЯТНОЙ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СРЕДЫ ДЛЯ РАЗВИТИЯ ЭКОНОМИКИ»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3566" y="1319753"/>
            <a:ext cx="11929685" cy="54392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Содержание и ремонты улично-дорожной сети – 134,74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., в том числе : 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капремонт улично-дорожной сети в г.Старица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54,0 млн. руб.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(в т.ч. областной бюджет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48,6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руб., местный бюджет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5,4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руб.)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капремонт дорог до сельских населенных пунктов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10,4 млн. руб.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(местный бюджет)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капремонт дворовых территорий в г.Старица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6,42 млн. руб.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в т.ч. областной бюджет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5,8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руб., местный бюджет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0,62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руб.)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обеспечение мероприятий по БДД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3,96 млн. руб.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в т.ч. областной бюджет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3,56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руб., местный бюджет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0,4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руб.)</a:t>
            </a:r>
          </a:p>
          <a:p>
            <a:pPr lvl="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содержание дорог 3 класса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36,4 млн. руб.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(областной бюджет)</a:t>
            </a:r>
          </a:p>
          <a:p>
            <a:pPr lvl="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завершение строительства моста через р.Старченка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ул. Станционная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г.Старица, текущие ремонты, содержание УДС, изготовление ПСД, оплата стройконтроля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23,56 млн. руб.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(местный бюджет)</a:t>
            </a:r>
          </a:p>
        </p:txBody>
      </p:sp>
    </p:spTree>
    <p:extLst>
      <p:ext uri="{BB962C8B-B14F-4D97-AF65-F5344CB8AC3E}">
        <p14:creationId xmlns:p14="http://schemas.microsoft.com/office/powerpoint/2010/main" val="33842516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32966" y="-32248"/>
            <a:ext cx="1100028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«СОЗДАНИЕ КОМФОРТНЫХ УСЛОВИЙ ПРОЖИВАНИЯ НАСЕЛЕНИЯ И БЛАГОПРИЯТНОЙ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СРЕДЫ ДЛЯ РАЗВИТИЯ ЭКОНОМИКИ»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1" y="75222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3566" y="1172502"/>
            <a:ext cx="11929685" cy="55865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Благоустройство территории округа – 32,64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 (местный бюджет), в том числе : 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содержание гражданских кладбищ 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1,1 млн. руб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содержание и ремонт воинских захоронений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1,39 млн. руб.</a:t>
            </a:r>
            <a:endParaRPr lang="ru-RU" sz="22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уличное освещение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11,5 млн. руб. 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ремонт и обслуживание колодцев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1,25 млн. руб. 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озеленение территории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2,2 млн. руб. 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создание площадок накопления ТКО, ликвидация свалок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1,04 млн. руб.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размещение и содержание МАФ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0,76 млн. руб.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уничтожение борщевика Сосновского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0,6 млн. руб.</a:t>
            </a:r>
          </a:p>
          <a:p>
            <a:pPr lvl="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содержание работников по благоустройству, спецтехники, спил деревьев, ПСД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9,9 млн. руб. </a:t>
            </a:r>
          </a:p>
          <a:p>
            <a:pPr lvl="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реализация ППМИ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2,9 млн. руб.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(местный бюджет, ю.л., ф.л.)</a:t>
            </a:r>
          </a:p>
        </p:txBody>
      </p:sp>
    </p:spTree>
    <p:extLst>
      <p:ext uri="{BB962C8B-B14F-4D97-AF65-F5344CB8AC3E}">
        <p14:creationId xmlns:p14="http://schemas.microsoft.com/office/powerpoint/2010/main" val="21398199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32966" y="113944"/>
            <a:ext cx="1104277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«СОЗДАНИЕ КОМФОРТНЫХ УСЛОВИЙ ПРОЖИВАНИЯ НАСЕЛЕНИЯ И БЛАГОПРИЯТНОЙ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СРЕДЫ ДЛЯ РАЗВИТИЯ ЭКОНОМИКИ»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4378" y="1586753"/>
            <a:ext cx="6199973" cy="47039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Реализация нац. проекта «Жилье и городская среда» – 9,06 млн. руб. , в т.ч.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обеспечение реализации программы по  созданию комфортной городской среды (софинансирование 99/1)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Обустройство мест массового отдыха населения (городские парки)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–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4,4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млн. руб.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(софинансирование 99/1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Обеспечение населения услугами бань (Емельяново) – 0,3 млн. руб. (местный бюджет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  <a:endParaRPr lang="ru-RU" sz="22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2769241-6D95-0C80-A1E2-1002AA1C7E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848" y="2268534"/>
            <a:ext cx="4930834" cy="334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227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32966" y="113944"/>
            <a:ext cx="1104277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«УПРАВЛЕНИЕ</a:t>
            </a:r>
            <a:r>
              <a:rPr kumimoji="0" lang="ru-RU" alt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 ИМУЩЕСТВОМ И ЗЕМЕЛЬНЫМИ РЕСУРСАМИ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284694"/>
              </p:ext>
            </p:extLst>
          </p:nvPr>
        </p:nvGraphicFramePr>
        <p:xfrm>
          <a:off x="816150" y="1405230"/>
          <a:ext cx="10713771" cy="163424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26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7365">
                  <a:extLst>
                    <a:ext uri="{9D8B030D-6E8A-4147-A177-3AD203B41FA5}">
                      <a16:colId xmlns:a16="http://schemas.microsoft.com/office/drawing/2014/main" xmlns="" val="1048077753"/>
                    </a:ext>
                  </a:extLst>
                </a:gridCol>
                <a:gridCol w="2082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38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34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81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5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22 183,2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14 306,7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9 660,7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9 500,0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2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Федеральный, областной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0,0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1 516,1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2 358,0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2 241,6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4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22 183,2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12 790,6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7 302,7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7 258,4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409543" y="974883"/>
            <a:ext cx="1116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тыс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6816" y="3213125"/>
            <a:ext cx="11642104" cy="3498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2024 год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Обеспечение повышения эффективности использования имущества – 2,57 млн. руб., в т.ч. 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подготовка проектов межевания земельных участков и проведение кадастровых работ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1,53 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., межевание земельных участков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0,56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., оценка имущества 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0,1 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., изготовление технической документации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0,33 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., СМИ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0,05 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Содержание муниципального имущества  - 6,5 млн. руб., в т.ч.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оплата по исполнительным листам выкупной стоимости квартир пер. Аптекарский -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4,1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1064208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32966" y="113944"/>
            <a:ext cx="1104277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«МУНИЦИПАЛЬНОЕ УПРАВЛЕНИЕ</a:t>
            </a:r>
            <a:r>
              <a:rPr kumimoji="0" lang="ru-RU" alt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 И ГРАЖДАНСКОЕ ОБЩЕСТВО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721936"/>
              </p:ext>
            </p:extLst>
          </p:nvPr>
        </p:nvGraphicFramePr>
        <p:xfrm>
          <a:off x="816150" y="1405230"/>
          <a:ext cx="10713771" cy="163424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26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7365">
                  <a:extLst>
                    <a:ext uri="{9D8B030D-6E8A-4147-A177-3AD203B41FA5}">
                      <a16:colId xmlns:a16="http://schemas.microsoft.com/office/drawing/2014/main" xmlns="" val="1048077753"/>
                    </a:ext>
                  </a:extLst>
                </a:gridCol>
                <a:gridCol w="2082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38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34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81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5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99 822,7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114 131,6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113 041,9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114 912,2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2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Федеральный, областной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12 720,2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7 035,2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7 089,8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8 863,9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4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87 102,5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107 096,4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105 952,1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106 048,3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409543" y="974883"/>
            <a:ext cx="1116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тыс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65608" y="3275215"/>
            <a:ext cx="11189617" cy="3216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2024 год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Обеспечение выполнения государственных полномочий – 2,6 млн. руб., в т.ч. 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адм. комиссия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0,2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., воинский учет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1,5 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., ЗАГС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0,9 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Обеспечение выполнения муниципальных функций – 18,3 млн. руб., в т.ч.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о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беспечение деятельности МКУ «Хозяйственно-эксплуатационная служба» -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10,8 млн.руб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.,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обеспечение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деятельности МКУ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«Хозяйственно-эксплуатационная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служба сельских территорий Старицкого муниципального округа Тверской области» -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7,5 млн. руб.</a:t>
            </a:r>
            <a:endParaRPr lang="ru-RU" sz="22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10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700681" y="1573452"/>
            <a:ext cx="3911637" cy="3602048"/>
          </a:xfrm>
          <a:prstGeom prst="ellipse">
            <a:avLst/>
          </a:prstGeom>
          <a:solidFill>
            <a:srgbClr val="D7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864">
            <a:off x="5552391" y="406017"/>
            <a:ext cx="3860091" cy="302607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72">
            <a:off x="9056462" y="-83222"/>
            <a:ext cx="3320737" cy="2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156">
            <a:off x="5675691" y="3370169"/>
            <a:ext cx="3503607" cy="27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878">
            <a:off x="8931081" y="4087633"/>
            <a:ext cx="2925084" cy="273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rot="21256387">
            <a:off x="5884556" y="1256172"/>
            <a:ext cx="30344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Указы </a:t>
            </a:r>
            <a:r>
              <a:rPr lang="ru-RU" b="1" dirty="0">
                <a:solidFill>
                  <a:srgbClr val="FF0000"/>
                </a:solidFill>
              </a:rPr>
              <a:t>Президента </a:t>
            </a:r>
            <a:r>
              <a:rPr lang="ru-RU" b="1" dirty="0" smtClean="0">
                <a:solidFill>
                  <a:srgbClr val="FF0000"/>
                </a:solidFill>
              </a:rPr>
              <a:t>РФ,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Законы РФ и Тверской области, определяющие </a:t>
            </a:r>
            <a:r>
              <a:rPr lang="ru-RU" b="1" dirty="0">
                <a:solidFill>
                  <a:srgbClr val="FF0000"/>
                </a:solidFill>
              </a:rPr>
              <a:t>бюджетную политику</a:t>
            </a:r>
          </a:p>
        </p:txBody>
      </p:sp>
      <p:sp>
        <p:nvSpPr>
          <p:cNvPr id="18" name="Прямоугольник 17"/>
          <p:cNvSpPr/>
          <p:nvPr/>
        </p:nvSpPr>
        <p:spPr>
          <a:xfrm rot="705842">
            <a:off x="9456184" y="686904"/>
            <a:ext cx="2612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Прогноз социально-экономического развития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Старицкого округа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21014653">
            <a:off x="5990962" y="3897232"/>
            <a:ext cx="26406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rgbClr val="0070C0"/>
              </a:solidFill>
            </a:endParaRPr>
          </a:p>
          <a:p>
            <a:pPr algn="ctr"/>
            <a:r>
              <a:rPr lang="ru-RU" b="1" dirty="0">
                <a:solidFill>
                  <a:srgbClr val="0033CC"/>
                </a:solidFill>
              </a:rPr>
              <a:t>Основные направления бюджетной и налоговой политики </a:t>
            </a:r>
            <a:r>
              <a:rPr lang="ru-RU" b="1" dirty="0" smtClean="0">
                <a:solidFill>
                  <a:srgbClr val="0033CC"/>
                </a:solidFill>
              </a:rPr>
              <a:t>Старицкого округа 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437256">
            <a:off x="9027969" y="4954876"/>
            <a:ext cx="2624272" cy="922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Муниципальные программы </a:t>
            </a:r>
            <a:r>
              <a:rPr lang="ru-RU" b="1" dirty="0" smtClean="0">
                <a:solidFill>
                  <a:srgbClr val="00B050"/>
                </a:solidFill>
              </a:rPr>
              <a:t>Старицкого округа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79562" y="83331"/>
            <a:ext cx="82980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600" b="1" dirty="0">
                <a:solidFill>
                  <a:srgbClr val="A88008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600" b="1" dirty="0" smtClean="0">
                <a:solidFill>
                  <a:srgbClr val="A88008"/>
                </a:solidFill>
                <a:latin typeface="Times New Roman" pitchFamily="18" charset="0"/>
                <a:cs typeface="Times New Roman" pitchFamily="18" charset="0"/>
              </a:rPr>
              <a:t>ПОДХОДЫ К ФОРМИРОВАНИЮ БЮДЖЕТА НА 2024-2026 ГОДЫ</a:t>
            </a:r>
            <a:endParaRPr lang="ru-RU" sz="26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480" y="112597"/>
            <a:ext cx="848093" cy="94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277264" y="1210012"/>
            <a:ext cx="5250705" cy="5401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сбалансированности бюджета, отсутствие муниципального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долга;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заработной платы работников бюджетной сферы (по Указам Президента РФ, в связи с повышением МРОТ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и федеральных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программах (обеспечение условий софинансирования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15000"/>
              </a:lnSpc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показателей национальных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целей развития в рамках реализации национальных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15000"/>
              </a:lnSpc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749657" y="2354564"/>
            <a:ext cx="1902345" cy="20967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ПРОЕКТ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БЮДЖЕТА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на </a:t>
            </a:r>
            <a:r>
              <a:rPr lang="ru-RU" sz="2000" b="1" dirty="0" smtClean="0">
                <a:solidFill>
                  <a:schemeClr val="tx1"/>
                </a:solidFill>
              </a:rPr>
              <a:t>2024- 2026 годы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32966" y="113944"/>
            <a:ext cx="1104277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«МУНИЦИПАЛЬНОЕ УПРАВЛЕНИЕ</a:t>
            </a:r>
            <a:r>
              <a:rPr kumimoji="0" lang="ru-RU" alt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 И ГРАЖДАНСКОЕ ОБЩЕСТВО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14400" y="1442301"/>
            <a:ext cx="10473179" cy="5033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2024 год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Социальная поддержка медицинских работников – 0,12 млн. руб.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Обеспечение поддержки редакции газеты «Старицкий вестник» – 2,05 млн. руб. (областной бюджет 1,01 млн. руб., местный бюджет 1,04 млн. руб.)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Социальная поддержка населения и организация социально-значимых мероприятий  – 5,73 млн. руб., в т.ч.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компенсация расходов на оплату ЖКУ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3,44 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(областной бюджет),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улучшение жилищных условий многодетных семей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0,56 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., 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выплата  пенсий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0,48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.,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социально-значимые мероприятия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1,25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8218030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32966" y="113944"/>
            <a:ext cx="1104277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Aft>
                <a:spcPts val="0"/>
              </a:spcAft>
              <a:tabLst>
                <a:tab pos="219075" algn="l"/>
              </a:tabLst>
            </a:pPr>
            <a:r>
              <a:rPr lang="ru-RU" sz="2600" b="1" dirty="0" smtClean="0">
                <a:solidFill>
                  <a:srgbClr val="A88008"/>
                </a:solidFill>
                <a:latin typeface="Times New Roman" pitchFamily="18" charset="0"/>
                <a:cs typeface="Times New Roman" pitchFamily="18" charset="0"/>
              </a:rPr>
              <a:t>УСТОЙЧИВОСТЬ БЮДЖЕТА СТАРИЦКОГО </a:t>
            </a:r>
          </a:p>
          <a:p>
            <a:pPr algn="ctr">
              <a:spcAft>
                <a:spcPts val="0"/>
              </a:spcAft>
              <a:tabLst>
                <a:tab pos="219075" algn="l"/>
              </a:tabLst>
            </a:pPr>
            <a:r>
              <a:rPr lang="ru-RU" sz="2600" b="1" dirty="0" smtClean="0">
                <a:solidFill>
                  <a:srgbClr val="A88008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 </a:t>
            </a:r>
            <a:r>
              <a:rPr lang="ru-RU" sz="2600" b="1" dirty="0">
                <a:solidFill>
                  <a:srgbClr val="A88008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600" b="1" dirty="0" smtClean="0">
                <a:solidFill>
                  <a:srgbClr val="A88008"/>
                </a:solidFill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2600" b="1" dirty="0">
                <a:solidFill>
                  <a:srgbClr val="A88008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494314"/>
              </p:ext>
            </p:extLst>
          </p:nvPr>
        </p:nvGraphicFramePr>
        <p:xfrm>
          <a:off x="947651" y="1471353"/>
          <a:ext cx="10124902" cy="4455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0205">
                  <a:extLst>
                    <a:ext uri="{9D8B030D-6E8A-4147-A177-3AD203B41FA5}">
                      <a16:colId xmlns:a16="http://schemas.microsoft.com/office/drawing/2014/main" xmlns="" val="2107105365"/>
                    </a:ext>
                  </a:extLst>
                </a:gridCol>
                <a:gridCol w="2126974">
                  <a:extLst>
                    <a:ext uri="{9D8B030D-6E8A-4147-A177-3AD203B41FA5}">
                      <a16:colId xmlns:a16="http://schemas.microsoft.com/office/drawing/2014/main" xmlns="" val="648107517"/>
                    </a:ext>
                  </a:extLst>
                </a:gridCol>
                <a:gridCol w="2128441">
                  <a:extLst>
                    <a:ext uri="{9D8B030D-6E8A-4147-A177-3AD203B41FA5}">
                      <a16:colId xmlns:a16="http://schemas.microsoft.com/office/drawing/2014/main" xmlns="" val="4215518546"/>
                    </a:ext>
                  </a:extLst>
                </a:gridCol>
                <a:gridCol w="2189282">
                  <a:extLst>
                    <a:ext uri="{9D8B030D-6E8A-4147-A177-3AD203B41FA5}">
                      <a16:colId xmlns:a16="http://schemas.microsoft.com/office/drawing/2014/main" xmlns="" val="3438767428"/>
                    </a:ext>
                  </a:extLst>
                </a:gridCol>
              </a:tblGrid>
              <a:tr h="988230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решения Думы о бюджете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0325432"/>
                  </a:ext>
                </a:extLst>
              </a:tr>
              <a:tr h="1581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1113508"/>
                  </a:ext>
                </a:extLst>
              </a:tr>
              <a:tr h="94314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Дефицит-, профицит+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-53 816,0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+675,1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-15 720,0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9702499"/>
                  </a:ext>
                </a:extLst>
              </a:tr>
              <a:tr h="94314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Внутренний муниципальный долг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4358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5089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Прямоугольник 15"/>
          <p:cNvSpPr>
            <a:spLocks noChangeArrowheads="1"/>
          </p:cNvSpPr>
          <p:nvPr/>
        </p:nvSpPr>
        <p:spPr bwMode="auto">
          <a:xfrm>
            <a:off x="5235575" y="6151564"/>
            <a:ext cx="1822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21.12.2023</a:t>
            </a:r>
            <a: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alt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Старица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20"/>
          <p:cNvSpPr txBox="1">
            <a:spLocks/>
          </p:cNvSpPr>
          <p:nvPr/>
        </p:nvSpPr>
        <p:spPr>
          <a:xfrm>
            <a:off x="2008094" y="245314"/>
            <a:ext cx="8751506" cy="912101"/>
          </a:xfrm>
          <a:prstGeom prst="rect">
            <a:avLst/>
          </a:prstGeom>
          <a:noFill/>
        </p:spPr>
        <p:txBody>
          <a:bodyPr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B28E1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АДМИНИСТРАЦИЯ СТАРИЦКОГО</a:t>
            </a:r>
          </a:p>
          <a:p>
            <a:r>
              <a:rPr lang="ru-RU" sz="2400" b="1" dirty="0" smtClean="0">
                <a:solidFill>
                  <a:srgbClr val="B28E1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МУНИЦИПАЛЬНОГО ОКРУГА</a:t>
            </a:r>
          </a:p>
          <a:p>
            <a:r>
              <a:rPr lang="ru-RU" sz="2400" b="1" dirty="0" smtClean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ТВЕРСКОЙ </a:t>
            </a:r>
            <a:r>
              <a:rPr lang="ru-RU" sz="2400" b="1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ОБЛАСТИ</a:t>
            </a:r>
          </a:p>
        </p:txBody>
      </p:sp>
      <p:pic>
        <p:nvPicPr>
          <p:cNvPr id="8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949" y="245314"/>
            <a:ext cx="1143008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1070" y="2939503"/>
            <a:ext cx="6096000" cy="30839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Старицкого муниципального округа  Тверской области</a:t>
            </a:r>
          </a:p>
          <a:p>
            <a:pPr algn="just">
              <a:lnSpc>
                <a:spcPct val="12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Администрации Старицкого муниципального округа Тверской области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г.Старица, ул.Советская, д. 6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48263) 23 372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Старицкого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 Тверской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заведующий финансовым отделом Администрации           О.Г. Лупик</a:t>
            </a:r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0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052" y="-7878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22947" y="40751"/>
            <a:ext cx="10653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>
                <a:solidFill>
                  <a:srgbClr val="A88008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dirty="0" smtClean="0">
                <a:solidFill>
                  <a:srgbClr val="A88008"/>
                </a:solidFill>
                <a:latin typeface="Times New Roman" pitchFamily="18" charset="0"/>
                <a:cs typeface="Times New Roman" pitchFamily="18" charset="0"/>
              </a:rPr>
              <a:t>ПАРАМЕТРЫ БЮДЖЕТА </a:t>
            </a:r>
            <a:r>
              <a:rPr lang="ru-RU" sz="2400" b="1" dirty="0">
                <a:solidFill>
                  <a:srgbClr val="A88008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endParaRPr lang="ru-RU" sz="2400" b="1" dirty="0" smtClean="0">
              <a:solidFill>
                <a:srgbClr val="A880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solidFill>
                  <a:srgbClr val="A88008"/>
                </a:solidFill>
                <a:latin typeface="Times New Roman" pitchFamily="18" charset="0"/>
                <a:cs typeface="Times New Roman" pitchFamily="18" charset="0"/>
              </a:rPr>
              <a:t>2024-2026 ГОДЫ, ТЫС.РУБ.</a:t>
            </a:r>
            <a:endParaRPr lang="ru-RU" sz="24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613371"/>
              </p:ext>
            </p:extLst>
          </p:nvPr>
        </p:nvGraphicFramePr>
        <p:xfrm>
          <a:off x="144028" y="782230"/>
          <a:ext cx="11825735" cy="607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90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8979">
                  <a:extLst>
                    <a:ext uri="{9D8B030D-6E8A-4147-A177-3AD203B41FA5}">
                      <a16:colId xmlns:a16="http://schemas.microsoft.com/office/drawing/2014/main" xmlns="" val="1043947704"/>
                    </a:ext>
                  </a:extLst>
                </a:gridCol>
                <a:gridCol w="1679171">
                  <a:extLst>
                    <a:ext uri="{9D8B030D-6E8A-4147-A177-3AD203B41FA5}">
                      <a16:colId xmlns:a16="http://schemas.microsoft.com/office/drawing/2014/main" xmlns="" val="914311144"/>
                    </a:ext>
                  </a:extLst>
                </a:gridCol>
                <a:gridCol w="16126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31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64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8966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ред. дек. 2022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решения Думы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93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949 338,9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982 182,5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1 275 880,1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1 086 195,5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880 226,7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882 616,2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0" indent="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100" u="non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2100" b="0" u="non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72000" marT="108000" marB="10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0" algn="ctr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363 242,4</a:t>
                      </a:r>
                      <a:endParaRPr lang="ru-RU" sz="2400" b="0" u="non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72000" marT="108000" marB="10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0" algn="ctr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400" b="0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297 418,1</a:t>
                      </a:r>
                      <a:endParaRPr lang="ru-RU" sz="2400" b="0" u="non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72000" marT="108000" marB="10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391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499,4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400" b="0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361 652,5</a:t>
                      </a:r>
                      <a:endParaRPr lang="ru-RU" sz="2400" b="0" u="non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72000" marT="108000" marB="108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371 546,3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388 490,2</a:t>
                      </a:r>
                      <a:endParaRPr lang="ru-RU" sz="2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366">
                <a:tc>
                  <a:txBody>
                    <a:bodyPr/>
                    <a:lstStyle/>
                    <a:p>
                      <a:pPr marL="180000" lvl="0" indent="0" algn="l" defTabSz="914400" rtl="0" eaLnBrk="1" fontAlgn="t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100" b="0" u="non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2100" b="0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поступления, </a:t>
                      </a:r>
                      <a:r>
                        <a:rPr lang="ru-RU" sz="2100" b="0" u="non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т.ч:</a:t>
                      </a:r>
                    </a:p>
                  </a:txBody>
                  <a:tcPr marL="0" marR="72000" marT="108000" marB="108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586 096,5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684 764,4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884 380,7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724 543,0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508 680,4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494 126,0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32385" lvl="0" indent="0" algn="l" defTabSz="914400" rtl="0" eaLnBrk="1" fontAlgn="t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100" b="0" u="non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дотации </a:t>
                      </a:r>
                    </a:p>
                  </a:txBody>
                  <a:tcPr marL="252000" marR="144000" marT="144000" marB="10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46 974,1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67 530,0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67 530,0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61 557,0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42 551,0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22 626,0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69053"/>
                  </a:ext>
                </a:extLst>
              </a:tr>
              <a:tr h="859122">
                <a:tc>
                  <a:txBody>
                    <a:bodyPr/>
                    <a:lstStyle/>
                    <a:p>
                      <a:pPr marL="332385" lvl="0" indent="0" algn="l" defTabSz="914400" rtl="0" eaLnBrk="1" fontAlgn="t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100" b="0" u="non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целевые </a:t>
                      </a:r>
                      <a:r>
                        <a:rPr lang="ru-RU" sz="2100" b="0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МБТ, прочие безвозмездные поступления</a:t>
                      </a:r>
                      <a:endParaRPr lang="ru-RU" sz="2100" b="0" u="non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000" marR="108000" marT="144000" marB="10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539 122,4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617 234,4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816 850,7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662 857,5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466 129,4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471 500,0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7762836"/>
                  </a:ext>
                </a:extLst>
              </a:tr>
              <a:tr h="33809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908 722,4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1028 059,9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1 291 908,4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1 140 011,5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879 551,6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898 336,2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5063496"/>
                  </a:ext>
                </a:extLst>
              </a:tr>
              <a:tr h="63547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(Дефицит-, профицит+)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+40 616,5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-45 877,4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-16 028,3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-53 816,0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675,1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-15 720,0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0546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66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105764" y="158884"/>
            <a:ext cx="10821971" cy="681644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600" b="1" dirty="0" smtClean="0">
                <a:solidFill>
                  <a:srgbClr val="A88008"/>
                </a:solidFill>
                <a:latin typeface="Times New Roman" pitchFamily="18" charset="0"/>
                <a:cs typeface="Times New Roman" pitchFamily="18" charset="0"/>
              </a:rPr>
              <a:t>ДИНАМИКА ОСНОВНЫХ НАЛОГОВЫХ И НЕНАЛОГОВЫХ ДОХОДОВ БЮДЖЕТА, МЛН.РУБ</a:t>
            </a:r>
            <a:r>
              <a:rPr lang="ru-RU" sz="2600" b="1" dirty="0">
                <a:solidFill>
                  <a:srgbClr val="A8800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22" y="158884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97697622"/>
              </p:ext>
            </p:extLst>
          </p:nvPr>
        </p:nvGraphicFramePr>
        <p:xfrm>
          <a:off x="282632" y="719665"/>
          <a:ext cx="11579629" cy="5922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643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995083" y="1"/>
            <a:ext cx="11196918" cy="756458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6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6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6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</a:t>
            </a:r>
            <a:br>
              <a:rPr lang="ru-RU" sz="26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</a:t>
            </a:r>
            <a:endParaRPr lang="ru-RU" sz="26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492" y="0"/>
            <a:ext cx="688284" cy="76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943791"/>
              </p:ext>
            </p:extLst>
          </p:nvPr>
        </p:nvGraphicFramePr>
        <p:xfrm>
          <a:off x="146374" y="756459"/>
          <a:ext cx="11877773" cy="6054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16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62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67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260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889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9799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54950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муниципальной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2023-2027 годы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оценка,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</a:t>
                      </a:r>
                    </a:p>
                    <a:p>
                      <a:pPr algn="ctr"/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2024/2023,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8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0745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0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1 291 908,4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1 140 011,5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869 216,0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876 994,4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530"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расходы на муниципальные программы: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1 290 351,8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1 137 579,7</a:t>
                      </a:r>
                      <a:endParaRPr lang="ru-RU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88,2</a:t>
                      </a:r>
                      <a:endParaRPr lang="ru-RU" sz="20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866 784,2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874 562,6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54950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образования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445 047,7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506 227,3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113,7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473 695,6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474 847,9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1477250"/>
                  </a:ext>
                </a:extLst>
              </a:tr>
              <a:tr h="354950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культуры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75 207,8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77 969,9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75 222,2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75 437,2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0010575"/>
                  </a:ext>
                </a:extLst>
              </a:tr>
              <a:tr h="354950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физ. культуры и спорта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11 463,4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16 138,4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140,8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13 126,0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13 118,5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917645"/>
                  </a:ext>
                </a:extLst>
              </a:tr>
              <a:tr h="354950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Молодежь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4 397,7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1 316,6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1 144,4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564,6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2465363"/>
                  </a:ext>
                </a:extLst>
              </a:tr>
              <a:tr h="591586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правопорядка и безопасности населения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12 574,1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13 550,7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107,8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12 069,9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12 073,7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8667220"/>
                  </a:ext>
                </a:extLst>
              </a:tr>
              <a:tr h="576796">
                <a:tc>
                  <a:txBody>
                    <a:bodyPr/>
                    <a:lstStyle/>
                    <a:p>
                      <a:r>
                        <a:rPr lang="ru-RU" sz="16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комф. условий проживания населения и благоприятной среды для развития экономики</a:t>
                      </a:r>
                      <a:endParaRPr lang="ru-RU" sz="16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619 655,2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393 938,5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168 823,5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174 108,5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8624934"/>
                  </a:ext>
                </a:extLst>
              </a:tr>
              <a:tr h="591586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 имуществом и земельными ресурсами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22 183,2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14 306,7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9 660,7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9 500,0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8033862"/>
                  </a:ext>
                </a:extLst>
              </a:tr>
              <a:tr h="591586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Муниципальное управление и гражданское общество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99 822,7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114 131,6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114,3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113 041,9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114 912,2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1599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23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00014" y="223616"/>
            <a:ext cx="110006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РАЗВИТИЕ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ОБРАЗОВАНИЯ»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294698"/>
              </p:ext>
            </p:extLst>
          </p:nvPr>
        </p:nvGraphicFramePr>
        <p:xfrm>
          <a:off x="1117214" y="983457"/>
          <a:ext cx="10713771" cy="157348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26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7365">
                  <a:extLst>
                    <a:ext uri="{9D8B030D-6E8A-4147-A177-3AD203B41FA5}">
                      <a16:colId xmlns:a16="http://schemas.microsoft.com/office/drawing/2014/main" xmlns="" val="1048077753"/>
                    </a:ext>
                  </a:extLst>
                </a:gridCol>
                <a:gridCol w="2082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38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34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81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5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445 047,7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506 227,3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473 695,6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474 847,9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2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Федеральный, областной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291 318,3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312 968,2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312 810,0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312 647,0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4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153 729,4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193 259,1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160 885,6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162 200,9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396114" y="614125"/>
            <a:ext cx="1116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тыс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76698" y="2651702"/>
            <a:ext cx="9154287" cy="21077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08000" tIns="76348" rIns="108000" bIns="76348" spcCol="1270" anchor="ctr"/>
          <a:lstStyle/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Государственные гарантии </a:t>
            </a: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и создание условий предоставления дошкольного, общего и дополнительного</a:t>
            </a:r>
            <a:r>
              <a:rPr kumimoji="0" lang="ru-RU" sz="2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о</a:t>
            </a: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бразования, компенсация родительской платы за присмотр и уход, обеспечение</a:t>
            </a:r>
            <a:r>
              <a:rPr kumimoji="0" lang="ru-RU" sz="2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выплат за классное руководство, повышения заработной платы педагогов дополнительного образования, деятельности советников директоров </a:t>
            </a: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(2023 год – 380,6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млн.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., 2024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год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425,4 млн.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.)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41542" y="4845132"/>
            <a:ext cx="9389443" cy="16876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08000" tIns="76348" rIns="108000" bIns="76348" spcCol="1270" anchor="ctr"/>
          <a:lstStyle/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Обеспечение подвоза учащихся, питания в начальных классах, организация участия в социально-значимых региональных</a:t>
            </a:r>
            <a:r>
              <a:rPr kumimoji="0" lang="ru-RU" sz="2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проектах, организация отдыха детей в каникулярное время, приобретение МЗ к отопительному сезону </a:t>
            </a: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(2023 год – 31,5 млн. руб., 2024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год  – 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31,2 млн.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040" y="2642640"/>
            <a:ext cx="2876075" cy="2420068"/>
          </a:xfrm>
          <a:prstGeom prst="rect">
            <a:avLst/>
          </a:prstGeom>
        </p:spPr>
      </p:pic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25406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00014" y="223616"/>
            <a:ext cx="110006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РАЗВИТИЕ </a:t>
            </a:r>
            <a:r>
              <a:rPr lang="ru-RU" altLang="ru-RU" sz="2600" b="1" dirty="0" smtClean="0">
                <a:solidFill>
                  <a:srgbClr val="A88000"/>
                </a:solidFill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ОБРАЗОВАНИЯ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17596785"/>
              </p:ext>
            </p:extLst>
          </p:nvPr>
        </p:nvGraphicFramePr>
        <p:xfrm>
          <a:off x="146051" y="798791"/>
          <a:ext cx="11665735" cy="247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151491151"/>
              </p:ext>
            </p:extLst>
          </p:nvPr>
        </p:nvGraphicFramePr>
        <p:xfrm>
          <a:off x="1342976" y="3535250"/>
          <a:ext cx="10576875" cy="247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7204"/>
            <a:ext cx="2468215" cy="22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86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121856" y="122790"/>
            <a:ext cx="110006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РАЗВИТИЕ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ОБРАЗОВАНИЯ»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052" y="1509140"/>
            <a:ext cx="5491178" cy="51909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08000" tIns="76348" rIns="108000" bIns="76348" spcCol="1270" anchor="ctr"/>
          <a:lstStyle/>
          <a:p>
            <a:pPr marL="0" marR="0" lvl="0" indent="0" algn="ctr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За счет местного бюджета </a:t>
            </a:r>
          </a:p>
          <a:p>
            <a:pPr marL="0" marR="0" lvl="0" indent="0" algn="ctr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( 5,1 млн. руб.):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Дет. сад №2 тек. ремонт колясочной (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0,5 млн. руб.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), 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Васильевская ООШ ремонт входной группы (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0,15 млн. руб.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), 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Емельяновская СОШ ПСД на замену окон, ремонт крыльца, полов (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0,29 млн. руб.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),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Луковниковская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С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ОШ ПСД на газ. котельную  (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2,75 млн.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р</a:t>
            </a:r>
            <a:r>
              <a:rPr kumimoji="0" lang="ru-RU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уб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.), 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оборудование и МЗ для обслуживания искусств. спорт. полей (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0,38 млн. руб.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), 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замена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линолеума в 6 ОУ (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0,7 млн. руб.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),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прочие ремонты (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0,33 млн. руб.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)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 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59777" y="1509140"/>
            <a:ext cx="6240878" cy="51909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08000" tIns="76348" rIns="108000" bIns="76348" spcCol="1270" anchor="ctr"/>
          <a:lstStyle/>
          <a:p>
            <a:pPr marL="0" marR="0" lvl="0" indent="0" algn="ctr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Софинансирование за счет местного бюджета для участия в гос. программе ( 30,62 млн. руб.):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Детский сад №4 ремонт ограждения (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0,91 млн. руб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.), </a:t>
            </a: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Детский сад №3 благоустройство территории, ППМИ (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0,41 млн. руб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., в т.ч.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ю.л., ф.л.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)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Емельяновская ООШ ремонт кровли (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1,2 млн. руб.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)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Ново-Ямская СОШ капремонт фасада здания (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8,3 млн. руб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.)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СОШ ст.Старица капремонт фасада здания (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3,4 млн. руб.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) 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Красновская ООШ ремонт кровли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(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1,7 млн. руб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.)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Луковниковская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СОШ строительство спортзала (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14,7 млн. руб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.)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32967" y="623726"/>
            <a:ext cx="10967688" cy="7943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0" h="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08000" tIns="76348" rIns="108000" bIns="76348" spcCol="1270" anchor="ctr"/>
          <a:lstStyle/>
          <a:p>
            <a:pPr lvl="0" algn="ctr" defTabSz="533400" fontAlgn="base"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Укрепление материально-технической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базы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ОУ в 2024 году 35,72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млн.руб. (МБ) (справочно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2023 год 22,1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млн. руб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. (в т.ч. МБ 18,3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млн. руб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.)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2" y="120328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42591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00012" y="66111"/>
            <a:ext cx="110006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РАЗВИТИЕ </a:t>
            </a:r>
            <a:r>
              <a:rPr lang="ru-RU" altLang="ru-RU" sz="2600" b="1" dirty="0" smtClean="0">
                <a:solidFill>
                  <a:srgbClr val="A88000"/>
                </a:solidFill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КУЛЬТУРЫ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640987"/>
              </p:ext>
            </p:extLst>
          </p:nvPr>
        </p:nvGraphicFramePr>
        <p:xfrm>
          <a:off x="1143448" y="716060"/>
          <a:ext cx="10713771" cy="15537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26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7365">
                  <a:extLst>
                    <a:ext uri="{9D8B030D-6E8A-4147-A177-3AD203B41FA5}">
                      <a16:colId xmlns:a16="http://schemas.microsoft.com/office/drawing/2014/main" xmlns="" val="1048077753"/>
                    </a:ext>
                  </a:extLst>
                </a:gridCol>
                <a:gridCol w="2082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38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34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571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7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75 207,8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77 969,9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75 222,2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75 437,2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372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Федеральный, областной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34 887,0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39 788,4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39 788,7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39 788,4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40 320,8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38 181,5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35 433,5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35 648,8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740823" y="404521"/>
            <a:ext cx="1116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тыс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816" y="94282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84416" y="2269800"/>
            <a:ext cx="10624457" cy="45050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 fontAlgn="base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Укрепление материально-технической базы, </a:t>
            </a:r>
          </a:p>
          <a:p>
            <a:pPr lvl="0" algn="ctr" defTabSz="533400" fontAlgn="base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проведение ремонтов –  2,6 млн. руб. (местный бюджет, </a:t>
            </a:r>
            <a:r>
              <a:rPr lang="ru-RU" sz="23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2024 год) </a:t>
            </a:r>
          </a:p>
          <a:p>
            <a:pPr marL="285750" lvl="0" indent="-285750" algn="just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проведение текущих ремонтных работ –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0,77 млн. руб.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 Старицкий дом культуры ремонт фасада - ППМИ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0,32 млн. руб.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(софинансирование,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ю.л., ф.л.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), Юрьевский филиал ремонт помещений – ППМИ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0,2 млн. руб.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(софинансирование,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ю.л., ф.л.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 Степуринский филиал замена дверей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0,04 млн. руб.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(местный бюджет), Бродовский филиал монтаж электрооборудования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0,08 млн. руб.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</a:rPr>
              <a:t>(местный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бюджет), прочие ремонты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0,13 млн. руб.</a:t>
            </a:r>
          </a:p>
          <a:p>
            <a:pPr marL="285750" lvl="0" indent="-285750" algn="just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благоустройство территории ДК –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0,61 </a:t>
            </a:r>
            <a:r>
              <a:rPr lang="ru-RU" sz="19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млн.руб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.: </a:t>
            </a:r>
            <a:r>
              <a:rPr lang="ru-RU" sz="19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Орешкинского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и Бабинского филиалов - ППМИ 0,48 млн. руб. (софинансирование,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ю.л., ф.л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), </a:t>
            </a:r>
            <a:r>
              <a:rPr lang="ru-RU" sz="19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Братковского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филиала – КРСТ 0,13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руб. (софинансирование,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ю.л., ф.л.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</a:rPr>
              <a:t>), </a:t>
            </a:r>
            <a:endParaRPr lang="ru-RU" sz="19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85750" lvl="0" indent="-285750" algn="just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приобретение автобуса ГАЗель –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0,54 млн. руб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 (10% софинансирование),</a:t>
            </a:r>
          </a:p>
          <a:p>
            <a:pPr marL="285750" indent="-285750" algn="just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приобретение оборудования (сценические костюмы, специализированное оборудование)  -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0,016 млн. 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руб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</a:rPr>
              <a:t> (1% софинансирование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), </a:t>
            </a:r>
          </a:p>
          <a:p>
            <a:pPr marL="285750" lvl="0" indent="-285750" algn="just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проведение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</a:rPr>
              <a:t>капитального ремонта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–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0,7 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млн руб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 (1 % софинансирование): Ново-Ямской и Емельяновский филиалы ремонт здания, Паньковский филиал ремонт кровли.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93" y="4476998"/>
            <a:ext cx="1417023" cy="152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260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8177</TotalTime>
  <Words>2602</Words>
  <Application>Microsoft Office PowerPoint</Application>
  <PresentationFormat>Произвольный</PresentationFormat>
  <Paragraphs>539</Paragraphs>
  <Slides>22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ДИНАМИКА ОСНОВНЫХ НАЛОГОВЫХ И НЕНАЛОГОВЫХ ДОХОДОВ БЮДЖЕТА, МЛН.РУБ.</vt:lpstr>
      <vt:lpstr>РАСХОДЫ БЮДЖЕТА НА РЕАЛИЗАЦИЮ  МУНИЦИПАЛЬНЫХ ПРОГРАММ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Отдел доходов</cp:lastModifiedBy>
  <cp:revision>932</cp:revision>
  <cp:lastPrinted>2022-12-13T13:22:55Z</cp:lastPrinted>
  <dcterms:created xsi:type="dcterms:W3CDTF">2018-11-26T08:56:04Z</dcterms:created>
  <dcterms:modified xsi:type="dcterms:W3CDTF">2023-12-19T13:13:09Z</dcterms:modified>
</cp:coreProperties>
</file>