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99" r:id="rId3"/>
    <p:sldId id="297" r:id="rId4"/>
    <p:sldId id="289" r:id="rId5"/>
    <p:sldId id="28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6794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62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6C-44A5-BC49-7F69E1AA00EC}"/>
                </c:ext>
              </c:extLst>
            </c:dLbl>
            <c:dLbl>
              <c:idx val="1"/>
              <c:layout>
                <c:manualLayout>
                  <c:x val="-3.3875072018437966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1E6C-44A5-BC49-7F69E1AA00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6C-44A5-BC49-7F69E1AA00EC}"/>
                </c:ext>
              </c:extLst>
            </c:dLbl>
            <c:dLbl>
              <c:idx val="1"/>
              <c:layout>
                <c:manualLayout>
                  <c:x val="-4.6296296296296523E-2"/>
                  <c:y val="0.1094352737748897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1E6C-44A5-BC49-7F69E1AA00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79809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6C-44A5-BC49-7F69E1AA00EC}"/>
                </c:ext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1E6C-44A5-BC49-7F69E1AA00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623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6C-44A5-BC49-7F69E1AA00EC}"/>
                </c:ext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6C-44A5-BC49-7F69E1AA00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B-1E6C-44A5-BC49-7F69E1AA0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9008784"/>
        <c:axId val="349009176"/>
        <c:axId val="0"/>
      </c:bar3DChart>
      <c:catAx>
        <c:axId val="349008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9009176"/>
        <c:crosses val="autoZero"/>
        <c:auto val="1"/>
        <c:lblAlgn val="ctr"/>
        <c:lblOffset val="100"/>
        <c:noMultiLvlLbl val="0"/>
      </c:catAx>
      <c:valAx>
        <c:axId val="3490091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4900878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48"/>
  </c:spPr>
  <c:txPr>
    <a:bodyPr/>
    <a:lstStyle/>
    <a:p>
      <a:pPr>
        <a:defRPr sz="88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2"/>
            </a:pPr>
            <a:r>
              <a:rPr lang="ru-RU" dirty="0" smtClean="0"/>
              <a:t>2017 (факт)</a:t>
            </a:r>
            <a:endParaRPr lang="ru-RU" dirty="0"/>
          </a:p>
        </c:rich>
      </c:tx>
      <c:layout>
        <c:manualLayout>
          <c:xMode val="edge"/>
          <c:yMode val="edge"/>
          <c:x val="0.45972625132384826"/>
          <c:y val="1.052651250872121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8">
          <a:noFill/>
        </a:ln>
      </c:spPr>
    </c:plotArea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23234" y="10248915"/>
            <a:ext cx="2922597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 anchor="b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F05D51-612C-4E74-8992-2C8A47EFD7C6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809625"/>
            <a:ext cx="7197726" cy="404971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989" y="5125318"/>
            <a:ext cx="5399348" cy="48547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/>
          <a:lstStyle/>
          <a:p>
            <a:pPr eaLnBrk="1" hangingPunct="1"/>
            <a:endParaRPr lang="en-US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3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6877"/>
            <a:ext cx="5438140" cy="4465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93835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23234" y="10248915"/>
            <a:ext cx="2922597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 anchor="b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F05D51-612C-4E74-8992-2C8A47EFD7C6}" type="slidenum">
              <a:rPr lang="ru-RU" altLang="ru-RU"/>
              <a:pPr algn="r" eaLnBrk="1" hangingPunct="1"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809625"/>
            <a:ext cx="7197726" cy="404971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989" y="5125318"/>
            <a:ext cx="5399348" cy="48547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/>
          <a:lstStyle/>
          <a:p>
            <a:pPr eaLnBrk="1" hangingPunct="1"/>
            <a:endParaRPr lang="en-US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8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Прямоугольник 12"/>
          <p:cNvSpPr>
            <a:spLocks noChangeArrowheads="1"/>
          </p:cNvSpPr>
          <p:nvPr/>
        </p:nvSpPr>
        <p:spPr bwMode="auto">
          <a:xfrm>
            <a:off x="1928005" y="1669227"/>
            <a:ext cx="8651875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и дополнений в решение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Думы Старицкого муниципального округа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22.12.2022 года № 68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Старицкого муниципального округа Тверской области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pPr>
              <a:defRPr/>
            </a:pPr>
            <a:fld id="{1F7CA5A3-2A0E-4945-BF9F-439E2BDF7614}" type="slidenum">
              <a:rPr lang="ru-RU" altLang="ru-RU" smtClean="0"/>
              <a:pPr>
                <a:defRPr/>
              </a:pPr>
              <a:t>1</a:t>
            </a:fld>
            <a:endParaRPr lang="ru-RU" altLang="ru-RU" dirty="0"/>
          </a:p>
        </p:txBody>
      </p:sp>
      <p:sp>
        <p:nvSpPr>
          <p:cNvPr id="12" name="Заголовок 20"/>
          <p:cNvSpPr txBox="1">
            <a:spLocks/>
          </p:cNvSpPr>
          <p:nvPr/>
        </p:nvSpPr>
        <p:spPr>
          <a:xfrm>
            <a:off x="2766712" y="245314"/>
            <a:ext cx="7992888" cy="912101"/>
          </a:xfrm>
          <a:prstGeom prst="rect">
            <a:avLst/>
          </a:prstGeom>
          <a:noFill/>
        </p:spPr>
        <p:txBody>
          <a:bodyPr>
            <a:normAutofit fontScale="92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АДМИНИСТРАЦИЯ СТАРИЦКОГО МУНИЦИПАЛЬНОГО ОКРУГА </a:t>
            </a:r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</a:t>
            </a:r>
            <a: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ОБЛАСТИ</a:t>
            </a:r>
          </a:p>
        </p:txBody>
      </p:sp>
      <p:pic>
        <p:nvPicPr>
          <p:cNvPr id="8" name="Picture 10" descr="staritsa_city_c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949" y="245314"/>
            <a:ext cx="1143008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001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33588" y="3695701"/>
          <a:ext cx="5091112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/>
        </p:nvGraphicFramePr>
        <p:xfrm>
          <a:off x="2043113" y="4127500"/>
          <a:ext cx="3478212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 descr="staritsa_city_co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1785" y="0"/>
            <a:ext cx="790595" cy="88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022380" y="296882"/>
            <a:ext cx="11089264" cy="1120591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бюджет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Старицкого муниципального округа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Тверской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2023г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83254"/>
              </p:ext>
            </p:extLst>
          </p:nvPr>
        </p:nvGraphicFramePr>
        <p:xfrm>
          <a:off x="1235034" y="1785383"/>
          <a:ext cx="10438411" cy="3731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4288">
                  <a:extLst>
                    <a:ext uri="{9D8B030D-6E8A-4147-A177-3AD203B41FA5}">
                      <a16:colId xmlns:a16="http://schemas.microsoft.com/office/drawing/2014/main" val="2140764166"/>
                    </a:ext>
                  </a:extLst>
                </a:gridCol>
                <a:gridCol w="1444895">
                  <a:extLst>
                    <a:ext uri="{9D8B030D-6E8A-4147-A177-3AD203B41FA5}">
                      <a16:colId xmlns:a16="http://schemas.microsoft.com/office/drawing/2014/main" val="2795771359"/>
                    </a:ext>
                  </a:extLst>
                </a:gridCol>
                <a:gridCol w="88273">
                  <a:extLst>
                    <a:ext uri="{9D8B030D-6E8A-4147-A177-3AD203B41FA5}">
                      <a16:colId xmlns:a16="http://schemas.microsoft.com/office/drawing/2014/main" val="1188267928"/>
                    </a:ext>
                  </a:extLst>
                </a:gridCol>
                <a:gridCol w="650955">
                  <a:extLst>
                    <a:ext uri="{9D8B030D-6E8A-4147-A177-3AD203B41FA5}">
                      <a16:colId xmlns:a16="http://schemas.microsoft.com/office/drawing/2014/main" val="4481350"/>
                    </a:ext>
                  </a:extLst>
                </a:gridCol>
              </a:tblGrid>
              <a:tr h="558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КБК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779800"/>
                  </a:ext>
                </a:extLst>
              </a:tr>
              <a:tr h="676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капитальный ремонт и ремонт улично-дорожной сети муниципальных образований Тверской области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4 179,8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16392"/>
                  </a:ext>
                </a:extLst>
              </a:tr>
              <a:tr h="51915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885421"/>
                  </a:ext>
                </a:extLst>
              </a:tr>
              <a:tr h="33658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10152"/>
                  </a:ext>
                </a:extLst>
              </a:tr>
              <a:tr h="32342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504922"/>
                  </a:ext>
                </a:extLst>
              </a:tr>
              <a:tr h="32342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526854"/>
                  </a:ext>
                </a:extLst>
              </a:tr>
              <a:tr h="323429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0221"/>
                  </a:ext>
                </a:extLst>
              </a:tr>
              <a:tr h="460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4 179,8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56868"/>
                  </a:ext>
                </a:extLst>
              </a:tr>
              <a:tr h="59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" dirty="0">
                          <a:effectLst/>
                        </a:rPr>
                        <a:t>52180,0</a:t>
                      </a:r>
                      <a:endParaRPr lang="ru-RU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" dirty="0">
                          <a:effectLst/>
                        </a:rPr>
                        <a:t>3210,4</a:t>
                      </a:r>
                      <a:endParaRPr lang="ru-RU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767715" algn="l"/>
                        </a:tabLst>
                      </a:pPr>
                      <a:r>
                        <a:rPr lang="ru-RU" sz="200" dirty="0">
                          <a:effectLst/>
                        </a:rPr>
                        <a:t>-2651,1</a:t>
                      </a:r>
                      <a:endParaRPr lang="ru-RU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503" marR="1150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2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4880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273132"/>
            <a:ext cx="9596155" cy="118753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по расходам бюджета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Старицкого муниципального округа Тверской области на 2023г.,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1" y="498764"/>
            <a:ext cx="785591" cy="86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688768" y="1805049"/>
            <a:ext cx="3562597" cy="33488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4 179,8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 из областного бюджета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393870" y="3465513"/>
            <a:ext cx="46313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5035139" y="2161308"/>
            <a:ext cx="6187044" cy="29925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Национальная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4 179,8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 в том числе субсидии на капитальный ремонт и ремонт улично-дорожной сети муниципальных образований Тверской области в сумме 4 179,8 тыс. руб.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2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131975"/>
            <a:ext cx="10851462" cy="727382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основных характеристик бюджета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Старицкого муниципального округа Тверской области на 2023г.,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C0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1" y="0"/>
            <a:ext cx="785591" cy="87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147760" y="2969443"/>
            <a:ext cx="2497771" cy="17809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1 303 184,6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согласно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29.06.2023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10236" y="1115097"/>
            <a:ext cx="2434649" cy="15884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4 179,8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по доходам бюджета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78170" y="1221529"/>
            <a:ext cx="2497771" cy="15884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1 190 226,0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с учетом изменений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3827615" y="3304093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7485888" y="163395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61624" y="1115097"/>
            <a:ext cx="2497771" cy="16948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1 186 046,2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согласно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29.06.2023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47114" y="2969443"/>
            <a:ext cx="2497771" cy="16214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4 179,8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по расходам бюджета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люс 13"/>
          <p:cNvSpPr/>
          <p:nvPr/>
        </p:nvSpPr>
        <p:spPr>
          <a:xfrm>
            <a:off x="3827615" y="163395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 14"/>
          <p:cNvSpPr/>
          <p:nvPr/>
        </p:nvSpPr>
        <p:spPr>
          <a:xfrm>
            <a:off x="7485888" y="3304093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478170" y="2969443"/>
            <a:ext cx="2497771" cy="16214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1 307 364,4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с учетом изменений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47759" y="4880757"/>
            <a:ext cx="2497771" cy="16150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117 138,4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согласно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29.06.2023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478169" y="4750351"/>
            <a:ext cx="2497771" cy="16214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117 138,4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с учетом изменений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pPr>
              <a:defRPr/>
            </a:pPr>
            <a:fld id="{1F7CA5A3-2A0E-4945-BF9F-439E2BDF7614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  <p:pic>
        <p:nvPicPr>
          <p:cNvPr id="8" name="Picture 10" descr="staritsa_city_c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949" y="245314"/>
            <a:ext cx="1143008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61070" y="2939503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Старицкого муниципального округа Тверской области</a:t>
            </a:r>
          </a:p>
          <a:p>
            <a:pPr algn="just">
              <a:lnSpc>
                <a:spcPct val="12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отдел Администрации Старицкого муниципального округа Тверской области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Старица, ул. Советская, д. 6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(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48263) 23 372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Администрации Старицкого муниципального округа, заведующая финансовым отделом Администрации Старицкого муниципального округа          О.Г. Лупик</a:t>
            </a:r>
            <a:endParaRPr lang="ru-RU" altLang="ru-RU" dirty="0">
              <a:latin typeface="Calibri" panose="020F0502020204030204" pitchFamily="34" charset="0"/>
            </a:endParaRPr>
          </a:p>
        </p:txBody>
      </p:sp>
      <p:sp>
        <p:nvSpPr>
          <p:cNvPr id="9" name="Заголовок 20"/>
          <p:cNvSpPr txBox="1">
            <a:spLocks/>
          </p:cNvSpPr>
          <p:nvPr/>
        </p:nvSpPr>
        <p:spPr>
          <a:xfrm>
            <a:off x="2766712" y="245314"/>
            <a:ext cx="7992888" cy="912101"/>
          </a:xfrm>
          <a:prstGeom prst="rect">
            <a:avLst/>
          </a:prstGeom>
          <a:noFill/>
        </p:spPr>
        <p:txBody>
          <a:bodyPr>
            <a:normAutofit fontScale="92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solidFill>
                  <a:srgbClr val="B28E1D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АДМИНИСТРАЦИЯ СТАРИЦКОГО МУНИЦИПАЛЬНОГО ОКРУГА </a:t>
            </a:r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</a:t>
            </a:r>
            <a:r>
              <a:rPr lang="ru-RU" sz="2400" b="1" dirty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68830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5880</TotalTime>
  <Words>266</Words>
  <Application>Microsoft Office PowerPoint</Application>
  <PresentationFormat>Широкоэкранный</PresentationFormat>
  <Paragraphs>49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Безвозмездные поступления в бюджет  Старицкого муниципального округа Тверской области на 2023г., тыс.руб.</vt:lpstr>
      <vt:lpstr>Изменения по расходам бюджета Старицкого муниципального округа Тверской области на 2023г., тыс.руб.</vt:lpstr>
      <vt:lpstr>Изменения основных характеристик бюджета  Старицкого муниципального округа Тверской области на 2023г., тыс.руб.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623</cp:revision>
  <cp:lastPrinted>2021-12-13T09:26:50Z</cp:lastPrinted>
  <dcterms:created xsi:type="dcterms:W3CDTF">2018-11-26T08:56:04Z</dcterms:created>
  <dcterms:modified xsi:type="dcterms:W3CDTF">2023-12-13T09:17:26Z</dcterms:modified>
</cp:coreProperties>
</file>