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58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838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5852320729651E-2"/>
          <c:y val="6.4140989666173889E-2"/>
          <c:w val="0.93313110159107293"/>
          <c:h val="0.770111726740174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(консолидация)</c:v>
                </c:pt>
                <c:pt idx="1">
                  <c:v>2022 год (консолидация реш.декабрь)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215.2</c:v>
                </c:pt>
                <c:pt idx="1">
                  <c:v>193.7</c:v>
                </c:pt>
                <c:pt idx="2">
                  <c:v>202.4</c:v>
                </c:pt>
                <c:pt idx="3">
                  <c:v>209.9</c:v>
                </c:pt>
                <c:pt idx="4">
                  <c:v>220.3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E0-4E05-9041-E6611628B3B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(консолидация)</c:v>
                </c:pt>
                <c:pt idx="1">
                  <c:v>2022 год (консолидация реш.декабрь)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29.2</c:v>
                </c:pt>
                <c:pt idx="1">
                  <c:v>35.200000000000003</c:v>
                </c:pt>
                <c:pt idx="2">
                  <c:v>33.4</c:v>
                </c:pt>
                <c:pt idx="3">
                  <c:v>36</c:v>
                </c:pt>
                <c:pt idx="4">
                  <c:v>37.9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E0-4E05-9041-E6611628B3B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имущ. налоги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7161741971150687E-2"/>
                  <c:y val="-1.18201295771272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116295410250189E-2"/>
                      <c:h val="8.9498531877088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9E0-4E05-9041-E6611628B3B6}"/>
                </c:ext>
              </c:extLst>
            </c:dLbl>
            <c:dLbl>
              <c:idx val="1"/>
              <c:layout>
                <c:manualLayout>
                  <c:x val="2.7765336237176235E-2"/>
                  <c:y val="-2.19835779396828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9E0-4E05-9041-E6611628B3B6}"/>
                </c:ext>
              </c:extLst>
            </c:dLbl>
            <c:dLbl>
              <c:idx val="2"/>
              <c:layout>
                <c:manualLayout>
                  <c:x val="3.3197684631406363E-2"/>
                  <c:y val="-1.52040498652736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791774996787164E-2"/>
                      <c:h val="8.07026073682836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9E0-4E05-9041-E6611628B3B6}"/>
                </c:ext>
              </c:extLst>
            </c:dLbl>
            <c:dLbl>
              <c:idx val="3"/>
              <c:layout>
                <c:manualLayout>
                  <c:x val="4.6476758483968914E-2"/>
                  <c:y val="-1.22634753390326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791774996787164E-2"/>
                      <c:h val="6.09117772234729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B9E0-4E05-9041-E6611628B3B6}"/>
                </c:ext>
              </c:extLst>
            </c:dLbl>
            <c:dLbl>
              <c:idx val="4"/>
              <c:layout>
                <c:manualLayout>
                  <c:x val="2.7765336237176235E-2"/>
                  <c:y val="-1.8244271134719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9E0-4E05-9041-E6611628B3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(консолидация)</c:v>
                </c:pt>
                <c:pt idx="1">
                  <c:v>2022 год (консолидация реш.декабрь)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29</c:v>
                </c:pt>
                <c:pt idx="1">
                  <c:v>30.2</c:v>
                </c:pt>
                <c:pt idx="2">
                  <c:v>30.4</c:v>
                </c:pt>
                <c:pt idx="3">
                  <c:v>30.8</c:v>
                </c:pt>
                <c:pt idx="4">
                  <c:v>31.2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E0-4E05-9041-E6611628B3B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аренда и прибыль МУП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(консолидация)</c:v>
                </c:pt>
                <c:pt idx="1">
                  <c:v>2022 год (консолидация реш.декабрь)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17.2</c:v>
                </c:pt>
                <c:pt idx="1">
                  <c:v>10.9</c:v>
                </c:pt>
                <c:pt idx="2">
                  <c:v>9.6</c:v>
                </c:pt>
                <c:pt idx="3">
                  <c:v>9.5</c:v>
                </c:pt>
                <c:pt idx="4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E0-4E05-9041-E6611628B3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398720"/>
        <c:axId val="92415872"/>
      </c:barChart>
      <c:catAx>
        <c:axId val="3239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2415872"/>
        <c:crosses val="autoZero"/>
        <c:auto val="1"/>
        <c:lblAlgn val="ctr"/>
        <c:lblOffset val="100"/>
        <c:noMultiLvlLbl val="0"/>
      </c:catAx>
      <c:valAx>
        <c:axId val="924158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9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3166176060177682E-2"/>
          <c:y val="7.3208756723774374E-2"/>
          <c:w val="0.92562663540777113"/>
          <c:h val="5.65920779194244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221" y="40751"/>
            <a:ext cx="886915" cy="98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22947" y="40751"/>
            <a:ext cx="106530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19075" algn="l"/>
              </a:tabLst>
            </a:pPr>
            <a:r>
              <a:rPr lang="ru-RU" sz="2600" b="1" dirty="0" smtClean="0">
                <a:solidFill>
                  <a:srgbClr val="A88008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600" b="1" dirty="0">
                <a:solidFill>
                  <a:srgbClr val="A88008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endParaRPr lang="ru-RU" sz="2600" b="1" dirty="0" smtClean="0">
              <a:solidFill>
                <a:srgbClr val="A880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  <a:tabLst>
                <a:tab pos="219075" algn="l"/>
              </a:tabLst>
            </a:pPr>
            <a:r>
              <a:rPr lang="ru-RU" sz="2600" b="1" dirty="0" smtClean="0">
                <a:solidFill>
                  <a:srgbClr val="A88008"/>
                </a:solidFill>
                <a:latin typeface="Times New Roman" pitchFamily="18" charset="0"/>
                <a:cs typeface="Times New Roman" pitchFamily="18" charset="0"/>
              </a:rPr>
              <a:t>2023-2025 ГОДЫ, ТЫС.РУБ.</a:t>
            </a:r>
            <a:endParaRPr lang="ru-RU" sz="26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5044291"/>
              </p:ext>
            </p:extLst>
          </p:nvPr>
        </p:nvGraphicFramePr>
        <p:xfrm>
          <a:off x="152905" y="933304"/>
          <a:ext cx="11955968" cy="5776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5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69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9553">
                  <a:extLst>
                    <a:ext uri="{9D8B030D-6E8A-4147-A177-3AD203B41FA5}">
                      <a16:colId xmlns:a16="http://schemas.microsoft.com/office/drawing/2014/main" val="914311144"/>
                    </a:ext>
                  </a:extLst>
                </a:gridCol>
                <a:gridCol w="1506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1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502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9477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район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поселения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всего (без вн.обор.)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Думы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47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692059,6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273813,6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877508,3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982182,5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963022,2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777875,4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234">
                <a:tc>
                  <a:txBody>
                    <a:bodyPr/>
                    <a:lstStyle/>
                    <a:p>
                      <a:pPr marL="180000" lvl="0" indent="0" algn="l" defTabSz="914400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100" u="non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2100" b="0" u="non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108000" marB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218978,0</a:t>
                      </a:r>
                      <a:endParaRPr lang="ru-RU" sz="2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72000" marT="108000" marB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0" algn="ctr" defTabSz="914400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400" b="0" u="non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76878,2</a:t>
                      </a:r>
                      <a:endParaRPr lang="ru-RU" sz="2400" b="0" u="non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108000" marB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0" algn="ctr" defTabSz="914400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400" b="0" u="non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295856,2</a:t>
                      </a:r>
                      <a:endParaRPr lang="ru-RU" sz="2400" b="0" u="non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108000" marB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0" algn="l" defTabSz="914400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400" b="0" u="non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297418,1</a:t>
                      </a:r>
                      <a:endParaRPr lang="ru-RU" sz="2400" b="0" u="non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108000" marB="108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0" algn="l" defTabSz="914400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400" b="0" u="non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305293,6</a:t>
                      </a:r>
                      <a:endParaRPr lang="ru-RU" sz="2400" b="0" u="non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108000" marB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0" algn="l" defTabSz="914400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400" b="0" u="non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321117,5</a:t>
                      </a:r>
                      <a:endParaRPr lang="ru-RU" sz="2400" b="0" u="non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108000" marB="10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381">
                <a:tc>
                  <a:txBody>
                    <a:bodyPr/>
                    <a:lstStyle/>
                    <a:p>
                      <a:pPr marL="180000" lvl="0" indent="0" algn="l" defTabSz="914400" rtl="0" eaLnBrk="1" fontAlgn="t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100" b="0" u="non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2100" b="0" u="non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поступления, </a:t>
                      </a:r>
                      <a:r>
                        <a:rPr lang="ru-RU" sz="2100" b="0" u="non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т.ч:</a:t>
                      </a:r>
                    </a:p>
                  </a:txBody>
                  <a:tcPr marL="0" marR="72000" marT="108000" marB="108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473081,6</a:t>
                      </a:r>
                      <a:endParaRPr lang="ru-RU" sz="24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196935,4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581652,1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684764,4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657728,6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456757,9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377">
                <a:tc>
                  <a:txBody>
                    <a:bodyPr/>
                    <a:lstStyle/>
                    <a:p>
                      <a:pPr marL="332385" lvl="0" indent="0" algn="l" defTabSz="914400" rtl="0" eaLnBrk="1" fontAlgn="t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100" b="0" u="non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 </a:t>
                      </a:r>
                    </a:p>
                  </a:txBody>
                  <a:tcPr marL="252000" marR="144000" marT="144000" marB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29852,7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10804,4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40657,1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67530,0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54078,0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37974,0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9053"/>
                  </a:ext>
                </a:extLst>
              </a:tr>
              <a:tr h="479377">
                <a:tc>
                  <a:txBody>
                    <a:bodyPr/>
                    <a:lstStyle/>
                    <a:p>
                      <a:pPr marL="332385" lvl="0" indent="0" algn="l" defTabSz="914400" rtl="0" eaLnBrk="1" fontAlgn="t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100" b="0" u="non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целевые МБТ</a:t>
                      </a:r>
                    </a:p>
                  </a:txBody>
                  <a:tcPr marL="252000" marR="108000" marT="144000" marB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443228,9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186131,0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540995,0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617234,4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603650,6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418783,9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762836"/>
                  </a:ext>
                </a:extLst>
              </a:tr>
              <a:tr h="633902"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063496"/>
                  </a:ext>
                </a:extLst>
              </a:tr>
              <a:tr h="621403"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546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66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105764" y="158884"/>
            <a:ext cx="10821971" cy="681644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sz="2600" b="1" dirty="0" smtClean="0">
                <a:solidFill>
                  <a:srgbClr val="A88008"/>
                </a:solidFill>
                <a:latin typeface="Times New Roman" pitchFamily="18" charset="0"/>
                <a:cs typeface="Times New Roman" pitchFamily="18" charset="0"/>
              </a:rPr>
              <a:t>ДИНАМИКА ОСНОВНЫХ НАЛОГОВЫХ И НЕНАЛОГОВЫХ ДОХОДОВ БЮДЖЕТА, МЛН.РУБ</a:t>
            </a:r>
            <a:r>
              <a:rPr lang="ru-RU" sz="2600" b="1" dirty="0">
                <a:solidFill>
                  <a:srgbClr val="A88008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822" y="158884"/>
            <a:ext cx="886915" cy="98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4903198"/>
              </p:ext>
            </p:extLst>
          </p:nvPr>
        </p:nvGraphicFramePr>
        <p:xfrm>
          <a:off x="886121" y="719666"/>
          <a:ext cx="10520312" cy="5775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643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6944</TotalTime>
  <Words>94</Words>
  <Application>Microsoft Office PowerPoint</Application>
  <PresentationFormat>Широкоэкранный</PresentationFormat>
  <Paragraphs>54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Тема Office</vt:lpstr>
      <vt:lpstr>Презентация PowerPoint</vt:lpstr>
      <vt:lpstr>ДИНАМИКА ОСНОВНЫХ НАЛОГОВЫХ И НЕНАЛОГОВЫХ ДОХОДОВ БЮДЖЕТА, МЛН.РУБ.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Ирина</cp:lastModifiedBy>
  <cp:revision>805</cp:revision>
  <cp:lastPrinted>2023-06-29T19:37:06Z</cp:lastPrinted>
  <dcterms:created xsi:type="dcterms:W3CDTF">2018-11-26T08:56:04Z</dcterms:created>
  <dcterms:modified xsi:type="dcterms:W3CDTF">2023-07-04T13:51:51Z</dcterms:modified>
</cp:coreProperties>
</file>