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91" r:id="rId3"/>
    <p:sldId id="262" r:id="rId4"/>
    <p:sldId id="258" r:id="rId5"/>
    <p:sldId id="289" r:id="rId6"/>
    <p:sldId id="293" r:id="rId7"/>
    <p:sldId id="297" r:id="rId8"/>
    <p:sldId id="294" r:id="rId9"/>
    <p:sldId id="295" r:id="rId10"/>
    <p:sldId id="296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288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0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838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5852320729651E-2"/>
          <c:y val="6.4140989666173889E-2"/>
          <c:w val="0.93313110159107293"/>
          <c:h val="0.770111726740174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(консолидация)</c:v>
                </c:pt>
                <c:pt idx="1">
                  <c:v>2022 год (консолидация реш.декабрь)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215.2</c:v>
                </c:pt>
                <c:pt idx="1">
                  <c:v>193.7</c:v>
                </c:pt>
                <c:pt idx="2">
                  <c:v>202.4</c:v>
                </c:pt>
                <c:pt idx="3">
                  <c:v>209.9</c:v>
                </c:pt>
                <c:pt idx="4">
                  <c:v>220.3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E0-4E05-9041-E6611628B3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(консолидация)</c:v>
                </c:pt>
                <c:pt idx="1">
                  <c:v>2022 год (консолидация реш.декабрь)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29.2</c:v>
                </c:pt>
                <c:pt idx="1">
                  <c:v>35.200000000000003</c:v>
                </c:pt>
                <c:pt idx="2">
                  <c:v>33.4</c:v>
                </c:pt>
                <c:pt idx="3">
                  <c:v>36</c:v>
                </c:pt>
                <c:pt idx="4">
                  <c:v>37.9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E0-4E05-9041-E6611628B3B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имущ. налоги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7161741971150687E-2"/>
                  <c:y val="-1.18201295771272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116295410250189E-2"/>
                      <c:h val="8.9498531877088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9E0-4E05-9041-E6611628B3B6}"/>
                </c:ext>
              </c:extLst>
            </c:dLbl>
            <c:dLbl>
              <c:idx val="1"/>
              <c:layout>
                <c:manualLayout>
                  <c:x val="2.7765336237176235E-2"/>
                  <c:y val="-2.19835779396828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9E0-4E05-9041-E6611628B3B6}"/>
                </c:ext>
              </c:extLst>
            </c:dLbl>
            <c:dLbl>
              <c:idx val="2"/>
              <c:layout>
                <c:manualLayout>
                  <c:x val="3.3197684631406363E-2"/>
                  <c:y val="-1.52040498652736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791774996787164E-2"/>
                      <c:h val="8.07026073682836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9E0-4E05-9041-E6611628B3B6}"/>
                </c:ext>
              </c:extLst>
            </c:dLbl>
            <c:dLbl>
              <c:idx val="3"/>
              <c:layout>
                <c:manualLayout>
                  <c:x val="4.6476758483968914E-2"/>
                  <c:y val="-1.22634753390326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791774996787164E-2"/>
                      <c:h val="6.09117772234729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B9E0-4E05-9041-E6611628B3B6}"/>
                </c:ext>
              </c:extLst>
            </c:dLbl>
            <c:dLbl>
              <c:idx val="4"/>
              <c:layout>
                <c:manualLayout>
                  <c:x val="2.7765336237176235E-2"/>
                  <c:y val="-1.8244271134719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9E0-4E05-9041-E6611628B3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(консолидация)</c:v>
                </c:pt>
                <c:pt idx="1">
                  <c:v>2022 год (консолидация реш.декабрь)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29</c:v>
                </c:pt>
                <c:pt idx="1">
                  <c:v>30.2</c:v>
                </c:pt>
                <c:pt idx="2">
                  <c:v>30.4</c:v>
                </c:pt>
                <c:pt idx="3">
                  <c:v>30.8</c:v>
                </c:pt>
                <c:pt idx="4">
                  <c:v>31.2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E0-4E05-9041-E6611628B3B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аренда и прибыль МУП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(консолидация)</c:v>
                </c:pt>
                <c:pt idx="1">
                  <c:v>2022 год (консолидация реш.декабрь)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17.2</c:v>
                </c:pt>
                <c:pt idx="1">
                  <c:v>10.9</c:v>
                </c:pt>
                <c:pt idx="2">
                  <c:v>9.6</c:v>
                </c:pt>
                <c:pt idx="3">
                  <c:v>9.5</c:v>
                </c:pt>
                <c:pt idx="4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E0-4E05-9041-E6611628B3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398720"/>
        <c:axId val="92415872"/>
      </c:barChart>
      <c:catAx>
        <c:axId val="3239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2415872"/>
        <c:crosses val="autoZero"/>
        <c:auto val="1"/>
        <c:lblAlgn val="ctr"/>
        <c:lblOffset val="100"/>
        <c:noMultiLvlLbl val="0"/>
      </c:catAx>
      <c:valAx>
        <c:axId val="924158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39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166176060177682E-2"/>
          <c:y val="7.3208756723774374E-2"/>
          <c:w val="0.92562663540777113"/>
          <c:h val="5.65920779194244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дошкольных учреждений</a:t>
            </a:r>
            <a:r>
              <a:rPr lang="ru-RU" sz="2200" baseline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дошкольных групп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руб.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467323077990954"/>
          <c:y val="1.0204131013573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2848247452903752E-2"/>
          <c:y val="0.35838721861643313"/>
          <c:w val="0.90006561952590214"/>
          <c:h val="0.4629353501565867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заработная плата педагогических работников дошкольных учреждений и дошкольных групп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039815378072204E-2"/>
                  <c:y val="7.1672364579340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0C2-42C9-B063-097B2B3DB79E}"/>
                </c:ext>
              </c:extLst>
            </c:dLbl>
            <c:dLbl>
              <c:idx val="1"/>
              <c:layout>
                <c:manualLayout>
                  <c:x val="-1.396259429478672E-3"/>
                  <c:y val="6.1424811729891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0C2-42C9-B063-097B2B3DB79E}"/>
                </c:ext>
              </c:extLst>
            </c:dLbl>
            <c:dLbl>
              <c:idx val="2"/>
              <c:layout>
                <c:manualLayout>
                  <c:x val="-1.7275208120191354E-2"/>
                  <c:y val="5.6379003436731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0C2-42C9-B063-097B2B3DB79E}"/>
                </c:ext>
              </c:extLst>
            </c:dLbl>
            <c:dLbl>
              <c:idx val="3"/>
              <c:layout>
                <c:manualLayout>
                  <c:x val="-1.9987081825534433E-2"/>
                  <c:y val="6.1500627903094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174495909570803E-2"/>
                      <c:h val="0.121382499852803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C2-42C9-B063-097B2B3DB79E}"/>
                </c:ext>
              </c:extLst>
            </c:dLbl>
            <c:dLbl>
              <c:idx val="4"/>
              <c:layout>
                <c:manualLayout>
                  <c:x val="-3.9888871125565675E-2"/>
                  <c:y val="8.706761592817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0C2-42C9-B063-097B2B3DB79E}"/>
                </c:ext>
              </c:extLst>
            </c:dLbl>
            <c:dLbl>
              <c:idx val="5"/>
              <c:layout>
                <c:manualLayout>
                  <c:x val="-2.5452061100307947E-2"/>
                  <c:y val="0.102432489327260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0C2-42C9-B063-097B2B3DB79E}"/>
                </c:ext>
              </c:extLst>
            </c:dLbl>
            <c:dLbl>
              <c:idx val="6"/>
              <c:layout>
                <c:manualLayout>
                  <c:x val="-3.283890813566414E-2"/>
                  <c:y val="6.6581118062719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0C2-42C9-B063-097B2B3DB79E}"/>
                </c:ext>
              </c:extLst>
            </c:dLbl>
            <c:dLbl>
              <c:idx val="7"/>
              <c:layout>
                <c:manualLayout>
                  <c:x val="-3.3493303250931201E-2"/>
                  <c:y val="-0.107554113793623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0C2-42C9-B063-097B2B3DB7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2013г.</c:v>
                </c:pt>
                <c:pt idx="1">
                  <c:v>2015г.</c:v>
                </c:pt>
                <c:pt idx="2">
                  <c:v>2017г.</c:v>
                </c:pt>
                <c:pt idx="3">
                  <c:v>2019г.</c:v>
                </c:pt>
                <c:pt idx="4">
                  <c:v>2020г.</c:v>
                </c:pt>
                <c:pt idx="5">
                  <c:v>2021г.</c:v>
                </c:pt>
                <c:pt idx="6">
                  <c:v>2022г.</c:v>
                </c:pt>
                <c:pt idx="7">
                  <c:v>2023г.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23131.599999999999</c:v>
                </c:pt>
                <c:pt idx="1">
                  <c:v>23534</c:v>
                </c:pt>
                <c:pt idx="2">
                  <c:v>24622.9</c:v>
                </c:pt>
                <c:pt idx="3">
                  <c:v>26676</c:v>
                </c:pt>
                <c:pt idx="4">
                  <c:v>27175.53</c:v>
                </c:pt>
                <c:pt idx="5">
                  <c:v>30588.959999999999</c:v>
                </c:pt>
                <c:pt idx="6">
                  <c:v>33420</c:v>
                </c:pt>
                <c:pt idx="7">
                  <c:v>33420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0C2-42C9-B063-097B2B3DB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611904"/>
        <c:axId val="31613696"/>
      </c:lineChart>
      <c:catAx>
        <c:axId val="3161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613696"/>
        <c:crosses val="autoZero"/>
        <c:auto val="1"/>
        <c:lblAlgn val="ctr"/>
        <c:lblOffset val="100"/>
        <c:noMultiLvlLbl val="0"/>
      </c:catAx>
      <c:valAx>
        <c:axId val="31613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61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200" dirty="0">
                <a:solidFill>
                  <a:srgbClr val="C00000"/>
                </a:solidFill>
              </a:rPr>
              <a:t>Средняя заработная плата педагогических работников </a:t>
            </a:r>
            <a:r>
              <a:rPr lang="ru-RU" sz="2200" dirty="0" smtClean="0">
                <a:solidFill>
                  <a:srgbClr val="C00000"/>
                </a:solidFill>
              </a:rPr>
              <a:t>общеобразовательных</a:t>
            </a:r>
            <a:r>
              <a:rPr lang="ru-RU" sz="2200" baseline="0" dirty="0" smtClean="0">
                <a:solidFill>
                  <a:srgbClr val="C00000"/>
                </a:solidFill>
              </a:rPr>
              <a:t> учреждений</a:t>
            </a:r>
            <a:r>
              <a:rPr lang="ru-RU" sz="2200" dirty="0" smtClean="0">
                <a:solidFill>
                  <a:srgbClr val="C00000"/>
                </a:solidFill>
              </a:rPr>
              <a:t>, </a:t>
            </a:r>
            <a:r>
              <a:rPr lang="ru-RU" sz="2200" dirty="0">
                <a:solidFill>
                  <a:srgbClr val="C00000"/>
                </a:solidFill>
              </a:rPr>
              <a:t>руб.</a:t>
            </a:r>
          </a:p>
        </c:rich>
      </c:tx>
      <c:layout>
        <c:manualLayout>
          <c:xMode val="edge"/>
          <c:yMode val="edge"/>
          <c:x val="0.14467323077990954"/>
          <c:y val="1.0204131013573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9362288010400045E-2"/>
          <c:y val="0.34814383457233622"/>
          <c:w val="0.8823509246952016"/>
          <c:h val="0.4629353501565867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заработная плата работников общеобюразовательных учреждений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039815378072204E-2"/>
                  <c:y val="7.1672364579340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917-49BD-B1F4-58E8B4294686}"/>
                </c:ext>
              </c:extLst>
            </c:dLbl>
            <c:dLbl>
              <c:idx val="1"/>
              <c:layout>
                <c:manualLayout>
                  <c:x val="-2.901310642321106E-2"/>
                  <c:y val="7.1668060662617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17-49BD-B1F4-58E8B4294686}"/>
                </c:ext>
              </c:extLst>
            </c:dLbl>
            <c:dLbl>
              <c:idx val="2"/>
              <c:layout>
                <c:manualLayout>
                  <c:x val="-4.0377427170123499E-2"/>
                  <c:y val="0.107595248100361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917-49BD-B1F4-58E8B4294686}"/>
                </c:ext>
              </c:extLst>
            </c:dLbl>
            <c:dLbl>
              <c:idx val="3"/>
              <c:layout>
                <c:manualLayout>
                  <c:x val="-3.2087360397092715E-2"/>
                  <c:y val="0.122960121499450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917-49BD-B1F4-58E8B4294686}"/>
                </c:ext>
              </c:extLst>
            </c:dLbl>
            <c:dLbl>
              <c:idx val="4"/>
              <c:layout>
                <c:manualLayout>
                  <c:x val="-2.1456621166459935E-2"/>
                  <c:y val="0.102432489327260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917-49BD-B1F4-58E8B4294686}"/>
                </c:ext>
              </c:extLst>
            </c:dLbl>
            <c:dLbl>
              <c:idx val="5"/>
              <c:layout>
                <c:manualLayout>
                  <c:x val="-2.172191691780417E-2"/>
                  <c:y val="8.706761592817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917-49BD-B1F4-58E8B4294686}"/>
                </c:ext>
              </c:extLst>
            </c:dLbl>
            <c:dLbl>
              <c:idx val="6"/>
              <c:layout>
                <c:manualLayout>
                  <c:x val="-1.5609525497843261E-2"/>
                  <c:y val="8.1945991461808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917-49BD-B1F4-58E8B4294686}"/>
                </c:ext>
              </c:extLst>
            </c:dLbl>
            <c:dLbl>
              <c:idx val="7"/>
              <c:layout>
                <c:manualLayout>
                  <c:x val="-3.3620516456892985E-2"/>
                  <c:y val="-0.117797362726349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639791999054543E-2"/>
                      <c:h val="0.133136829641865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917-49BD-B1F4-58E8B42946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2013г.</c:v>
                </c:pt>
                <c:pt idx="1">
                  <c:v>2015г.</c:v>
                </c:pt>
                <c:pt idx="2">
                  <c:v>2017г.</c:v>
                </c:pt>
                <c:pt idx="3">
                  <c:v>2019г.</c:v>
                </c:pt>
                <c:pt idx="4">
                  <c:v>2020г.</c:v>
                </c:pt>
                <c:pt idx="5">
                  <c:v>2021г.</c:v>
                </c:pt>
                <c:pt idx="6">
                  <c:v>2022г.</c:v>
                </c:pt>
                <c:pt idx="7">
                  <c:v>2023г.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18944</c:v>
                </c:pt>
                <c:pt idx="1">
                  <c:v>22124</c:v>
                </c:pt>
                <c:pt idx="2">
                  <c:v>22107.9</c:v>
                </c:pt>
                <c:pt idx="3">
                  <c:v>28016.639999999999</c:v>
                </c:pt>
                <c:pt idx="4">
                  <c:v>29625.61</c:v>
                </c:pt>
                <c:pt idx="5">
                  <c:v>32797.9</c:v>
                </c:pt>
                <c:pt idx="6">
                  <c:v>36135</c:v>
                </c:pt>
                <c:pt idx="7">
                  <c:v>36135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917-49BD-B1F4-58E8B4294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650176"/>
        <c:axId val="31651712"/>
      </c:lineChart>
      <c:catAx>
        <c:axId val="3165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651712"/>
        <c:crosses val="autoZero"/>
        <c:auto val="1"/>
        <c:lblAlgn val="ctr"/>
        <c:lblOffset val="100"/>
        <c:noMultiLvlLbl val="0"/>
      </c:catAx>
      <c:valAx>
        <c:axId val="316517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650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работников 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культуры, руб.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467323077990954"/>
          <c:y val="1.0204131013573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530596113489232"/>
          <c:y val="0.35838721861643313"/>
          <c:w val="0.85760797564111824"/>
          <c:h val="0.4629353501565867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заработная плата педагогических работников дошкольных учреждений и дошкольных групп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8317459610606751E-2"/>
                  <c:y val="9.2158994580756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C2-42C9-B063-097B2B3DB79E}"/>
                </c:ext>
              </c:extLst>
            </c:dLbl>
            <c:dLbl>
              <c:idx val="1"/>
              <c:layout>
                <c:manualLayout>
                  <c:x val="-3.0852171202413622E-2"/>
                  <c:y val="8.7032934061706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2-42C9-B063-097B2B3DB79E}"/>
                </c:ext>
              </c:extLst>
            </c:dLbl>
            <c:dLbl>
              <c:idx val="2"/>
              <c:layout>
                <c:manualLayout>
                  <c:x val="-2.4137985419554316E-2"/>
                  <c:y val="0.112716872566724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C2-42C9-B063-097B2B3DB79E}"/>
                </c:ext>
              </c:extLst>
            </c:dLbl>
            <c:dLbl>
              <c:idx val="3"/>
              <c:layout>
                <c:manualLayout>
                  <c:x val="-3.2703208700024675E-2"/>
                  <c:y val="7.94265151741231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34335669396093"/>
                      <c:h val="8.5531128588262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C2-42C9-B063-097B2B3DB79E}"/>
                </c:ext>
              </c:extLst>
            </c:dLbl>
            <c:dLbl>
              <c:idx val="4"/>
              <c:layout>
                <c:manualLayout>
                  <c:x val="-1.1108451574476699E-2"/>
                  <c:y val="6.1459493596356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C2-42C9-B063-097B2B3DB79E}"/>
                </c:ext>
              </c:extLst>
            </c:dLbl>
            <c:dLbl>
              <c:idx val="5"/>
              <c:layout>
                <c:manualLayout>
                  <c:x val="-1.5268368893812124E-2"/>
                  <c:y val="5.6337869129993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C2-42C9-B063-097B2B3DB79E}"/>
                </c:ext>
              </c:extLst>
            </c:dLbl>
            <c:dLbl>
              <c:idx val="6"/>
              <c:layout>
                <c:manualLayout>
                  <c:x val="-2.5921204732985613E-2"/>
                  <c:y val="7.1702742529082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C2-42C9-B063-097B2B3DB79E}"/>
                </c:ext>
              </c:extLst>
            </c:dLbl>
            <c:dLbl>
              <c:idx val="7"/>
              <c:layout>
                <c:manualLayout>
                  <c:x val="-4.3070855622415069E-2"/>
                  <c:y val="-0.102432489327260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0C2-42C9-B063-097B2B3DB7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2013г.</c:v>
                </c:pt>
                <c:pt idx="1">
                  <c:v>2015г.</c:v>
                </c:pt>
                <c:pt idx="2">
                  <c:v>2017г.</c:v>
                </c:pt>
                <c:pt idx="3">
                  <c:v>2019г.</c:v>
                </c:pt>
                <c:pt idx="4">
                  <c:v>2020г.</c:v>
                </c:pt>
                <c:pt idx="5">
                  <c:v>2021г.</c:v>
                </c:pt>
                <c:pt idx="6">
                  <c:v>2022г.</c:v>
                </c:pt>
                <c:pt idx="7">
                  <c:v>2023г.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10849</c:v>
                </c:pt>
                <c:pt idx="1">
                  <c:v>11824.4</c:v>
                </c:pt>
                <c:pt idx="2">
                  <c:v>17606.2</c:v>
                </c:pt>
                <c:pt idx="3">
                  <c:v>23959.5</c:v>
                </c:pt>
                <c:pt idx="4">
                  <c:v>25390.1</c:v>
                </c:pt>
                <c:pt idx="5">
                  <c:v>28372.2</c:v>
                </c:pt>
                <c:pt idx="6">
                  <c:v>32284.799999999999</c:v>
                </c:pt>
                <c:pt idx="7">
                  <c:v>32319.200000000001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0C2-42C9-B063-097B2B3DB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29216"/>
        <c:axId val="20739200"/>
      </c:lineChart>
      <c:catAx>
        <c:axId val="2072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739200"/>
        <c:crosses val="autoZero"/>
        <c:auto val="1"/>
        <c:lblAlgn val="ctr"/>
        <c:lblOffset val="100"/>
        <c:noMultiLvlLbl val="0"/>
      </c:catAx>
      <c:valAx>
        <c:axId val="20739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72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200">
                <a:solidFill>
                  <a:srgbClr val="C00000"/>
                </a:solidFill>
              </a:rPr>
              <a:t>Средняя заработная плата педагогических работников ДШИ, руб.</a:t>
            </a:r>
          </a:p>
        </c:rich>
      </c:tx>
      <c:layout>
        <c:manualLayout>
          <c:xMode val="edge"/>
          <c:yMode val="edge"/>
          <c:x val="0.14467323077990954"/>
          <c:y val="1.0204131013573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562997387977134E-2"/>
          <c:y val="0.35838721861643313"/>
          <c:w val="0.8823509246952016"/>
          <c:h val="0.4629353501565867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заработная плата работников общеобюразовательных учреждений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039815378072204E-2"/>
                  <c:y val="7.1672364579340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17-49BD-B1F4-58E8B4294686}"/>
                </c:ext>
              </c:extLst>
            </c:dLbl>
            <c:dLbl>
              <c:idx val="1"/>
              <c:layout>
                <c:manualLayout>
                  <c:x val="-4.1020433729244271E-2"/>
                  <c:y val="9.2154558528069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17-49BD-B1F4-58E8B4294686}"/>
                </c:ext>
              </c:extLst>
            </c:dLbl>
            <c:dLbl>
              <c:idx val="2"/>
              <c:layout>
                <c:manualLayout>
                  <c:x val="-4.6381090823140105E-2"/>
                  <c:y val="0.10247362363399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17-49BD-B1F4-58E8B4294686}"/>
                </c:ext>
              </c:extLst>
            </c:dLbl>
            <c:dLbl>
              <c:idx val="3"/>
              <c:layout>
                <c:manualLayout>
                  <c:x val="-4.1693222241919278E-2"/>
                  <c:y val="0.13320337043217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17-49BD-B1F4-58E8B4294686}"/>
                </c:ext>
              </c:extLst>
            </c:dLbl>
            <c:dLbl>
              <c:idx val="4"/>
              <c:layout>
                <c:manualLayout>
                  <c:x val="-3.4664681203096466E-2"/>
                  <c:y val="0.102432489327260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17-49BD-B1F4-58E8B4294686}"/>
                </c:ext>
              </c:extLst>
            </c:dLbl>
            <c:dLbl>
              <c:idx val="5"/>
              <c:layout>
                <c:manualLayout>
                  <c:x val="-3.9732907876854073E-2"/>
                  <c:y val="9.7310864860897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17-49BD-B1F4-58E8B4294686}"/>
                </c:ext>
              </c:extLst>
            </c:dLbl>
            <c:dLbl>
              <c:idx val="6"/>
              <c:layout>
                <c:manualLayout>
                  <c:x val="-3.8423447379306266E-2"/>
                  <c:y val="0.122918987192712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17-49BD-B1F4-58E8B4294686}"/>
                </c:ext>
              </c:extLst>
            </c:dLbl>
            <c:dLbl>
              <c:idx val="7"/>
              <c:layout>
                <c:manualLayout>
                  <c:x val="-5.1040122909649766E-2"/>
                  <c:y val="-9.2189240394534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17-49BD-B1F4-58E8B42946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2013г.</c:v>
                </c:pt>
                <c:pt idx="1">
                  <c:v>2015г.</c:v>
                </c:pt>
                <c:pt idx="2">
                  <c:v>2017г.</c:v>
                </c:pt>
                <c:pt idx="3">
                  <c:v>2019г.</c:v>
                </c:pt>
                <c:pt idx="4">
                  <c:v>2020г.</c:v>
                </c:pt>
                <c:pt idx="5">
                  <c:v>2021г.</c:v>
                </c:pt>
                <c:pt idx="6">
                  <c:v>2022г.</c:v>
                </c:pt>
                <c:pt idx="7">
                  <c:v>2023г.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18841</c:v>
                </c:pt>
                <c:pt idx="1">
                  <c:v>18841</c:v>
                </c:pt>
                <c:pt idx="2">
                  <c:v>23197.9</c:v>
                </c:pt>
                <c:pt idx="3">
                  <c:v>29965.15</c:v>
                </c:pt>
                <c:pt idx="4">
                  <c:v>29961.4</c:v>
                </c:pt>
                <c:pt idx="5">
                  <c:v>33716.699999999997</c:v>
                </c:pt>
                <c:pt idx="6">
                  <c:v>37436.300000000003</c:v>
                </c:pt>
                <c:pt idx="7">
                  <c:v>37436.300000000003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917-49BD-B1F4-58E8B4294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92064"/>
        <c:axId val="20793600"/>
      </c:lineChart>
      <c:catAx>
        <c:axId val="2079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793600"/>
        <c:crosses val="autoZero"/>
        <c:auto val="1"/>
        <c:lblAlgn val="ctr"/>
        <c:lblOffset val="100"/>
        <c:noMultiLvlLbl val="0"/>
      </c:catAx>
      <c:valAx>
        <c:axId val="20793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79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9D8C-2BC3-403D-91CC-F670CC081E3A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5029A-E3C0-4977-B70B-5F26B68787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3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23234" y="10248915"/>
            <a:ext cx="2922597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F05D51-612C-4E74-8992-2C8A47EFD7C6}" type="slidenum">
              <a:rPr lang="ru-RU" altLang="ru-RU"/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97726" cy="4049713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89" y="5125318"/>
            <a:ext cx="5399348" cy="48547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/>
          <a:lstStyle/>
          <a:p>
            <a:pPr eaLnBrk="1" hangingPunct="1"/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31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783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1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249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630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7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19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2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23234" y="10248915"/>
            <a:ext cx="2922597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F05D51-612C-4E74-8992-2C8A47EFD7C6}" type="slidenum">
              <a:rPr lang="ru-RU" altLang="ru-RU"/>
              <a:pPr algn="r" eaLnBrk="1" hangingPunct="1">
                <a:spcBef>
                  <a:spcPct val="0"/>
                </a:spcBef>
              </a:pPr>
              <a:t>21</a:t>
            </a:fld>
            <a:endParaRPr lang="ru-RU" altLang="ru-RU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97726" cy="4049713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89" y="5125318"/>
            <a:ext cx="5399348" cy="48547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/>
          <a:lstStyle/>
          <a:p>
            <a:pPr eaLnBrk="1" hangingPunct="1"/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58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218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036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283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87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643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02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140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50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87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76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1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0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83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52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65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7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2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2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29305-C08D-4680-9D99-79D4C84F745D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39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Прямоугольник 12"/>
          <p:cNvSpPr>
            <a:spLocks noChangeArrowheads="1"/>
          </p:cNvSpPr>
          <p:nvPr/>
        </p:nvSpPr>
        <p:spPr bwMode="auto">
          <a:xfrm>
            <a:off x="1820862" y="1812116"/>
            <a:ext cx="865187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b="1" dirty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БЮДЖЕТ ДЛЯ ГРАЖДАН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b="1" dirty="0" smtClean="0">
              <a:solidFill>
                <a:srgbClr val="8E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Бюджет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Старицкого муниципального округа Тверской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2023 </a:t>
            </a:r>
            <a:r>
              <a:rPr lang="ru-RU" b="1" dirty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год и на плановый период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2024 </a:t>
            </a:r>
            <a:r>
              <a:rPr lang="ru-RU" b="1" dirty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2025 годов</a:t>
            </a:r>
            <a:endParaRPr lang="ru-RU" altLang="ru-RU" b="1" dirty="0">
              <a:solidFill>
                <a:srgbClr val="8E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Заголовок 20"/>
          <p:cNvSpPr txBox="1">
            <a:spLocks/>
          </p:cNvSpPr>
          <p:nvPr/>
        </p:nvSpPr>
        <p:spPr>
          <a:xfrm>
            <a:off x="1521229" y="245314"/>
            <a:ext cx="9238371" cy="912101"/>
          </a:xfrm>
          <a:prstGeom prst="rect">
            <a:avLst/>
          </a:prstGeom>
          <a:noFill/>
        </p:spPr>
        <p:txBody>
          <a:bodyPr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B28E1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АДМИНИСТРАЦИЯ СТАРИЦКОГО </a:t>
            </a:r>
          </a:p>
          <a:p>
            <a:r>
              <a:rPr lang="ru-RU" sz="2400" b="1" dirty="0" smtClean="0">
                <a:solidFill>
                  <a:srgbClr val="B28E1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ОКРУГА</a:t>
            </a:r>
          </a:p>
          <a:p>
            <a:r>
              <a:rPr lang="ru-RU" sz="2400" b="1" dirty="0" smtClean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ТВЕРСКОЙ </a:t>
            </a:r>
            <a:r>
              <a:rPr lang="ru-RU" sz="2400" b="1" dirty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ОБЛАСТИ</a:t>
            </a:r>
          </a:p>
        </p:txBody>
      </p:sp>
      <p:pic>
        <p:nvPicPr>
          <p:cNvPr id="8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949" y="245314"/>
            <a:ext cx="1143008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001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00014" y="223616"/>
            <a:ext cx="110006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РАЗВИТИЕ </a:t>
            </a:r>
            <a:r>
              <a:rPr lang="ru-RU" altLang="ru-RU" sz="2600" b="1" dirty="0" smtClean="0">
                <a:solidFill>
                  <a:srgbClr val="A88000"/>
                </a:solidFill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КУЛЬТУРЫ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55" y="4285471"/>
            <a:ext cx="2152111" cy="2312743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099644752"/>
              </p:ext>
            </p:extLst>
          </p:nvPr>
        </p:nvGraphicFramePr>
        <p:xfrm>
          <a:off x="1032966" y="798791"/>
          <a:ext cx="10778820" cy="2479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333634254"/>
              </p:ext>
            </p:extLst>
          </p:nvPr>
        </p:nvGraphicFramePr>
        <p:xfrm>
          <a:off x="1234911" y="3543562"/>
          <a:ext cx="10576875" cy="2479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6052" y="1374119"/>
            <a:ext cx="2164914" cy="23360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</a:rPr>
              <a:t>Достижение </a:t>
            </a:r>
            <a:r>
              <a:rPr lang="ru-RU" dirty="0">
                <a:latin typeface="Times New Roman" panose="02020603050405020304" pitchFamily="18" charset="0"/>
              </a:rPr>
              <a:t>целевых значений средней заработной платы работников учреждений культуры  в </a:t>
            </a:r>
            <a:r>
              <a:rPr lang="ru-RU" dirty="0" smtClean="0">
                <a:latin typeface="Times New Roman" panose="02020603050405020304" pitchFamily="18" charset="0"/>
              </a:rPr>
              <a:t>соответствии </a:t>
            </a:r>
            <a:r>
              <a:rPr lang="ru-RU" dirty="0">
                <a:latin typeface="Times New Roman" panose="02020603050405020304" pitchFamily="18" charset="0"/>
              </a:rPr>
              <a:t>с Указом Президента РФ – </a:t>
            </a:r>
            <a:r>
              <a:rPr lang="ru-RU" b="1" dirty="0">
                <a:latin typeface="Times New Roman" panose="02020603050405020304" pitchFamily="18" charset="0"/>
              </a:rPr>
              <a:t>29,1 млн руб.</a:t>
            </a:r>
          </a:p>
        </p:txBody>
      </p:sp>
    </p:spTree>
    <p:extLst>
      <p:ext uri="{BB962C8B-B14F-4D97-AF65-F5344CB8AC3E}">
        <p14:creationId xmlns:p14="http://schemas.microsoft.com/office/powerpoint/2010/main" val="3813954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00014" y="223616"/>
            <a:ext cx="1100064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«РАЗВИТИЕ ФИЗИЧЕСКОЙ</a:t>
            </a:r>
            <a:r>
              <a:rPr kumimoji="0" lang="ru-RU" alt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 </a:t>
            </a:r>
            <a:r>
              <a:rPr lang="ru-RU" altLang="ru-RU" sz="2600" b="1" dirty="0" smtClean="0">
                <a:solidFill>
                  <a:srgbClr val="A88000"/>
                </a:solidFill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КУЛЬТУРЫ И СПОРТА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057154"/>
              </p:ext>
            </p:extLst>
          </p:nvPr>
        </p:nvGraphicFramePr>
        <p:xfrm>
          <a:off x="1121791" y="1211695"/>
          <a:ext cx="10713771" cy="165551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26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365">
                  <a:extLst>
                    <a:ext uri="{9D8B030D-6E8A-4147-A177-3AD203B41FA5}">
                      <a16:colId xmlns:a16="http://schemas.microsoft.com/office/drawing/2014/main" val="1048077753"/>
                    </a:ext>
                  </a:extLst>
                </a:gridCol>
                <a:gridCol w="2082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3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11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11110,4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10681,4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10307,7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10325,9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2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Федеральный, областной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2200,9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1909,1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1909,1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1909,1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4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8909,5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8772,3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8398,6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8416,8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719166" y="842363"/>
            <a:ext cx="1116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тыс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495028" y="2969443"/>
            <a:ext cx="9340534" cy="29882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 fontAlgn="base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Укрепление материально-технической базы  - 0,42 млн. руб. (</a:t>
            </a:r>
            <a:r>
              <a:rPr lang="ru-RU" sz="23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2023 год) </a:t>
            </a:r>
          </a:p>
          <a:p>
            <a:pPr lvl="0" algn="ctr" defTabSz="533400" fontAlgn="base">
              <a:lnSpc>
                <a:spcPct val="90000"/>
              </a:lnSpc>
              <a:spcBef>
                <a:spcPct val="0"/>
              </a:spcBef>
              <a:defRPr/>
            </a:pPr>
            <a:endParaRPr lang="ru-RU" sz="23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285750" lvl="0" indent="-285750" algn="just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Приобретение и установка трибуны для зрителей	на 50 мест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0,15 млн. руб.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(20% софинансирование) </a:t>
            </a: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85750" indent="-285750" algn="just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Приобретение спортивной формы для футбольной команды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0,05 млн.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руб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  <a:p>
            <a:pPr marL="285750" indent="-285750" algn="just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Дооснащение городского стадиона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0,13 млн. руб.</a:t>
            </a:r>
          </a:p>
          <a:p>
            <a:pPr marL="285750" indent="-285750" algn="just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Приобретение спортивного инвентаря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– 0,02 млн. руб.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(15%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софинансирование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),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0,07 млн. руб.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(местный бюджет).</a:t>
            </a: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https://kirginschool.uoirbitmo.ru/upload/images/%D0%AD%D0%BC%D0%B1%D0%BB%D0%B5%D0%BC%D0%B0%281%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0" y="4138367"/>
            <a:ext cx="2299872" cy="239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9273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00014" y="223616"/>
            <a:ext cx="110006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«МОЛОДЕЖЬ»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172182"/>
              </p:ext>
            </p:extLst>
          </p:nvPr>
        </p:nvGraphicFramePr>
        <p:xfrm>
          <a:off x="1121791" y="1100486"/>
          <a:ext cx="10713771" cy="171627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26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365">
                  <a:extLst>
                    <a:ext uri="{9D8B030D-6E8A-4147-A177-3AD203B41FA5}">
                      <a16:colId xmlns:a16="http://schemas.microsoft.com/office/drawing/2014/main" val="1048077753"/>
                    </a:ext>
                  </a:extLst>
                </a:gridCol>
                <a:gridCol w="2082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3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11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4989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1033,5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919,2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2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Федеральный, областной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-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-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-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-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4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4989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1033,5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919,2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719166" y="739698"/>
            <a:ext cx="1116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тыс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06770" y="3116590"/>
            <a:ext cx="8338218" cy="28963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2023 год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Обеспечение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мероприятий по улучшению условий проживания молодых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семей -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0,8 млн. руб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342900" lvl="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Обеспечение мероприятий, направленных на патриотическое воспитание молодых граждан, создание условий для вовлечения молодежи в общественно-политическую, культурную жизнь общества -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0,23 млн. руб.   </a:t>
            </a:r>
          </a:p>
        </p:txBody>
      </p:sp>
      <p:pic>
        <p:nvPicPr>
          <p:cNvPr id="2050" name="Picture 2" descr="https://veterinary.net.ua/files/news_img/1117/23784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2" y="4072379"/>
            <a:ext cx="3068488" cy="251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9250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32966" y="113944"/>
            <a:ext cx="1104277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«ОБЕСПЕЧЕНИЕ</a:t>
            </a:r>
            <a:r>
              <a:rPr kumimoji="0" lang="ru-RU" alt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 ПРАВОПОРЯДКА И БЕЗОПАСНОСТИ НАСЕЛЕНИЯ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48481"/>
              </p:ext>
            </p:extLst>
          </p:nvPr>
        </p:nvGraphicFramePr>
        <p:xfrm>
          <a:off x="1121790" y="1434632"/>
          <a:ext cx="10713771" cy="171627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26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365">
                  <a:extLst>
                    <a:ext uri="{9D8B030D-6E8A-4147-A177-3AD203B41FA5}">
                      <a16:colId xmlns:a16="http://schemas.microsoft.com/office/drawing/2014/main" val="1048077753"/>
                    </a:ext>
                  </a:extLst>
                </a:gridCol>
                <a:gridCol w="2082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3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11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10861,2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11346,8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9800,9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9805,3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2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Федеральный, областной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398,0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422,6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426,1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429,7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4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10463,2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10924,2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9374,8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9375,6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884259" y="1035898"/>
            <a:ext cx="1116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тыс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2804" y="3337089"/>
            <a:ext cx="11552757" cy="3155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2023 год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Профилактика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безнадзорности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и правонарушений несовершеннолетних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-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0,42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342900" lvl="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Обеспечение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деятельности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МКУ «Единая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дежурно-диспетчерская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служба» -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2,2 млн. руб.</a:t>
            </a:r>
          </a:p>
          <a:p>
            <a:pPr marL="342900" lvl="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Обеспечение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антитеррористической защищенности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социальных объектов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с массовым пребыванием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людей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4,3 млн. руб.  </a:t>
            </a:r>
          </a:p>
          <a:p>
            <a:pPr marL="342900" lvl="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Обеспечение противопожарной защиты социальных объектов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4,4 млн. руб.  </a:t>
            </a:r>
          </a:p>
          <a:p>
            <a:pPr marL="342900" lvl="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Обеспечение предотвращения и ликвидации пожаров на территории округа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0,83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9455793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32966" y="113944"/>
            <a:ext cx="1104277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«СОЗДАНИЕ КОМФОРТНЫХ УСЛОВИЙ ПРОЖИВАНИЯ НАСЕЛЕНИЯ И БЛАГОПРИЯТНОЙ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СРЕДЫ ДЛЯ РАЗВИТИЯ ЭКОНОМИКИ»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6954"/>
              </p:ext>
            </p:extLst>
          </p:nvPr>
        </p:nvGraphicFramePr>
        <p:xfrm>
          <a:off x="1032966" y="1405230"/>
          <a:ext cx="10713771" cy="171627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26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365">
                  <a:extLst>
                    <a:ext uri="{9D8B030D-6E8A-4147-A177-3AD203B41FA5}">
                      <a16:colId xmlns:a16="http://schemas.microsoft.com/office/drawing/2014/main" val="1048077753"/>
                    </a:ext>
                  </a:extLst>
                </a:gridCol>
                <a:gridCol w="2082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3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11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120580,3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402681,8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337174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149617,8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2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Федеральный, областной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77532,4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285651,8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277093,5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88532,0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4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43047,9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117030,0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60080,5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61085,8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884259" y="1035898"/>
            <a:ext cx="1116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тыс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6051" y="3252247"/>
            <a:ext cx="11929685" cy="3469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2023 год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Обеспечение функционирования объектов коммун. инфраструктуры – 17,5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 : 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содержание и ремонты систем водоснабжения и водоотведения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9,6 млн. руб.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техническое обслуживание систем газораспределения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1,6 млн. руб. 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проведение капремонта теплоэнергетических объектов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 млн. руб.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(20% софинансирование)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реализация ППМИ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5,3 млн.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руб.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(местный бюджет, ю.л., ф.л.)</a:t>
            </a:r>
          </a:p>
          <a:p>
            <a:pPr marL="342900" lvl="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Обеспечение реализации нац. проекта «Экология» (строительство биологических очистных сооружений г.Старица) – 16,5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4641062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32966" y="113944"/>
            <a:ext cx="1104277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«СОЗДАНИЕ КОМФОРТНЫХ УСЛОВИЙ ПРОЖИВАНИЯ НАСЕЛЕНИЯ И БЛАГОПРИЯТНОЙ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СРЕДЫ ДЛЯ РАЗВИТИЯ ЭКОНОМИКИ»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3566" y="1319753"/>
            <a:ext cx="11929685" cy="54392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Содержание и ремонты улично-дорожной сети – 261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., в том числе : 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строительство моста через р. Старчонка на ул.Станционная в г.Старица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139,5 млн. руб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 (в т.ч. областной бюджет 111,6 млн. руб., местный бюджет 27,9 млн. руб.)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капремонт улично-дорожной сети в г.Старица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55,8 млн. руб.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(в т.ч. областной бюджет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44,6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млн. руб., местный бюджет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11,2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млн. руб.)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капремонт дорог до сельских населенных пунктов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8,4 млн. руб.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(местный бюджет)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капремонт дворовых территорий в г.Старица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7,4 млн. руб.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в т.ч. областной бюджет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5,9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млн. руб., местный бюджет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1,5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млн. руб.)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обеспечение мероприятий по БДД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4,2 млн. руб.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в т.ч. областной бюджет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3,4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млн. руб., местный бюджет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0,8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млн. руб.)</a:t>
            </a:r>
          </a:p>
          <a:p>
            <a:pPr lvl="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реализация ППМИ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3,8 млн. руб.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(местный бюджет, ю.л., ф.л.)</a:t>
            </a:r>
          </a:p>
          <a:p>
            <a:pPr lvl="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содержание дорог 3 класса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29,1 млн. руб.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(областной бюджет)</a:t>
            </a:r>
          </a:p>
          <a:p>
            <a:pPr lvl="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содержание УДС, изготовление ПСД, оплата стройконтроля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12,8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3842516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32966" y="-32248"/>
            <a:ext cx="1100028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«СОЗДАНИЕ КОМФОРТНЫХ УСЛОВИЙ ПРОЖИВАНИЯ НАСЕЛЕНИЯ И БЛАГОПРИЯТНОЙ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СРЕДЫ ДЛЯ РАЗВИТИЯ ЭКОНОМИКИ»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1" y="75222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3566" y="1172502"/>
            <a:ext cx="11929685" cy="55865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Благоустройство территории округа – 107,6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 (местный бюджет), в том числе : 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содержание гражданских кладбищ 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0,2 млн. руб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содержание и ремонт воинских захоронений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0,5 млн. руб.</a:t>
            </a:r>
            <a:endParaRPr lang="ru-RU" sz="22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уличное освещение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10,8 млн. руб. 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ремонт и обслуживание колодцев –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млн. руб. 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озеленение территории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2,1 млн. руб. 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создание площадок накопления ТКО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0,6 млн. руб.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размещение и содержание МАФ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3,5 млн. руб.,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т.ч.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3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млн. руб. 20%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софинансирование (памятник вице-адмиралу В.А. Корнилову)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уничтожение борщевика Сосновского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0,5 млн. руб.</a:t>
            </a:r>
          </a:p>
          <a:p>
            <a:pPr lvl="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содержание работников по благоустройству, спецтехники, спил деревьев, ПСД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4,7 млн. руб. </a:t>
            </a:r>
          </a:p>
          <a:p>
            <a:pPr lvl="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реализация ППМИ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1,2 млн. руб.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(местный бюджет, ю.л., ф.л.)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Обеспечение населения услугами бань – 0,6 млн. руб. (местный бюджет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8199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32966" y="113944"/>
            <a:ext cx="1104277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«СОЗДАНИЕ КОМФОРТНЫХ УСЛОВИЙ ПРОЖИВАНИЯ НАСЕЛЕНИЯ И БЛАГОПРИЯТНОЙ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СРЕДЫ ДЛЯ РАЗВИТИЯ ЭКОНОМИКИ»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42229" y="1406606"/>
            <a:ext cx="11505479" cy="2366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Реализация нац. проекта «Жилье и городская среда» – 81,6 млн. руб. , в т.ч.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обеспечение реализации проекта «Старицкое зарядье»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ревитализация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Комсомольского сквера в г. Старица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(Всероссийский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2022 лучших проектов создания комфортной городской среды в малых городах и исторических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поселениях)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млн. руб.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т.ч.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и областной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бюджет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70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млн. руб., местный бюджет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5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млн. руб.)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обеспечение реализации программы по созданию комфортной городской среды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6,6 млн.руб. </a:t>
            </a:r>
          </a:p>
        </p:txBody>
      </p:sp>
      <p:pic>
        <p:nvPicPr>
          <p:cNvPr id="3074" name="Picture 2" descr="12. (117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29" y="3968685"/>
            <a:ext cx="5511815" cy="281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6. (117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71" y="3968685"/>
            <a:ext cx="5597737" cy="281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7227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32966" y="113944"/>
            <a:ext cx="1104277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«УПРАВЛЕНИЕ</a:t>
            </a:r>
            <a:r>
              <a:rPr kumimoji="0" lang="ru-RU" alt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 ИМУЩЕСТВОМ И ЗЕМЕЛЬНЫМИ РЕСУРСАМИ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666261"/>
              </p:ext>
            </p:extLst>
          </p:nvPr>
        </p:nvGraphicFramePr>
        <p:xfrm>
          <a:off x="816150" y="1405230"/>
          <a:ext cx="10713771" cy="171627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26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365">
                  <a:extLst>
                    <a:ext uri="{9D8B030D-6E8A-4147-A177-3AD203B41FA5}">
                      <a16:colId xmlns:a16="http://schemas.microsoft.com/office/drawing/2014/main" val="1048077753"/>
                    </a:ext>
                  </a:extLst>
                </a:gridCol>
                <a:gridCol w="2082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3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11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3951,1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6597,9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7323,4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2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Федеральный, областной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-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-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1533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2266,5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4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3951,1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5064,9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5056,9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409543" y="974883"/>
            <a:ext cx="1116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тыс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12168" y="3520240"/>
            <a:ext cx="10713771" cy="27596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2023 год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Обеспечение повышения эффективности использования имущества – 1,1 млн. руб., в т.ч. 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межевание земельных участков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0,6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., оценка имущества 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0,2 млн. 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., изготовление технической документации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0,15 млн. 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., СМИ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0,15 млн. 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Содержание муниципального имущества  - 1,9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1064208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32966" y="113944"/>
            <a:ext cx="1104277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«МУНИЦИПАЛЬНОЕ УПРАВЛЕНИЕ</a:t>
            </a:r>
            <a:r>
              <a:rPr kumimoji="0" lang="ru-RU" alt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 И ГРАЖДАНСКОЕ ОБЩЕСТВО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592623"/>
              </p:ext>
            </p:extLst>
          </p:nvPr>
        </p:nvGraphicFramePr>
        <p:xfrm>
          <a:off x="816150" y="1405230"/>
          <a:ext cx="10713771" cy="171627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26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365">
                  <a:extLst>
                    <a:ext uri="{9D8B030D-6E8A-4147-A177-3AD203B41FA5}">
                      <a16:colId xmlns:a16="http://schemas.microsoft.com/office/drawing/2014/main" val="1048077753"/>
                    </a:ext>
                  </a:extLst>
                </a:gridCol>
                <a:gridCol w="2082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3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11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44031,4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90620,2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82236,9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85563,9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2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Федеральный, областной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5874,8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11732,4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7026,8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10272,6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4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38156,6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78887,8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75210,1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75291,3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409543" y="974883"/>
            <a:ext cx="1116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тыс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65608" y="3275215"/>
            <a:ext cx="11189617" cy="3216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2023 год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Обеспечение выполнения государственных полномочий – 2,2 млн. руб., в т.ч. 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адм. комиссия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0,2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., воинский учет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1,2 млн. 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., ЗАГС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0,8 млн. 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Обеспечение выполнения муниципальных функций – 14,18 млн. руб., в т.ч.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о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беспечение деятельности МКУ «Хозяйственно-эксплуатационная служба» -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9,33 млн.руб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.,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обеспечение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деятельности МКУ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«Хозяйственно-эксплуатационная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служба сельских территорий Старицкого муниципального округа Тверской области» -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4,85 млн. руб.</a:t>
            </a:r>
            <a:endParaRPr lang="ru-RU" sz="22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410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700681" y="1573452"/>
            <a:ext cx="3911637" cy="3602048"/>
          </a:xfrm>
          <a:prstGeom prst="ellipse">
            <a:avLst/>
          </a:prstGeom>
          <a:solidFill>
            <a:srgbClr val="D7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2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864">
            <a:off x="5552391" y="406017"/>
            <a:ext cx="3860091" cy="302607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72">
            <a:off x="9056462" y="-83222"/>
            <a:ext cx="3320737" cy="2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156">
            <a:off x="5675691" y="3370169"/>
            <a:ext cx="3503607" cy="27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878">
            <a:off x="8931081" y="4087633"/>
            <a:ext cx="2925084" cy="273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 rot="21256387">
            <a:off x="5884556" y="1256172"/>
            <a:ext cx="30344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Указы </a:t>
            </a:r>
            <a:r>
              <a:rPr lang="ru-RU" b="1" dirty="0">
                <a:solidFill>
                  <a:srgbClr val="FF0000"/>
                </a:solidFill>
              </a:rPr>
              <a:t>Президента </a:t>
            </a:r>
            <a:r>
              <a:rPr lang="ru-RU" b="1" dirty="0" smtClean="0">
                <a:solidFill>
                  <a:srgbClr val="FF0000"/>
                </a:solidFill>
              </a:rPr>
              <a:t>РФ,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Законы РФ и Тверской области, определяющие </a:t>
            </a:r>
            <a:r>
              <a:rPr lang="ru-RU" b="1" dirty="0">
                <a:solidFill>
                  <a:srgbClr val="FF0000"/>
                </a:solidFill>
              </a:rPr>
              <a:t>бюджетную политику</a:t>
            </a:r>
          </a:p>
        </p:txBody>
      </p:sp>
      <p:sp>
        <p:nvSpPr>
          <p:cNvPr id="18" name="Прямоугольник 17"/>
          <p:cNvSpPr/>
          <p:nvPr/>
        </p:nvSpPr>
        <p:spPr>
          <a:xfrm rot="705842">
            <a:off x="9456184" y="686904"/>
            <a:ext cx="2612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Прогноз социально-экономического развития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Старицкого округа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21014653">
            <a:off x="5990962" y="3897232"/>
            <a:ext cx="26406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rgbClr val="0070C0"/>
              </a:solidFill>
            </a:endParaRPr>
          </a:p>
          <a:p>
            <a:pPr algn="ctr"/>
            <a:r>
              <a:rPr lang="ru-RU" b="1" dirty="0">
                <a:solidFill>
                  <a:srgbClr val="0033CC"/>
                </a:solidFill>
              </a:rPr>
              <a:t>Основные направления бюджетной и налоговой политики </a:t>
            </a:r>
            <a:r>
              <a:rPr lang="ru-RU" b="1" dirty="0" smtClean="0">
                <a:solidFill>
                  <a:srgbClr val="0033CC"/>
                </a:solidFill>
              </a:rPr>
              <a:t>Старицкого округа 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437256">
            <a:off x="9027969" y="4954876"/>
            <a:ext cx="2624272" cy="922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Муниципальные программы </a:t>
            </a:r>
            <a:r>
              <a:rPr lang="ru-RU" b="1" dirty="0" smtClean="0">
                <a:solidFill>
                  <a:srgbClr val="00B050"/>
                </a:solidFill>
              </a:rPr>
              <a:t>Старицкого округа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79562" y="83331"/>
            <a:ext cx="82980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600" b="1" dirty="0">
                <a:solidFill>
                  <a:srgbClr val="A88008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600" b="1" dirty="0" smtClean="0">
                <a:solidFill>
                  <a:srgbClr val="A88008"/>
                </a:solidFill>
                <a:latin typeface="Times New Roman" pitchFamily="18" charset="0"/>
                <a:cs typeface="Times New Roman" pitchFamily="18" charset="0"/>
              </a:rPr>
              <a:t>ПОДХОДЫ К ФОРМИРОВАНИЮ БЮДЖЕТА НА 2023-2025 ГОДЫ</a:t>
            </a:r>
            <a:endParaRPr lang="ru-RU" sz="26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480" y="112597"/>
            <a:ext cx="848093" cy="94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277264" y="1210012"/>
            <a:ext cx="5250705" cy="5401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сбалансированности бюджета, отсутствие муниципального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долга;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заработной платы работников бюджетной сферы (по Указам Президента РФ, в связи с повышением МРОТ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и федеральных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программах (обеспечение условий софинансирования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lnSpc>
                <a:spcPct val="115000"/>
              </a:lnSpc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показателей национальных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целей развития в рамках реализации национальных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15000"/>
              </a:lnSpc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749657" y="2354564"/>
            <a:ext cx="1902345" cy="20967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ПРОЕКТ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БЮДЖЕТА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на </a:t>
            </a:r>
            <a:r>
              <a:rPr lang="ru-RU" sz="2000" b="1" dirty="0" smtClean="0">
                <a:solidFill>
                  <a:schemeClr val="tx1"/>
                </a:solidFill>
              </a:rPr>
              <a:t>2023- 2025 годы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32966" y="113944"/>
            <a:ext cx="1104277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«МУНИЦИПАЛЬНОЕ УПРАВЛЕНИЕ</a:t>
            </a:r>
            <a:r>
              <a:rPr kumimoji="0" lang="ru-RU" alt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 И ГРАЖДАНСКОЕ ОБЩЕСТВО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14400" y="1442301"/>
            <a:ext cx="10473179" cy="5033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2023 год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Социальная поддержка медицинских работников – 0,12 млн. руб.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Обеспечение поддержки редакции газеты «Старицкий вестник» – 2 млн. руб. (областной бюджет 0,98 млн. руб., местный бюджет 1,02 млн. руб.)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Социальная поддержка населения и организация социально-значимых мероприятий  – 11,1 млн. руб., в т.ч.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компенсация расходов на оплату ЖКУ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3,7 млн. 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(областной бюджет),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обеспечение жильем детей–сирот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4,8 млн.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руб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(федеральный и областной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бюджет),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улучшение жилищных условий многодетных семей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0,5 млн. 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., 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выплата  пенсий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0,8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.,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социально-значимые мероприятия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1,3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8218030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20"/>
          <p:cNvSpPr txBox="1">
            <a:spLocks/>
          </p:cNvSpPr>
          <p:nvPr/>
        </p:nvSpPr>
        <p:spPr>
          <a:xfrm>
            <a:off x="2008094" y="245314"/>
            <a:ext cx="8751506" cy="912101"/>
          </a:xfrm>
          <a:prstGeom prst="rect">
            <a:avLst/>
          </a:prstGeom>
          <a:noFill/>
        </p:spPr>
        <p:txBody>
          <a:bodyPr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B28E1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АДМИНИСТРАЦИЯ СТАРИЦКОГО</a:t>
            </a:r>
          </a:p>
          <a:p>
            <a:r>
              <a:rPr lang="ru-RU" sz="2400" b="1" dirty="0" smtClean="0">
                <a:solidFill>
                  <a:srgbClr val="B28E1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МУНИЦИПАЛЬНОГО ОКРУГА</a:t>
            </a:r>
          </a:p>
          <a:p>
            <a:r>
              <a:rPr lang="ru-RU" sz="2400" b="1" dirty="0" smtClean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ТВЕРСКОЙ </a:t>
            </a:r>
            <a:r>
              <a:rPr lang="ru-RU" sz="2400" b="1" dirty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ОБЛАСТИ</a:t>
            </a:r>
          </a:p>
        </p:txBody>
      </p:sp>
      <p:pic>
        <p:nvPicPr>
          <p:cNvPr id="8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949" y="245314"/>
            <a:ext cx="1143008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1070" y="2939503"/>
            <a:ext cx="6096000" cy="30839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Старицкого муниципального округа  Тверской области</a:t>
            </a:r>
          </a:p>
          <a:p>
            <a:pPr algn="just">
              <a:lnSpc>
                <a:spcPct val="12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отдел администрации Старицкого муниципального округа Тверской области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г.Старица, ул.Советская, д. 6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48263) 23 372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Старицкого района, заведующая финансовым отделом администрации Старицкого района          О.Г. Лупик</a:t>
            </a:r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0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221" y="40751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22947" y="40751"/>
            <a:ext cx="106530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19075" algn="l"/>
              </a:tabLst>
            </a:pPr>
            <a:r>
              <a:rPr lang="ru-RU" sz="2600" b="1" dirty="0">
                <a:solidFill>
                  <a:srgbClr val="A88008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600" b="1" dirty="0" smtClean="0">
                <a:solidFill>
                  <a:srgbClr val="A88008"/>
                </a:solidFill>
                <a:latin typeface="Times New Roman" pitchFamily="18" charset="0"/>
                <a:cs typeface="Times New Roman" pitchFamily="18" charset="0"/>
              </a:rPr>
              <a:t>ПАРАМЕТРЫ БЮДЖЕТА </a:t>
            </a:r>
            <a:r>
              <a:rPr lang="ru-RU" sz="2600" b="1" dirty="0">
                <a:solidFill>
                  <a:srgbClr val="A88008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endParaRPr lang="ru-RU" sz="2600" b="1" dirty="0" smtClean="0">
              <a:solidFill>
                <a:srgbClr val="A880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  <a:tabLst>
                <a:tab pos="219075" algn="l"/>
              </a:tabLst>
            </a:pPr>
            <a:r>
              <a:rPr lang="ru-RU" sz="2600" b="1" dirty="0" smtClean="0">
                <a:solidFill>
                  <a:srgbClr val="A88008"/>
                </a:solidFill>
                <a:latin typeface="Times New Roman" pitchFamily="18" charset="0"/>
                <a:cs typeface="Times New Roman" pitchFamily="18" charset="0"/>
              </a:rPr>
              <a:t>2023-2025 ГОДЫ, ТЫС.РУБ.</a:t>
            </a:r>
            <a:endParaRPr lang="ru-RU" sz="26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348463"/>
              </p:ext>
            </p:extLst>
          </p:nvPr>
        </p:nvGraphicFramePr>
        <p:xfrm>
          <a:off x="152905" y="933303"/>
          <a:ext cx="11955968" cy="6269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69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9553">
                  <a:extLst>
                    <a:ext uri="{9D8B030D-6E8A-4147-A177-3AD203B41FA5}">
                      <a16:colId xmlns:a16="http://schemas.microsoft.com/office/drawing/2014/main" val="914311144"/>
                    </a:ext>
                  </a:extLst>
                </a:gridCol>
                <a:gridCol w="1506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71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02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4411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район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поселения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всего (без вн.обор.)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решения Думы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41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692059,6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273813,6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877508,3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982182,5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963022,2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777875,4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387">
                <a:tc>
                  <a:txBody>
                    <a:bodyPr/>
                    <a:lstStyle/>
                    <a:p>
                      <a:pPr marL="180000" lvl="0" indent="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100" u="non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2100" b="0" u="non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72000" marT="108000" marB="10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218978,0</a:t>
                      </a:r>
                      <a:endParaRPr lang="ru-RU" sz="2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2000" marT="108000" marB="10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0" algn="ctr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400" b="0" u="non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76878,2</a:t>
                      </a:r>
                      <a:endParaRPr lang="ru-RU" sz="2400" b="0" u="non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72000" marT="108000" marB="10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0" algn="ctr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400" b="0" u="non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295856,2</a:t>
                      </a:r>
                      <a:endParaRPr lang="ru-RU" sz="2400" b="0" u="non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72000" marT="108000" marB="10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400" b="0" u="non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297418,1</a:t>
                      </a:r>
                      <a:endParaRPr lang="ru-RU" sz="2400" b="0" u="non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72000" marT="108000" marB="108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400" b="0" u="non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305293,6</a:t>
                      </a:r>
                      <a:endParaRPr lang="ru-RU" sz="2400" b="0" u="non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72000" marT="108000" marB="10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400" b="0" u="non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321117,5</a:t>
                      </a:r>
                      <a:endParaRPr lang="ru-RU" sz="2400" b="0" u="non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72000" marT="108000" marB="108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445">
                <a:tc>
                  <a:txBody>
                    <a:bodyPr/>
                    <a:lstStyle/>
                    <a:p>
                      <a:pPr marL="180000" lvl="0" indent="0" algn="l" defTabSz="914400" rtl="0" eaLnBrk="1" fontAlgn="t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100" b="0" u="non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2100" b="0" u="non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поступления, </a:t>
                      </a:r>
                      <a:r>
                        <a:rPr lang="ru-RU" sz="2100" b="0" u="non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т.ч:</a:t>
                      </a:r>
                    </a:p>
                  </a:txBody>
                  <a:tcPr marL="0" marR="72000" marT="108000" marB="108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473081,6</a:t>
                      </a:r>
                      <a:endParaRPr lang="ru-RU" sz="24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196935,4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581652,1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684764,4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657728,6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456757,9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728">
                <a:tc>
                  <a:txBody>
                    <a:bodyPr/>
                    <a:lstStyle/>
                    <a:p>
                      <a:pPr marL="332385" lvl="0" indent="0" algn="l" defTabSz="914400" rtl="0" eaLnBrk="1" fontAlgn="t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100" b="0" u="non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дотации </a:t>
                      </a:r>
                    </a:p>
                  </a:txBody>
                  <a:tcPr marL="252000" marR="144000" marT="144000" marB="10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29852,7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10804,4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40657,1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67530,0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54078,0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37974,0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9053"/>
                  </a:ext>
                </a:extLst>
              </a:tr>
              <a:tr h="530728">
                <a:tc>
                  <a:txBody>
                    <a:bodyPr/>
                    <a:lstStyle/>
                    <a:p>
                      <a:pPr marL="332385" lvl="0" indent="0" algn="l" defTabSz="914400" rtl="0" eaLnBrk="1" fontAlgn="t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100" b="0" u="non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целевые МБТ</a:t>
                      </a:r>
                    </a:p>
                  </a:txBody>
                  <a:tcPr marL="252000" marR="108000" marT="144000" marB="10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443228,9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186131,0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540995,0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617234,4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603650,6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418783,9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762836"/>
                  </a:ext>
                </a:extLst>
              </a:tr>
              <a:tr h="85273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УУ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744622,1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307558,6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963815,8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1028059,9</a:t>
                      </a:r>
                    </a:p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944187,0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8513,4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770159,1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17568,8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063496"/>
                  </a:ext>
                </a:extLst>
              </a:tr>
              <a:tr h="83592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(Дефицит-, профицит+)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-52562,5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-33745,0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-86307,5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-45877,4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+18835,2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+7716,3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546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66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105764" y="158884"/>
            <a:ext cx="10821971" cy="681644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600" b="1" dirty="0" smtClean="0">
                <a:solidFill>
                  <a:srgbClr val="A88008"/>
                </a:solidFill>
                <a:latin typeface="Times New Roman" pitchFamily="18" charset="0"/>
                <a:cs typeface="Times New Roman" pitchFamily="18" charset="0"/>
              </a:rPr>
              <a:t>ДИНАМИКА ОСНОВНЫХ НАЛОГОВЫХ И НЕНАЛОГОВЫХ ДОХОДОВ БЮДЖЕТА, МЛН.РУБ</a:t>
            </a:r>
            <a:r>
              <a:rPr lang="ru-RU" sz="2600" b="1" dirty="0">
                <a:solidFill>
                  <a:srgbClr val="A8800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822" y="158884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4903198"/>
              </p:ext>
            </p:extLst>
          </p:nvPr>
        </p:nvGraphicFramePr>
        <p:xfrm>
          <a:off x="886121" y="719666"/>
          <a:ext cx="10520312" cy="5775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643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995083" y="1"/>
            <a:ext cx="11196918" cy="756458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6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6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6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</a:t>
            </a:r>
            <a:br>
              <a:rPr lang="ru-RU" sz="26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</a:t>
            </a:r>
            <a:endParaRPr lang="ru-RU" sz="26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492" y="0"/>
            <a:ext cx="688284" cy="76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678011"/>
              </p:ext>
            </p:extLst>
          </p:nvPr>
        </p:nvGraphicFramePr>
        <p:xfrm>
          <a:off x="146374" y="756459"/>
          <a:ext cx="11877773" cy="6035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1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2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6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60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89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979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57965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муниципальной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2023-2027 годы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декабрь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тыс.руб.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2023/2022,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4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819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всего* </a:t>
                      </a:r>
                      <a:r>
                        <a:rPr lang="ru-RU" sz="2000" b="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(*2022- вкл. поселения)</a:t>
                      </a:r>
                      <a:endParaRPr lang="ru-RU" sz="20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963815,8*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1028059,9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106,7*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935676,6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752590,3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79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расходы на муниципальные программы*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960493,7*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1026503,3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106,9*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934117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751033,7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7965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образования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428501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437081,5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423106,8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423503,2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477250"/>
                  </a:ext>
                </a:extLst>
              </a:tr>
              <a:tr h="357965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культуры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56783,8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66593,1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63809,8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63975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010575"/>
                  </a:ext>
                </a:extLst>
              </a:tr>
              <a:tr h="357965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физ. культуры и спорта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11110,4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10681,4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10307,7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10325,9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17645"/>
                  </a:ext>
                </a:extLst>
              </a:tr>
              <a:tr h="357965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Молодежь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1033,5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919,2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465363"/>
                  </a:ext>
                </a:extLst>
              </a:tr>
              <a:tr h="596610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правопорядка и безопасности населения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10861,2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11346,8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9800,9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9805,3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667220"/>
                  </a:ext>
                </a:extLst>
              </a:tr>
              <a:tr h="56678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комф. условий проживания населения и благоприятной среды для развития экономики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120580,3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402681,8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337174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149617,8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624934"/>
                  </a:ext>
                </a:extLst>
              </a:tr>
              <a:tr h="596610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 имуществом и земельными ресурсами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3951,1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6597,9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7323,4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033862"/>
                  </a:ext>
                </a:extLst>
              </a:tr>
              <a:tr h="596610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Муниципальное управление и гражданское общество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44031,4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90620,2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82236,9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85563,9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99939"/>
                  </a:ext>
                </a:extLst>
              </a:tr>
              <a:tr h="357965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муниципальными финансами 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60512,1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388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23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00014" y="223616"/>
            <a:ext cx="110006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РАЗВИТИЕ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ОБРАЗОВАНИЯ»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539735"/>
              </p:ext>
            </p:extLst>
          </p:nvPr>
        </p:nvGraphicFramePr>
        <p:xfrm>
          <a:off x="1121791" y="920621"/>
          <a:ext cx="10713771" cy="165551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26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365">
                  <a:extLst>
                    <a:ext uri="{9D8B030D-6E8A-4147-A177-3AD203B41FA5}">
                      <a16:colId xmlns:a16="http://schemas.microsoft.com/office/drawing/2014/main" val="1048077753"/>
                    </a:ext>
                  </a:extLst>
                </a:gridCol>
                <a:gridCol w="2082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3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11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428501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437081,5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423106,8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423503,2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2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Федеральный, областной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295164,7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287711,9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286872,4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286592,3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4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133336,3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149369,6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136234,4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136910,9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396114" y="614125"/>
            <a:ext cx="1116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тыс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3139" y="2727269"/>
            <a:ext cx="8757846" cy="15996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08000" tIns="76348" rIns="108000" bIns="76348" spcCol="1270" anchor="ctr"/>
          <a:lstStyle/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Государственные гарантии </a:t>
            </a: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на получение дошкольного,</a:t>
            </a:r>
            <a:r>
              <a:rPr kumimoji="0" lang="ru-RU" sz="2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общего, дополнительного образования, компенсация родительской платы за присмотр и уход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(2022 год – 371,7 млн. руб., 2023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год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380,1 млн.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.)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41542" y="4679681"/>
            <a:ext cx="9389443" cy="18530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08000" tIns="76348" rIns="108000" bIns="76348" spcCol="1270" anchor="ctr"/>
          <a:lstStyle/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Обеспечение подвоза учащихся, питания в начальных классах, организация участия в социально-значимых региональных</a:t>
            </a:r>
            <a:r>
              <a:rPr kumimoji="0" lang="ru-RU" sz="2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проектах, организация отдыха детей в каникулярное время, приобретение МЗ к отопительному сезону </a:t>
            </a: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(2022 год – 25,6 млн. руб., 2023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год  – 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27,6 млн.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0" y="2576138"/>
            <a:ext cx="2876075" cy="2420068"/>
          </a:xfrm>
          <a:prstGeom prst="rect">
            <a:avLst/>
          </a:prstGeom>
        </p:spPr>
      </p:pic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25406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00014" y="223616"/>
            <a:ext cx="110006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РАЗВИТИЕ </a:t>
            </a:r>
            <a:r>
              <a:rPr lang="ru-RU" altLang="ru-RU" sz="2600" b="1" dirty="0" smtClean="0">
                <a:solidFill>
                  <a:srgbClr val="A88000"/>
                </a:solidFill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ОБРАЗОВАНИЯ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25925211"/>
              </p:ext>
            </p:extLst>
          </p:nvPr>
        </p:nvGraphicFramePr>
        <p:xfrm>
          <a:off x="146051" y="798791"/>
          <a:ext cx="11665735" cy="2479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04214515"/>
              </p:ext>
            </p:extLst>
          </p:nvPr>
        </p:nvGraphicFramePr>
        <p:xfrm>
          <a:off x="1234911" y="3543562"/>
          <a:ext cx="10576875" cy="2479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3829"/>
            <a:ext cx="2626157" cy="22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86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121856" y="122790"/>
            <a:ext cx="110006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РАЗВИТИЕ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ОБРАЗОВАНИЯ»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052" y="1509140"/>
            <a:ext cx="5491178" cy="41174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08000" tIns="76348" rIns="108000" bIns="76348" spcCol="1270" anchor="ctr"/>
          <a:lstStyle/>
          <a:p>
            <a:pPr marL="0" marR="0" lvl="0" indent="0" algn="ctr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За счет местного бюджета </a:t>
            </a:r>
          </a:p>
          <a:p>
            <a:pPr marL="0" marR="0" lvl="0" indent="0" algn="ctr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(3,2 млн. руб.):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Дет. сад №3 ремонт пищеблока (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0,7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млн. руб.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)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Красновская, Паньковская, Бабинская, Васильевская ООШ «Точка роста» (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0,5 млн. руб.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)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Старицкая СОШ восстановление отмостки здания (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0,7 млн. руб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.)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Берновская СОШ ремонт крыльца (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0,14 млн. руб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.)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Васильевская ООШ газификация ПСД (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1,2 млн.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р</a:t>
            </a:r>
            <a:r>
              <a:rPr kumimoji="0" lang="ru-RU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уб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.)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59777" y="1509140"/>
            <a:ext cx="6240878" cy="48162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08000" tIns="76348" rIns="108000" bIns="76348" spcCol="1270" anchor="ctr"/>
          <a:lstStyle/>
          <a:p>
            <a:pPr marL="0" marR="0" lvl="0" indent="0" algn="ctr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Софинансирование за счет местного бюджета для участия в гос. программе (12 млн. руб.):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Детский сад №4 капремонт кровли (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1,4 млн. руб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.), ремонт ограждения (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0,9 млн. руб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.), 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Детский сад №3 благоустройство территории (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0,6 млн. руб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.)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Детский сад ст.Старица №2 благоустройство территории (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0,5 млн. руб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.) 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Васильевская ООШ замена оконных блоков (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0,2 млн. руб.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)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Ново-Ямская СОШ капремонт здания (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2,3 млн. руб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.)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Красновская ООШ ремонт кровли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(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1,4 млн. руб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.)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Луковниковская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СОШ спортзал (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4,7 млн. руб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.)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06631" y="623726"/>
            <a:ext cx="10794023" cy="7943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0" h="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08000" tIns="76348" rIns="108000" bIns="76348" spcCol="1270" anchor="ctr"/>
          <a:lstStyle/>
          <a:p>
            <a:pPr lvl="0" algn="ctr" defTabSz="533400" fontAlgn="base"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Укрепление материально-технической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базы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образовательных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учреждений 2022 год – 22,6 млн. руб. (в т.ч. МБ – 11,3 млн. руб.), 2023 год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–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16 млн.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41" y="12279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46052" y="5751598"/>
            <a:ext cx="5491178" cy="9320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08000" tIns="76348" rIns="108000" bIns="76348" spcCol="1270" anchor="ctr"/>
          <a:lstStyle/>
          <a:p>
            <a:pPr marL="0" marR="0" lvl="0" indent="0" algn="ctr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Субсидия областного бюджета: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Васильевская ООШ замена оконных блоков (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0,8 млн. руб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.)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591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00014" y="223616"/>
            <a:ext cx="110006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РАЗВИТИЕ </a:t>
            </a:r>
            <a:r>
              <a:rPr lang="ru-RU" altLang="ru-RU" sz="2600" b="1" dirty="0" smtClean="0">
                <a:solidFill>
                  <a:srgbClr val="A88000"/>
                </a:solidFill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КУЛЬТУРЫ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219205"/>
              </p:ext>
            </p:extLst>
          </p:nvPr>
        </p:nvGraphicFramePr>
        <p:xfrm>
          <a:off x="1121791" y="920621"/>
          <a:ext cx="10713771" cy="165551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26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365">
                  <a:extLst>
                    <a:ext uri="{9D8B030D-6E8A-4147-A177-3AD203B41FA5}">
                      <a16:colId xmlns:a16="http://schemas.microsoft.com/office/drawing/2014/main" val="1048077753"/>
                    </a:ext>
                  </a:extLst>
                </a:gridCol>
                <a:gridCol w="2082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3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11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56783,8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66593,1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63809,8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63975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2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Федеральный, областной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29997,6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29806,6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28806,6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28806,6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4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26786,2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36786,5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35003,2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35168,4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396114" y="614125"/>
            <a:ext cx="1116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тыс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394407" y="2648932"/>
            <a:ext cx="9441155" cy="4062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 fontAlgn="base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Укрепление материально-технической базы, </a:t>
            </a:r>
          </a:p>
          <a:p>
            <a:pPr lvl="0" algn="ctr" defTabSz="533400" fontAlgn="base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проведение ремонтов – 2,91 млн. руб. (</a:t>
            </a:r>
            <a:r>
              <a:rPr lang="ru-RU" sz="23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2023 год) </a:t>
            </a:r>
          </a:p>
          <a:p>
            <a:pPr marL="285750" lvl="0" indent="-285750" algn="just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проведение текущих ремонтных работ – 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0,9 млн. руб.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: Старицкий дом культуры восстановление механизации сцены 0,8 млн. руб. (местный бюджет), ремонт фасада 0,02 млн. руб. (1% софинансирование), Архангельский и Юрьевский филиалы ремонты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</a:rPr>
              <a:t>зданий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0,01 млн. руб. (1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</a:rPr>
              <a:t>%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софинансирование).</a:t>
            </a:r>
          </a:p>
          <a:p>
            <a:pPr marL="285750" indent="-285750" algn="just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</a:rPr>
              <a:t>приобретение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оборудования (сценические костюмы, кресла, одежда сцены, специализированное оборудование, музыкальные инструменты)  - 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0,31 млн. 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руб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</a:rPr>
              <a:t> (1% софинансирование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): Старицкий дом культуры, Архангельский, Луковниковский, Ново-Ямской, Станционный, Степуринский, Емельяновский филиалы, ДШИ. </a:t>
            </a:r>
          </a:p>
          <a:p>
            <a:pPr marL="285750" lvl="0" indent="-285750" algn="just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проведение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</a:rPr>
              <a:t>капитального ремонта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– 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0,7 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млн руб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 (1 % софинансирование): Старицкий дом культуры ремонт кровли, Ново-Ямской и Емельяновский филиалы капитальный ремонт здания.</a:t>
            </a:r>
          </a:p>
          <a:p>
            <a:pPr marL="285750" lvl="0" indent="-285750" algn="just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ДШИ виртуальный концертный зал – 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 млн. руб.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(субсидия областного бюджета)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1" y="4229673"/>
            <a:ext cx="2152111" cy="231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260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6942</TotalTime>
  <Words>2330</Words>
  <Application>Microsoft Office PowerPoint</Application>
  <PresentationFormat>Широкоэкранный</PresentationFormat>
  <Paragraphs>491</Paragraphs>
  <Slides>21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Cambria</vt:lpstr>
      <vt:lpstr>Times New Roman</vt:lpstr>
      <vt:lpstr>ヒラギノ角ゴ ProN W3</vt:lpstr>
      <vt:lpstr>Тема Office</vt:lpstr>
      <vt:lpstr>Презентация PowerPoint</vt:lpstr>
      <vt:lpstr>Презентация PowerPoint</vt:lpstr>
      <vt:lpstr>Презентация PowerPoint</vt:lpstr>
      <vt:lpstr>ДИНАМИКА ОСНОВНЫХ НАЛОГОВЫХ И НЕНАЛОГОВЫХ ДОХОДОВ БЮДЖЕТА, МЛН.РУБ.</vt:lpstr>
      <vt:lpstr>РАСХОДЫ БЮДЖЕТА НА РЕАЛИЗАЦИЮ  МУНИЦИПАЛЬНЫХ ПРОГРАММ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Ирина</cp:lastModifiedBy>
  <cp:revision>803</cp:revision>
  <cp:lastPrinted>2023-06-29T19:37:06Z</cp:lastPrinted>
  <dcterms:created xsi:type="dcterms:W3CDTF">2018-11-26T08:56:04Z</dcterms:created>
  <dcterms:modified xsi:type="dcterms:W3CDTF">2023-07-04T13:02:44Z</dcterms:modified>
</cp:coreProperties>
</file>