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81" r:id="rId3"/>
    <p:sldId id="298" r:id="rId4"/>
    <p:sldId id="300" r:id="rId5"/>
    <p:sldId id="299" r:id="rId6"/>
    <p:sldId id="297" r:id="rId7"/>
    <p:sldId id="289" r:id="rId8"/>
    <p:sldId id="288" r:id="rId9"/>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Windows" initials="ПW" lastIdx="0" clrIdx="0">
    <p:extLst>
      <p:ext uri="{19B8F6BF-5375-455C-9EA6-DF929625EA0E}">
        <p15:presenceInfo xmlns:p15="http://schemas.microsoft.com/office/powerpoint/2012/main" userId="Пользователь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983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81" d="100"/>
          <a:sy n="81" d="100"/>
        </p:scale>
        <p:origin x="120" y="6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00"/>
      <c:rotY val="20"/>
      <c:depthPercent val="100"/>
      <c:rAngAx val="0"/>
    </c:view3D>
    <c:floor>
      <c:thickness val="0"/>
    </c:floor>
    <c:sideWall>
      <c:thickness val="0"/>
    </c:sideWall>
    <c:backWall>
      <c:thickness val="0"/>
    </c:backWall>
    <c:plotArea>
      <c:layout>
        <c:manualLayout>
          <c:layoutTarget val="inner"/>
          <c:xMode val="edge"/>
          <c:yMode val="edge"/>
          <c:x val="9.8744896471276794E-2"/>
          <c:y val="0.35075408261181101"/>
          <c:w val="0"/>
          <c:h val="9.4704707042457068E-3"/>
        </c:manualLayout>
      </c:layout>
      <c:bar3DChart>
        <c:barDir val="bar"/>
        <c:grouping val="percentStacked"/>
        <c:varyColors val="0"/>
        <c:ser>
          <c:idx val="0"/>
          <c:order val="0"/>
          <c:tx>
            <c:strRef>
              <c:f>Лист1!$B$1</c:f>
              <c:strCache>
                <c:ptCount val="1"/>
              </c:strCache>
            </c:strRef>
          </c:tx>
          <c:spPr>
            <a:solidFill>
              <a:schemeClr val="accent1">
                <a:lumMod val="75000"/>
              </a:schemeClr>
            </a:solidFill>
            <a:ln w="1562"/>
            <a:effectLst>
              <a:outerShdw blurRad="50800" dist="50800" dir="5400000" algn="ctr" rotWithShape="0">
                <a:schemeClr val="tx1">
                  <a:lumMod val="50000"/>
                  <a:lumOff val="50000"/>
                  <a:alpha val="69000"/>
                </a:schemeClr>
              </a:outerShdw>
            </a:effectLst>
            <a:scene3d>
              <a:camera prst="orthographicFront"/>
              <a:lightRig rig="threePt" dir="t"/>
            </a:scene3d>
            <a:sp3d/>
          </c:spPr>
          <c:invertIfNegative val="0"/>
          <c:dLbls>
            <c:dLbl>
              <c:idx val="0"/>
              <c:layout>
                <c:manualLayout>
                  <c:x val="-3.8636690992894185E-2"/>
                  <c:y val="-5.8821457428024314E-4"/>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6C-44A5-BC49-7F69E1AA00EC}"/>
                </c:ext>
              </c:extLst>
            </c:dLbl>
            <c:dLbl>
              <c:idx val="1"/>
              <c:layout>
                <c:manualLayout>
                  <c:x val="-3.3875072018437966E-3"/>
                  <c:y val="-3.3942271558485052E-3"/>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6C-44A5-BC49-7F69E1AA00E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Лист1!$B$2:$B$3</c:f>
              <c:numCache>
                <c:formatCode>General</c:formatCode>
                <c:ptCount val="2"/>
              </c:numCache>
            </c:numRef>
          </c:val>
          <c:extLst>
            <c:ext xmlns:c16="http://schemas.microsoft.com/office/drawing/2014/chart" uri="{C3380CC4-5D6E-409C-BE32-E72D297353CC}">
              <c16:uniqueId val="{00000002-1E6C-44A5-BC49-7F69E1AA00EC}"/>
            </c:ext>
          </c:extLst>
        </c:ser>
        <c:ser>
          <c:idx val="1"/>
          <c:order val="1"/>
          <c:tx>
            <c:strRef>
              <c:f>Лист1!$C$1</c:f>
              <c:strCache>
                <c:ptCount val="1"/>
              </c:strCache>
            </c:strRef>
          </c:tx>
          <c:invertIfNegative val="0"/>
          <c:dLbls>
            <c:dLbl>
              <c:idx val="0"/>
              <c:layout>
                <c:manualLayout>
                  <c:x val="-4.1666666666666671E-2"/>
                  <c:y val="9.8211143131307091E-2"/>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C-44A5-BC49-7F69E1AA00EC}"/>
                </c:ext>
              </c:extLst>
            </c:dLbl>
            <c:dLbl>
              <c:idx val="1"/>
              <c:layout>
                <c:manualLayout>
                  <c:x val="-4.6296296296296523E-2"/>
                  <c:y val="0.1094352737748897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Лист1!$C$2:$C$3</c:f>
              <c:numCache>
                <c:formatCode>General</c:formatCode>
                <c:ptCount val="2"/>
              </c:numCache>
            </c:numRef>
          </c:val>
          <c:extLst>
            <c:ext xmlns:c16="http://schemas.microsoft.com/office/drawing/2014/chart" uri="{C3380CC4-5D6E-409C-BE32-E72D297353CC}">
              <c16:uniqueId val="{00000005-1E6C-44A5-BC49-7F69E1AA00EC}"/>
            </c:ext>
          </c:extLst>
        </c:ser>
        <c:ser>
          <c:idx val="2"/>
          <c:order val="2"/>
          <c:tx>
            <c:strRef>
              <c:f>Лист1!$D$1</c:f>
              <c:strCache>
                <c:ptCount val="1"/>
              </c:strCache>
            </c:strRef>
          </c:tx>
          <c:spPr>
            <a:solidFill>
              <a:srgbClr val="FFFF00"/>
            </a:solidFill>
          </c:spPr>
          <c:invertIfNegative val="0"/>
          <c:dLbls>
            <c:dLbl>
              <c:idx val="0"/>
              <c:layout>
                <c:manualLayout>
                  <c:x val="-2.7777777777779809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C-44A5-BC49-7F69E1AA00EC}"/>
                </c:ext>
              </c:extLst>
            </c:dLbl>
            <c:dLbl>
              <c:idx val="1"/>
              <c:layout>
                <c:manualLayout>
                  <c:x val="-3.0864197530864296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Лист1!$D$2:$D$3</c:f>
              <c:numCache>
                <c:formatCode>General</c:formatCode>
                <c:ptCount val="2"/>
              </c:numCache>
            </c:numRef>
          </c:val>
          <c:extLst>
            <c:ext xmlns:c16="http://schemas.microsoft.com/office/drawing/2014/chart" uri="{C3380CC4-5D6E-409C-BE32-E72D297353CC}">
              <c16:uniqueId val="{00000008-1E6C-44A5-BC49-7F69E1AA00EC}"/>
            </c:ext>
          </c:extLst>
        </c:ser>
        <c:ser>
          <c:idx val="3"/>
          <c:order val="3"/>
          <c:tx>
            <c:strRef>
              <c:f>Лист1!$E$1</c:f>
              <c:strCache>
                <c:ptCount val="1"/>
              </c:strCache>
            </c:strRef>
          </c:tx>
          <c:invertIfNegative val="0"/>
          <c:dLbls>
            <c:dLbl>
              <c:idx val="0"/>
              <c:layout>
                <c:manualLayout>
                  <c:x val="1.5432098765432623E-3"/>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C-44A5-BC49-7F69E1AA00EC}"/>
                </c:ext>
              </c:extLst>
            </c:dLbl>
            <c:dLbl>
              <c:idx val="1"/>
              <c:layout>
                <c:manualLayout>
                  <c:x val="1.5432098765432401E-2"/>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Лист1!$E$2:$E$3</c:f>
              <c:numCache>
                <c:formatCode>General</c:formatCode>
                <c:ptCount val="2"/>
              </c:numCache>
            </c:numRef>
          </c:val>
          <c:extLst>
            <c:ext xmlns:c16="http://schemas.microsoft.com/office/drawing/2014/chart" uri="{C3380CC4-5D6E-409C-BE32-E72D297353CC}">
              <c16:uniqueId val="{0000000B-1E6C-44A5-BC49-7F69E1AA00EC}"/>
            </c:ext>
          </c:extLst>
        </c:ser>
        <c:dLbls>
          <c:showLegendKey val="0"/>
          <c:showVal val="0"/>
          <c:showCatName val="0"/>
          <c:showSerName val="0"/>
          <c:showPercent val="0"/>
          <c:showBubbleSize val="0"/>
        </c:dLbls>
        <c:gapWidth val="150"/>
        <c:shape val="box"/>
        <c:axId val="349008784"/>
        <c:axId val="349009176"/>
        <c:axId val="0"/>
      </c:bar3DChart>
      <c:catAx>
        <c:axId val="349008784"/>
        <c:scaling>
          <c:orientation val="minMax"/>
        </c:scaling>
        <c:delete val="0"/>
        <c:axPos val="l"/>
        <c:numFmt formatCode="General" sourceLinked="1"/>
        <c:majorTickMark val="out"/>
        <c:minorTickMark val="none"/>
        <c:tickLblPos val="nextTo"/>
        <c:crossAx val="349009176"/>
        <c:crosses val="autoZero"/>
        <c:auto val="1"/>
        <c:lblAlgn val="ctr"/>
        <c:lblOffset val="100"/>
        <c:noMultiLvlLbl val="0"/>
      </c:catAx>
      <c:valAx>
        <c:axId val="349009176"/>
        <c:scaling>
          <c:orientation val="minMax"/>
        </c:scaling>
        <c:delete val="1"/>
        <c:axPos val="b"/>
        <c:numFmt formatCode="0%" sourceLinked="1"/>
        <c:majorTickMark val="out"/>
        <c:minorTickMark val="none"/>
        <c:tickLblPos val="nextTo"/>
        <c:crossAx val="349008784"/>
        <c:crosses val="autoZero"/>
        <c:crossBetween val="between"/>
      </c:valAx>
      <c:spPr>
        <a:noFill/>
        <a:ln w="25383">
          <a:noFill/>
        </a:ln>
      </c:spPr>
    </c:plotArea>
    <c:plotVisOnly val="1"/>
    <c:dispBlanksAs val="gap"/>
    <c:showDLblsOverMax val="0"/>
  </c:chart>
  <c:spPr>
    <a:ln w="6248"/>
  </c:spPr>
  <c:txPr>
    <a:bodyPr/>
    <a:lstStyle/>
    <a:p>
      <a:pPr>
        <a:defRPr sz="881"/>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2"/>
            </a:pPr>
            <a:r>
              <a:rPr lang="ru-RU" dirty="0" smtClean="0"/>
              <a:t>2017 (факт)</a:t>
            </a:r>
            <a:endParaRPr lang="ru-RU" dirty="0"/>
          </a:p>
        </c:rich>
      </c:tx>
      <c:layout>
        <c:manualLayout>
          <c:xMode val="edge"/>
          <c:yMode val="edge"/>
          <c:x val="0.45972625132384826"/>
          <c:y val="1.0526512508721218E-2"/>
        </c:manualLayout>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0"/>
        </c:dLbls>
      </c:pie3DChart>
      <c:spPr>
        <a:noFill/>
        <a:ln w="25408">
          <a:noFill/>
        </a:ln>
      </c:spPr>
    </c:plotArea>
    <c:plotVisOnly val="1"/>
    <c:dispBlanksAs val="zero"/>
    <c:showDLblsOverMax val="0"/>
  </c:chart>
  <c:txPr>
    <a:bodyPr/>
    <a:lstStyle/>
    <a:p>
      <a:pPr>
        <a:defRPr sz="1426"/>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00"/>
      <c:rotY val="20"/>
      <c:depthPercent val="100"/>
      <c:rAngAx val="0"/>
    </c:view3D>
    <c:floor>
      <c:thickness val="0"/>
    </c:floor>
    <c:sideWall>
      <c:thickness val="0"/>
    </c:sideWall>
    <c:backWall>
      <c:thickness val="0"/>
    </c:backWall>
    <c:plotArea>
      <c:layout>
        <c:manualLayout>
          <c:layoutTarget val="inner"/>
          <c:xMode val="edge"/>
          <c:yMode val="edge"/>
          <c:x val="9.8744896471276794E-2"/>
          <c:y val="0.35075408261181101"/>
          <c:w val="0"/>
          <c:h val="9.4704707042457068E-3"/>
        </c:manualLayout>
      </c:layout>
      <c:bar3DChart>
        <c:barDir val="bar"/>
        <c:grouping val="percentStacked"/>
        <c:varyColors val="0"/>
        <c:ser>
          <c:idx val="0"/>
          <c:order val="0"/>
          <c:tx>
            <c:strRef>
              <c:f>Лист1!$B$1</c:f>
              <c:strCache>
                <c:ptCount val="1"/>
              </c:strCache>
            </c:strRef>
          </c:tx>
          <c:spPr>
            <a:solidFill>
              <a:schemeClr val="accent1">
                <a:lumMod val="75000"/>
              </a:schemeClr>
            </a:solidFill>
            <a:ln w="1562"/>
            <a:effectLst>
              <a:outerShdw blurRad="50800" dist="50800" dir="5400000" algn="ctr" rotWithShape="0">
                <a:schemeClr val="tx1">
                  <a:lumMod val="50000"/>
                  <a:lumOff val="50000"/>
                  <a:alpha val="69000"/>
                </a:schemeClr>
              </a:outerShdw>
            </a:effectLst>
            <a:scene3d>
              <a:camera prst="orthographicFront"/>
              <a:lightRig rig="threePt" dir="t"/>
            </a:scene3d>
            <a:sp3d/>
          </c:spPr>
          <c:invertIfNegative val="0"/>
          <c:dLbls>
            <c:dLbl>
              <c:idx val="0"/>
              <c:layout>
                <c:manualLayout>
                  <c:x val="-3.8636690992894185E-2"/>
                  <c:y val="-5.8821457428024314E-4"/>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6C-44A5-BC49-7F69E1AA00EC}"/>
                </c:ext>
              </c:extLst>
            </c:dLbl>
            <c:dLbl>
              <c:idx val="1"/>
              <c:layout>
                <c:manualLayout>
                  <c:x val="-3.3875072018437966E-3"/>
                  <c:y val="-3.3942271558485052E-3"/>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6C-44A5-BC49-7F69E1AA00E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Лист1!$B$2:$B$3</c:f>
              <c:numCache>
                <c:formatCode>General</c:formatCode>
                <c:ptCount val="2"/>
              </c:numCache>
            </c:numRef>
          </c:val>
          <c:extLst>
            <c:ext xmlns:c16="http://schemas.microsoft.com/office/drawing/2014/chart" uri="{C3380CC4-5D6E-409C-BE32-E72D297353CC}">
              <c16:uniqueId val="{00000002-1E6C-44A5-BC49-7F69E1AA00EC}"/>
            </c:ext>
          </c:extLst>
        </c:ser>
        <c:ser>
          <c:idx val="1"/>
          <c:order val="1"/>
          <c:tx>
            <c:strRef>
              <c:f>Лист1!$C$1</c:f>
              <c:strCache>
                <c:ptCount val="1"/>
              </c:strCache>
            </c:strRef>
          </c:tx>
          <c:invertIfNegative val="0"/>
          <c:dLbls>
            <c:dLbl>
              <c:idx val="0"/>
              <c:layout>
                <c:manualLayout>
                  <c:x val="-4.1666666666666671E-2"/>
                  <c:y val="9.8211143131307091E-2"/>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C-44A5-BC49-7F69E1AA00EC}"/>
                </c:ext>
              </c:extLst>
            </c:dLbl>
            <c:dLbl>
              <c:idx val="1"/>
              <c:layout>
                <c:manualLayout>
                  <c:x val="-4.6296296296296523E-2"/>
                  <c:y val="0.1094352737748897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Лист1!$C$2:$C$3</c:f>
              <c:numCache>
                <c:formatCode>General</c:formatCode>
                <c:ptCount val="2"/>
              </c:numCache>
            </c:numRef>
          </c:val>
          <c:extLst>
            <c:ext xmlns:c16="http://schemas.microsoft.com/office/drawing/2014/chart" uri="{C3380CC4-5D6E-409C-BE32-E72D297353CC}">
              <c16:uniqueId val="{00000005-1E6C-44A5-BC49-7F69E1AA00EC}"/>
            </c:ext>
          </c:extLst>
        </c:ser>
        <c:ser>
          <c:idx val="2"/>
          <c:order val="2"/>
          <c:tx>
            <c:strRef>
              <c:f>Лист1!$D$1</c:f>
              <c:strCache>
                <c:ptCount val="1"/>
              </c:strCache>
            </c:strRef>
          </c:tx>
          <c:spPr>
            <a:solidFill>
              <a:srgbClr val="FFFF00"/>
            </a:solidFill>
          </c:spPr>
          <c:invertIfNegative val="0"/>
          <c:dLbls>
            <c:dLbl>
              <c:idx val="0"/>
              <c:layout>
                <c:manualLayout>
                  <c:x val="-2.7777777777779809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C-44A5-BC49-7F69E1AA00EC}"/>
                </c:ext>
              </c:extLst>
            </c:dLbl>
            <c:dLbl>
              <c:idx val="1"/>
              <c:layout>
                <c:manualLayout>
                  <c:x val="-3.0864197530864296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Лист1!$D$2:$D$3</c:f>
              <c:numCache>
                <c:formatCode>General</c:formatCode>
                <c:ptCount val="2"/>
              </c:numCache>
            </c:numRef>
          </c:val>
          <c:extLst>
            <c:ext xmlns:c16="http://schemas.microsoft.com/office/drawing/2014/chart" uri="{C3380CC4-5D6E-409C-BE32-E72D297353CC}">
              <c16:uniqueId val="{00000008-1E6C-44A5-BC49-7F69E1AA00EC}"/>
            </c:ext>
          </c:extLst>
        </c:ser>
        <c:ser>
          <c:idx val="3"/>
          <c:order val="3"/>
          <c:tx>
            <c:strRef>
              <c:f>Лист1!$E$1</c:f>
              <c:strCache>
                <c:ptCount val="1"/>
              </c:strCache>
            </c:strRef>
          </c:tx>
          <c:invertIfNegative val="0"/>
          <c:dLbls>
            <c:dLbl>
              <c:idx val="0"/>
              <c:layout>
                <c:manualLayout>
                  <c:x val="1.5432098765432623E-3"/>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C-44A5-BC49-7F69E1AA00EC}"/>
                </c:ext>
              </c:extLst>
            </c:dLbl>
            <c:dLbl>
              <c:idx val="1"/>
              <c:layout>
                <c:manualLayout>
                  <c:x val="1.5432098765432401E-2"/>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Лист1!$E$2:$E$3</c:f>
              <c:numCache>
                <c:formatCode>General</c:formatCode>
                <c:ptCount val="2"/>
              </c:numCache>
            </c:numRef>
          </c:val>
          <c:extLst>
            <c:ext xmlns:c16="http://schemas.microsoft.com/office/drawing/2014/chart" uri="{C3380CC4-5D6E-409C-BE32-E72D297353CC}">
              <c16:uniqueId val="{0000000B-1E6C-44A5-BC49-7F69E1AA00EC}"/>
            </c:ext>
          </c:extLst>
        </c:ser>
        <c:dLbls>
          <c:showLegendKey val="0"/>
          <c:showVal val="0"/>
          <c:showCatName val="0"/>
          <c:showSerName val="0"/>
          <c:showPercent val="0"/>
          <c:showBubbleSize val="0"/>
        </c:dLbls>
        <c:gapWidth val="150"/>
        <c:shape val="box"/>
        <c:axId val="349008784"/>
        <c:axId val="349009176"/>
        <c:axId val="0"/>
      </c:bar3DChart>
      <c:catAx>
        <c:axId val="349008784"/>
        <c:scaling>
          <c:orientation val="minMax"/>
        </c:scaling>
        <c:delete val="0"/>
        <c:axPos val="l"/>
        <c:numFmt formatCode="General" sourceLinked="1"/>
        <c:majorTickMark val="out"/>
        <c:minorTickMark val="none"/>
        <c:tickLblPos val="nextTo"/>
        <c:crossAx val="349009176"/>
        <c:crosses val="autoZero"/>
        <c:auto val="1"/>
        <c:lblAlgn val="ctr"/>
        <c:lblOffset val="100"/>
        <c:noMultiLvlLbl val="0"/>
      </c:catAx>
      <c:valAx>
        <c:axId val="349009176"/>
        <c:scaling>
          <c:orientation val="minMax"/>
        </c:scaling>
        <c:delete val="1"/>
        <c:axPos val="b"/>
        <c:numFmt formatCode="0%" sourceLinked="1"/>
        <c:majorTickMark val="out"/>
        <c:minorTickMark val="none"/>
        <c:tickLblPos val="nextTo"/>
        <c:crossAx val="349008784"/>
        <c:crosses val="autoZero"/>
        <c:crossBetween val="between"/>
      </c:valAx>
      <c:spPr>
        <a:noFill/>
        <a:ln w="25383">
          <a:noFill/>
        </a:ln>
      </c:spPr>
    </c:plotArea>
    <c:plotVisOnly val="1"/>
    <c:dispBlanksAs val="gap"/>
    <c:showDLblsOverMax val="0"/>
  </c:chart>
  <c:spPr>
    <a:ln w="6248"/>
  </c:spPr>
  <c:txPr>
    <a:bodyPr/>
    <a:lstStyle/>
    <a:p>
      <a:pPr>
        <a:defRPr sz="881"/>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2"/>
            </a:pPr>
            <a:r>
              <a:rPr lang="ru-RU" dirty="0" smtClean="0"/>
              <a:t>2017 (факт)</a:t>
            </a:r>
            <a:endParaRPr lang="ru-RU" dirty="0"/>
          </a:p>
        </c:rich>
      </c:tx>
      <c:layout>
        <c:manualLayout>
          <c:xMode val="edge"/>
          <c:yMode val="edge"/>
          <c:x val="0.45972625132384826"/>
          <c:y val="1.0526512508721218E-2"/>
        </c:manualLayout>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0"/>
        </c:dLbls>
      </c:pie3DChart>
      <c:spPr>
        <a:noFill/>
        <a:ln w="25408">
          <a:noFill/>
        </a:ln>
      </c:spPr>
    </c:plotArea>
    <c:plotVisOnly val="1"/>
    <c:dispBlanksAs val="zero"/>
    <c:showDLblsOverMax val="0"/>
  </c:chart>
  <c:txPr>
    <a:bodyPr/>
    <a:lstStyle/>
    <a:p>
      <a:pPr>
        <a:defRPr sz="1426"/>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00"/>
      <c:rotY val="20"/>
      <c:depthPercent val="100"/>
      <c:rAngAx val="0"/>
    </c:view3D>
    <c:floor>
      <c:thickness val="0"/>
    </c:floor>
    <c:sideWall>
      <c:thickness val="0"/>
    </c:sideWall>
    <c:backWall>
      <c:thickness val="0"/>
    </c:backWall>
    <c:plotArea>
      <c:layout>
        <c:manualLayout>
          <c:layoutTarget val="inner"/>
          <c:xMode val="edge"/>
          <c:yMode val="edge"/>
          <c:x val="9.8744896471276794E-2"/>
          <c:y val="0.35075408261181101"/>
          <c:w val="0"/>
          <c:h val="9.4704707042457068E-3"/>
        </c:manualLayout>
      </c:layout>
      <c:bar3DChart>
        <c:barDir val="bar"/>
        <c:grouping val="percentStacked"/>
        <c:varyColors val="0"/>
        <c:ser>
          <c:idx val="0"/>
          <c:order val="0"/>
          <c:tx>
            <c:strRef>
              <c:f>Лист1!$B$1</c:f>
              <c:strCache>
                <c:ptCount val="1"/>
              </c:strCache>
            </c:strRef>
          </c:tx>
          <c:spPr>
            <a:solidFill>
              <a:schemeClr val="accent1">
                <a:lumMod val="75000"/>
              </a:schemeClr>
            </a:solidFill>
            <a:ln w="1562"/>
            <a:effectLst>
              <a:outerShdw blurRad="50800" dist="50800" dir="5400000" algn="ctr" rotWithShape="0">
                <a:schemeClr val="tx1">
                  <a:lumMod val="50000"/>
                  <a:lumOff val="50000"/>
                  <a:alpha val="69000"/>
                </a:schemeClr>
              </a:outerShdw>
            </a:effectLst>
            <a:scene3d>
              <a:camera prst="orthographicFront"/>
              <a:lightRig rig="threePt" dir="t"/>
            </a:scene3d>
            <a:sp3d/>
          </c:spPr>
          <c:invertIfNegative val="0"/>
          <c:dLbls>
            <c:dLbl>
              <c:idx val="0"/>
              <c:layout>
                <c:manualLayout>
                  <c:x val="-3.8636690992894185E-2"/>
                  <c:y val="-5.8821457428024314E-4"/>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6C-44A5-BC49-7F69E1AA00EC}"/>
                </c:ext>
              </c:extLst>
            </c:dLbl>
            <c:dLbl>
              <c:idx val="1"/>
              <c:layout>
                <c:manualLayout>
                  <c:x val="-3.3875072018437966E-3"/>
                  <c:y val="-3.3942271558485052E-3"/>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6C-44A5-BC49-7F69E1AA00E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Лист1!$B$2:$B$3</c:f>
              <c:numCache>
                <c:formatCode>General</c:formatCode>
                <c:ptCount val="2"/>
              </c:numCache>
            </c:numRef>
          </c:val>
          <c:extLst>
            <c:ext xmlns:c16="http://schemas.microsoft.com/office/drawing/2014/chart" uri="{C3380CC4-5D6E-409C-BE32-E72D297353CC}">
              <c16:uniqueId val="{00000002-1E6C-44A5-BC49-7F69E1AA00EC}"/>
            </c:ext>
          </c:extLst>
        </c:ser>
        <c:ser>
          <c:idx val="1"/>
          <c:order val="1"/>
          <c:tx>
            <c:strRef>
              <c:f>Лист1!$C$1</c:f>
              <c:strCache>
                <c:ptCount val="1"/>
              </c:strCache>
            </c:strRef>
          </c:tx>
          <c:invertIfNegative val="0"/>
          <c:dLbls>
            <c:dLbl>
              <c:idx val="0"/>
              <c:layout>
                <c:manualLayout>
                  <c:x val="-4.1666666666666671E-2"/>
                  <c:y val="9.8211143131307091E-2"/>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C-44A5-BC49-7F69E1AA00EC}"/>
                </c:ext>
              </c:extLst>
            </c:dLbl>
            <c:dLbl>
              <c:idx val="1"/>
              <c:layout>
                <c:manualLayout>
                  <c:x val="-4.6296296296296523E-2"/>
                  <c:y val="0.1094352737748897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Лист1!$C$2:$C$3</c:f>
              <c:numCache>
                <c:formatCode>General</c:formatCode>
                <c:ptCount val="2"/>
              </c:numCache>
            </c:numRef>
          </c:val>
          <c:extLst>
            <c:ext xmlns:c16="http://schemas.microsoft.com/office/drawing/2014/chart" uri="{C3380CC4-5D6E-409C-BE32-E72D297353CC}">
              <c16:uniqueId val="{00000005-1E6C-44A5-BC49-7F69E1AA00EC}"/>
            </c:ext>
          </c:extLst>
        </c:ser>
        <c:ser>
          <c:idx val="2"/>
          <c:order val="2"/>
          <c:tx>
            <c:strRef>
              <c:f>Лист1!$D$1</c:f>
              <c:strCache>
                <c:ptCount val="1"/>
              </c:strCache>
            </c:strRef>
          </c:tx>
          <c:spPr>
            <a:solidFill>
              <a:srgbClr val="FFFF00"/>
            </a:solidFill>
          </c:spPr>
          <c:invertIfNegative val="0"/>
          <c:dLbls>
            <c:dLbl>
              <c:idx val="0"/>
              <c:layout>
                <c:manualLayout>
                  <c:x val="-2.7777777777779809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C-44A5-BC49-7F69E1AA00EC}"/>
                </c:ext>
              </c:extLst>
            </c:dLbl>
            <c:dLbl>
              <c:idx val="1"/>
              <c:layout>
                <c:manualLayout>
                  <c:x val="-3.0864197530864296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Лист1!$D$2:$D$3</c:f>
              <c:numCache>
                <c:formatCode>General</c:formatCode>
                <c:ptCount val="2"/>
              </c:numCache>
            </c:numRef>
          </c:val>
          <c:extLst>
            <c:ext xmlns:c16="http://schemas.microsoft.com/office/drawing/2014/chart" uri="{C3380CC4-5D6E-409C-BE32-E72D297353CC}">
              <c16:uniqueId val="{00000008-1E6C-44A5-BC49-7F69E1AA00EC}"/>
            </c:ext>
          </c:extLst>
        </c:ser>
        <c:ser>
          <c:idx val="3"/>
          <c:order val="3"/>
          <c:tx>
            <c:strRef>
              <c:f>Лист1!$E$1</c:f>
              <c:strCache>
                <c:ptCount val="1"/>
              </c:strCache>
            </c:strRef>
          </c:tx>
          <c:invertIfNegative val="0"/>
          <c:dLbls>
            <c:dLbl>
              <c:idx val="0"/>
              <c:layout>
                <c:manualLayout>
                  <c:x val="1.5432098765432623E-3"/>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C-44A5-BC49-7F69E1AA00EC}"/>
                </c:ext>
              </c:extLst>
            </c:dLbl>
            <c:dLbl>
              <c:idx val="1"/>
              <c:layout>
                <c:manualLayout>
                  <c:x val="1.5432098765432401E-2"/>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Лист1!$E$2:$E$3</c:f>
              <c:numCache>
                <c:formatCode>General</c:formatCode>
                <c:ptCount val="2"/>
              </c:numCache>
            </c:numRef>
          </c:val>
          <c:extLst>
            <c:ext xmlns:c16="http://schemas.microsoft.com/office/drawing/2014/chart" uri="{C3380CC4-5D6E-409C-BE32-E72D297353CC}">
              <c16:uniqueId val="{0000000B-1E6C-44A5-BC49-7F69E1AA00EC}"/>
            </c:ext>
          </c:extLst>
        </c:ser>
        <c:dLbls>
          <c:showLegendKey val="0"/>
          <c:showVal val="0"/>
          <c:showCatName val="0"/>
          <c:showSerName val="0"/>
          <c:showPercent val="0"/>
          <c:showBubbleSize val="0"/>
        </c:dLbls>
        <c:gapWidth val="150"/>
        <c:shape val="box"/>
        <c:axId val="349008784"/>
        <c:axId val="349009176"/>
        <c:axId val="0"/>
      </c:bar3DChart>
      <c:catAx>
        <c:axId val="349008784"/>
        <c:scaling>
          <c:orientation val="minMax"/>
        </c:scaling>
        <c:delete val="0"/>
        <c:axPos val="l"/>
        <c:numFmt formatCode="General" sourceLinked="1"/>
        <c:majorTickMark val="out"/>
        <c:minorTickMark val="none"/>
        <c:tickLblPos val="nextTo"/>
        <c:crossAx val="349009176"/>
        <c:crosses val="autoZero"/>
        <c:auto val="1"/>
        <c:lblAlgn val="ctr"/>
        <c:lblOffset val="100"/>
        <c:noMultiLvlLbl val="0"/>
      </c:catAx>
      <c:valAx>
        <c:axId val="349009176"/>
        <c:scaling>
          <c:orientation val="minMax"/>
        </c:scaling>
        <c:delete val="1"/>
        <c:axPos val="b"/>
        <c:numFmt formatCode="0%" sourceLinked="1"/>
        <c:majorTickMark val="out"/>
        <c:minorTickMark val="none"/>
        <c:tickLblPos val="nextTo"/>
        <c:crossAx val="349008784"/>
        <c:crosses val="autoZero"/>
        <c:crossBetween val="between"/>
      </c:valAx>
      <c:spPr>
        <a:noFill/>
        <a:ln w="25383">
          <a:noFill/>
        </a:ln>
      </c:spPr>
    </c:plotArea>
    <c:plotVisOnly val="1"/>
    <c:dispBlanksAs val="gap"/>
    <c:showDLblsOverMax val="0"/>
  </c:chart>
  <c:spPr>
    <a:ln w="6248"/>
  </c:spPr>
  <c:txPr>
    <a:bodyPr/>
    <a:lstStyle/>
    <a:p>
      <a:pPr>
        <a:defRPr sz="881"/>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2"/>
            </a:pPr>
            <a:r>
              <a:rPr lang="ru-RU" dirty="0" smtClean="0"/>
              <a:t>2017 (факт)</a:t>
            </a:r>
            <a:endParaRPr lang="ru-RU" dirty="0"/>
          </a:p>
        </c:rich>
      </c:tx>
      <c:layout>
        <c:manualLayout>
          <c:xMode val="edge"/>
          <c:yMode val="edge"/>
          <c:x val="0.45972625132384826"/>
          <c:y val="1.0526512508721218E-2"/>
        </c:manualLayout>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0"/>
        </c:dLbls>
      </c:pie3DChart>
      <c:spPr>
        <a:noFill/>
        <a:ln w="25408">
          <a:noFill/>
        </a:ln>
      </c:spPr>
    </c:plotArea>
    <c:plotVisOnly val="1"/>
    <c:dispBlanksAs val="zero"/>
    <c:showDLblsOverMax val="0"/>
  </c:chart>
  <c:txPr>
    <a:bodyPr/>
    <a:lstStyle/>
    <a:p>
      <a:pPr>
        <a:defRPr sz="1426"/>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00"/>
      <c:rotY val="20"/>
      <c:depthPercent val="100"/>
      <c:rAngAx val="0"/>
    </c:view3D>
    <c:floor>
      <c:thickness val="0"/>
    </c:floor>
    <c:sideWall>
      <c:thickness val="0"/>
    </c:sideWall>
    <c:backWall>
      <c:thickness val="0"/>
    </c:backWall>
    <c:plotArea>
      <c:layout>
        <c:manualLayout>
          <c:layoutTarget val="inner"/>
          <c:xMode val="edge"/>
          <c:yMode val="edge"/>
          <c:x val="9.8744896471276794E-2"/>
          <c:y val="0.35075408261181101"/>
          <c:w val="0"/>
          <c:h val="9.4704707042457068E-3"/>
        </c:manualLayout>
      </c:layout>
      <c:bar3DChart>
        <c:barDir val="bar"/>
        <c:grouping val="percentStacked"/>
        <c:varyColors val="0"/>
        <c:ser>
          <c:idx val="0"/>
          <c:order val="0"/>
          <c:tx>
            <c:strRef>
              <c:f>Лист1!$B$1</c:f>
              <c:strCache>
                <c:ptCount val="1"/>
              </c:strCache>
            </c:strRef>
          </c:tx>
          <c:spPr>
            <a:solidFill>
              <a:schemeClr val="accent1">
                <a:lumMod val="75000"/>
              </a:schemeClr>
            </a:solidFill>
            <a:ln w="1562"/>
            <a:effectLst>
              <a:outerShdw blurRad="50800" dist="50800" dir="5400000" algn="ctr" rotWithShape="0">
                <a:schemeClr val="tx1">
                  <a:lumMod val="50000"/>
                  <a:lumOff val="50000"/>
                  <a:alpha val="69000"/>
                </a:schemeClr>
              </a:outerShdw>
            </a:effectLst>
            <a:scene3d>
              <a:camera prst="orthographicFront"/>
              <a:lightRig rig="threePt" dir="t"/>
            </a:scene3d>
            <a:sp3d/>
          </c:spPr>
          <c:invertIfNegative val="0"/>
          <c:dLbls>
            <c:dLbl>
              <c:idx val="0"/>
              <c:layout>
                <c:manualLayout>
                  <c:x val="-3.8636690992894185E-2"/>
                  <c:y val="-5.8821457428024314E-4"/>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6C-44A5-BC49-7F69E1AA00EC}"/>
                </c:ext>
              </c:extLst>
            </c:dLbl>
            <c:dLbl>
              <c:idx val="1"/>
              <c:layout>
                <c:manualLayout>
                  <c:x val="-3.3875072018437966E-3"/>
                  <c:y val="-3.3942271558485052E-3"/>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6C-44A5-BC49-7F69E1AA00E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Лист1!$B$2:$B$3</c:f>
              <c:numCache>
                <c:formatCode>General</c:formatCode>
                <c:ptCount val="2"/>
              </c:numCache>
            </c:numRef>
          </c:val>
          <c:extLst>
            <c:ext xmlns:c16="http://schemas.microsoft.com/office/drawing/2014/chart" uri="{C3380CC4-5D6E-409C-BE32-E72D297353CC}">
              <c16:uniqueId val="{00000002-1E6C-44A5-BC49-7F69E1AA00EC}"/>
            </c:ext>
          </c:extLst>
        </c:ser>
        <c:ser>
          <c:idx val="1"/>
          <c:order val="1"/>
          <c:tx>
            <c:strRef>
              <c:f>Лист1!$C$1</c:f>
              <c:strCache>
                <c:ptCount val="1"/>
              </c:strCache>
            </c:strRef>
          </c:tx>
          <c:invertIfNegative val="0"/>
          <c:dLbls>
            <c:dLbl>
              <c:idx val="0"/>
              <c:layout>
                <c:manualLayout>
                  <c:x val="-4.1666666666666671E-2"/>
                  <c:y val="9.8211143131307091E-2"/>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C-44A5-BC49-7F69E1AA00EC}"/>
                </c:ext>
              </c:extLst>
            </c:dLbl>
            <c:dLbl>
              <c:idx val="1"/>
              <c:layout>
                <c:manualLayout>
                  <c:x val="-4.6296296296296523E-2"/>
                  <c:y val="0.1094352737748897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Лист1!$C$2:$C$3</c:f>
              <c:numCache>
                <c:formatCode>General</c:formatCode>
                <c:ptCount val="2"/>
              </c:numCache>
            </c:numRef>
          </c:val>
          <c:extLst>
            <c:ext xmlns:c16="http://schemas.microsoft.com/office/drawing/2014/chart" uri="{C3380CC4-5D6E-409C-BE32-E72D297353CC}">
              <c16:uniqueId val="{00000005-1E6C-44A5-BC49-7F69E1AA00EC}"/>
            </c:ext>
          </c:extLst>
        </c:ser>
        <c:ser>
          <c:idx val="2"/>
          <c:order val="2"/>
          <c:tx>
            <c:strRef>
              <c:f>Лист1!$D$1</c:f>
              <c:strCache>
                <c:ptCount val="1"/>
              </c:strCache>
            </c:strRef>
          </c:tx>
          <c:spPr>
            <a:solidFill>
              <a:srgbClr val="FFFF00"/>
            </a:solidFill>
          </c:spPr>
          <c:invertIfNegative val="0"/>
          <c:dLbls>
            <c:dLbl>
              <c:idx val="0"/>
              <c:layout>
                <c:manualLayout>
                  <c:x val="-2.7777777777779809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C-44A5-BC49-7F69E1AA00EC}"/>
                </c:ext>
              </c:extLst>
            </c:dLbl>
            <c:dLbl>
              <c:idx val="1"/>
              <c:layout>
                <c:manualLayout>
                  <c:x val="-3.0864197530864296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Лист1!$D$2:$D$3</c:f>
              <c:numCache>
                <c:formatCode>General</c:formatCode>
                <c:ptCount val="2"/>
              </c:numCache>
            </c:numRef>
          </c:val>
          <c:extLst>
            <c:ext xmlns:c16="http://schemas.microsoft.com/office/drawing/2014/chart" uri="{C3380CC4-5D6E-409C-BE32-E72D297353CC}">
              <c16:uniqueId val="{00000008-1E6C-44A5-BC49-7F69E1AA00EC}"/>
            </c:ext>
          </c:extLst>
        </c:ser>
        <c:ser>
          <c:idx val="3"/>
          <c:order val="3"/>
          <c:tx>
            <c:strRef>
              <c:f>Лист1!$E$1</c:f>
              <c:strCache>
                <c:ptCount val="1"/>
              </c:strCache>
            </c:strRef>
          </c:tx>
          <c:invertIfNegative val="0"/>
          <c:dLbls>
            <c:dLbl>
              <c:idx val="0"/>
              <c:layout>
                <c:manualLayout>
                  <c:x val="1.5432098765432623E-3"/>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C-44A5-BC49-7F69E1AA00EC}"/>
                </c:ext>
              </c:extLst>
            </c:dLbl>
            <c:dLbl>
              <c:idx val="1"/>
              <c:layout>
                <c:manualLayout>
                  <c:x val="1.5432098765432401E-2"/>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Лист1!$E$2:$E$3</c:f>
              <c:numCache>
                <c:formatCode>General</c:formatCode>
                <c:ptCount val="2"/>
              </c:numCache>
            </c:numRef>
          </c:val>
          <c:extLst>
            <c:ext xmlns:c16="http://schemas.microsoft.com/office/drawing/2014/chart" uri="{C3380CC4-5D6E-409C-BE32-E72D297353CC}">
              <c16:uniqueId val="{0000000B-1E6C-44A5-BC49-7F69E1AA00EC}"/>
            </c:ext>
          </c:extLst>
        </c:ser>
        <c:dLbls>
          <c:showLegendKey val="0"/>
          <c:showVal val="0"/>
          <c:showCatName val="0"/>
          <c:showSerName val="0"/>
          <c:showPercent val="0"/>
          <c:showBubbleSize val="0"/>
        </c:dLbls>
        <c:gapWidth val="150"/>
        <c:shape val="box"/>
        <c:axId val="349008784"/>
        <c:axId val="349009176"/>
        <c:axId val="0"/>
      </c:bar3DChart>
      <c:catAx>
        <c:axId val="349008784"/>
        <c:scaling>
          <c:orientation val="minMax"/>
        </c:scaling>
        <c:delete val="0"/>
        <c:axPos val="l"/>
        <c:numFmt formatCode="General" sourceLinked="1"/>
        <c:majorTickMark val="out"/>
        <c:minorTickMark val="none"/>
        <c:tickLblPos val="nextTo"/>
        <c:crossAx val="349009176"/>
        <c:crosses val="autoZero"/>
        <c:auto val="1"/>
        <c:lblAlgn val="ctr"/>
        <c:lblOffset val="100"/>
        <c:noMultiLvlLbl val="0"/>
      </c:catAx>
      <c:valAx>
        <c:axId val="349009176"/>
        <c:scaling>
          <c:orientation val="minMax"/>
        </c:scaling>
        <c:delete val="1"/>
        <c:axPos val="b"/>
        <c:numFmt formatCode="0%" sourceLinked="1"/>
        <c:majorTickMark val="out"/>
        <c:minorTickMark val="none"/>
        <c:tickLblPos val="nextTo"/>
        <c:crossAx val="349008784"/>
        <c:crosses val="autoZero"/>
        <c:crossBetween val="between"/>
      </c:valAx>
      <c:spPr>
        <a:noFill/>
        <a:ln w="25383">
          <a:noFill/>
        </a:ln>
      </c:spPr>
    </c:plotArea>
    <c:plotVisOnly val="1"/>
    <c:dispBlanksAs val="gap"/>
    <c:showDLblsOverMax val="0"/>
  </c:chart>
  <c:spPr>
    <a:ln w="6248"/>
  </c:spPr>
  <c:txPr>
    <a:bodyPr/>
    <a:lstStyle/>
    <a:p>
      <a:pPr>
        <a:defRPr sz="881"/>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2"/>
            </a:pPr>
            <a:r>
              <a:rPr lang="ru-RU" dirty="0" smtClean="0"/>
              <a:t>2017 (факт)</a:t>
            </a:r>
            <a:endParaRPr lang="ru-RU" dirty="0"/>
          </a:p>
        </c:rich>
      </c:tx>
      <c:layout>
        <c:manualLayout>
          <c:xMode val="edge"/>
          <c:yMode val="edge"/>
          <c:x val="0.45972625132384826"/>
          <c:y val="1.0526512508721218E-2"/>
        </c:manualLayout>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0"/>
        </c:dLbls>
      </c:pie3DChart>
      <c:spPr>
        <a:noFill/>
        <a:ln w="25408">
          <a:noFill/>
        </a:ln>
      </c:spPr>
    </c:plotArea>
    <c:plotVisOnly val="1"/>
    <c:dispBlanksAs val="zero"/>
    <c:showDLblsOverMax val="0"/>
  </c:chart>
  <c:txPr>
    <a:bodyPr/>
    <a:lstStyle/>
    <a:p>
      <a:pPr>
        <a:defRPr sz="1426"/>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1C29D8C-2BC3-403D-91CC-F670CC081E3A}" type="datetimeFigureOut">
              <a:rPr lang="ru-RU" smtClean="0"/>
              <a:pPr/>
              <a:t>04.07.2023</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55029A-E3C0-4977-B70B-5F26B687873D}" type="slidenum">
              <a:rPr lang="ru-RU" smtClean="0"/>
              <a:pPr/>
              <a:t>‹#›</a:t>
            </a:fld>
            <a:endParaRPr lang="ru-RU"/>
          </a:p>
        </p:txBody>
      </p:sp>
    </p:spTree>
    <p:extLst>
      <p:ext uri="{BB962C8B-B14F-4D97-AF65-F5344CB8AC3E}">
        <p14:creationId xmlns:p14="http://schemas.microsoft.com/office/powerpoint/2010/main" val="266433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23234" y="10248915"/>
            <a:ext cx="2922597"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86" tIns="46693" rIns="93386" bIns="46693" anchor="b"/>
          <a:lstStyle>
            <a:lvl1pPr defTabSz="922338">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2233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78F05D51-612C-4E74-8992-2C8A47EFD7C6}" type="slidenum">
              <a:rPr lang="ru-RU" altLang="ru-RU"/>
              <a:pPr algn="r" eaLnBrk="1" hangingPunct="1">
                <a:spcBef>
                  <a:spcPct val="0"/>
                </a:spcBef>
              </a:pPr>
              <a:t>1</a:t>
            </a:fld>
            <a:endParaRPr lang="ru-RU" altLang="ru-RU"/>
          </a:p>
        </p:txBody>
      </p:sp>
      <p:sp>
        <p:nvSpPr>
          <p:cNvPr id="5123" name="Rectangle 2"/>
          <p:cNvSpPr>
            <a:spLocks noGrp="1" noRot="1" noChangeAspect="1" noChangeArrowheads="1" noTextEdit="1"/>
          </p:cNvSpPr>
          <p:nvPr>
            <p:ph type="sldImg"/>
          </p:nvPr>
        </p:nvSpPr>
        <p:spPr>
          <a:xfrm>
            <a:off x="-223838" y="809625"/>
            <a:ext cx="7197726" cy="4049713"/>
          </a:xfrm>
          <a:ln/>
        </p:spPr>
      </p:sp>
      <p:sp>
        <p:nvSpPr>
          <p:cNvPr id="5124" name="Rectangle 3"/>
          <p:cNvSpPr>
            <a:spLocks noGrp="1" noChangeArrowheads="1"/>
          </p:cNvSpPr>
          <p:nvPr>
            <p:ph type="body" idx="1"/>
          </p:nvPr>
        </p:nvSpPr>
        <p:spPr>
          <a:xfrm>
            <a:off x="673989" y="5125318"/>
            <a:ext cx="5399348" cy="48547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86" tIns="46693" rIns="93386" bIns="46693"/>
          <a:lstStyle/>
          <a:p>
            <a:pPr eaLnBrk="1" hangingPunct="1"/>
            <a:endParaRPr lang="en-US" altLang="ru-RU" smtClean="0">
              <a:latin typeface="Arial" panose="020B0604020202020204" pitchFamily="34" charset="0"/>
            </a:endParaRPr>
          </a:p>
        </p:txBody>
      </p:sp>
    </p:spTree>
    <p:extLst>
      <p:ext uri="{BB962C8B-B14F-4D97-AF65-F5344CB8AC3E}">
        <p14:creationId xmlns:p14="http://schemas.microsoft.com/office/powerpoint/2010/main" val="2927031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CC0B04-F90E-4F99-8D04-E8B4A7D1E69B}" type="slidenum">
              <a:rPr lang="ru-RU" altLang="ru-RU">
                <a:solidFill>
                  <a:srgbClr val="000000"/>
                </a:solidFill>
              </a:rPr>
              <a:pPr eaLnBrk="1" hangingPunct="1"/>
              <a:t>2</a:t>
            </a:fld>
            <a:endParaRPr lang="ru-RU" altLang="ru-RU">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679768" y="4716877"/>
            <a:ext cx="5438140" cy="446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Tree>
    <p:extLst>
      <p:ext uri="{BB962C8B-B14F-4D97-AF65-F5344CB8AC3E}">
        <p14:creationId xmlns:p14="http://schemas.microsoft.com/office/powerpoint/2010/main" val="219672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CC0B04-F90E-4F99-8D04-E8B4A7D1E69B}" type="slidenum">
              <a:rPr lang="ru-RU" altLang="ru-RU">
                <a:solidFill>
                  <a:srgbClr val="000000"/>
                </a:solidFill>
              </a:rPr>
              <a:pPr eaLnBrk="1" hangingPunct="1"/>
              <a:t>3</a:t>
            </a:fld>
            <a:endParaRPr lang="ru-RU" altLang="ru-RU">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679768" y="4716877"/>
            <a:ext cx="5438140" cy="446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Tree>
    <p:extLst>
      <p:ext uri="{BB962C8B-B14F-4D97-AF65-F5344CB8AC3E}">
        <p14:creationId xmlns:p14="http://schemas.microsoft.com/office/powerpoint/2010/main" val="388688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CC0B04-F90E-4F99-8D04-E8B4A7D1E69B}" type="slidenum">
              <a:rPr lang="ru-RU" altLang="ru-RU">
                <a:solidFill>
                  <a:srgbClr val="000000"/>
                </a:solidFill>
              </a:rPr>
              <a:pPr eaLnBrk="1" hangingPunct="1"/>
              <a:t>4</a:t>
            </a:fld>
            <a:endParaRPr lang="ru-RU" altLang="ru-RU">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679768" y="4716877"/>
            <a:ext cx="5438140" cy="446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Tree>
    <p:extLst>
      <p:ext uri="{BB962C8B-B14F-4D97-AF65-F5344CB8AC3E}">
        <p14:creationId xmlns:p14="http://schemas.microsoft.com/office/powerpoint/2010/main" val="1783699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CC0B04-F90E-4F99-8D04-E8B4A7D1E69B}" type="slidenum">
              <a:rPr lang="ru-RU" altLang="ru-RU">
                <a:solidFill>
                  <a:srgbClr val="000000"/>
                </a:solidFill>
              </a:rPr>
              <a:pPr eaLnBrk="1" hangingPunct="1"/>
              <a:t>5</a:t>
            </a:fld>
            <a:endParaRPr lang="ru-RU" altLang="ru-RU">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679768" y="4716877"/>
            <a:ext cx="5438140" cy="446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Tree>
    <p:extLst>
      <p:ext uri="{BB962C8B-B14F-4D97-AF65-F5344CB8AC3E}">
        <p14:creationId xmlns:p14="http://schemas.microsoft.com/office/powerpoint/2010/main" val="1593835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23234" y="10248915"/>
            <a:ext cx="2922597"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86" tIns="46693" rIns="93386" bIns="46693" anchor="b"/>
          <a:lstStyle>
            <a:lvl1pPr defTabSz="922338">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2233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78F05D51-612C-4E74-8992-2C8A47EFD7C6}" type="slidenum">
              <a:rPr lang="ru-RU" altLang="ru-RU"/>
              <a:pPr algn="r" eaLnBrk="1" hangingPunct="1">
                <a:spcBef>
                  <a:spcPct val="0"/>
                </a:spcBef>
              </a:pPr>
              <a:t>8</a:t>
            </a:fld>
            <a:endParaRPr lang="ru-RU" altLang="ru-RU"/>
          </a:p>
        </p:txBody>
      </p:sp>
      <p:sp>
        <p:nvSpPr>
          <p:cNvPr id="5123" name="Rectangle 2"/>
          <p:cNvSpPr>
            <a:spLocks noGrp="1" noRot="1" noChangeAspect="1" noChangeArrowheads="1" noTextEdit="1"/>
          </p:cNvSpPr>
          <p:nvPr>
            <p:ph type="sldImg"/>
          </p:nvPr>
        </p:nvSpPr>
        <p:spPr>
          <a:xfrm>
            <a:off x="-223838" y="809625"/>
            <a:ext cx="7197726" cy="4049713"/>
          </a:xfrm>
          <a:ln/>
        </p:spPr>
      </p:sp>
      <p:sp>
        <p:nvSpPr>
          <p:cNvPr id="5124" name="Rectangle 3"/>
          <p:cNvSpPr>
            <a:spLocks noGrp="1" noChangeArrowheads="1"/>
          </p:cNvSpPr>
          <p:nvPr>
            <p:ph type="body" idx="1"/>
          </p:nvPr>
        </p:nvSpPr>
        <p:spPr>
          <a:xfrm>
            <a:off x="673989" y="5125318"/>
            <a:ext cx="5399348" cy="48547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86" tIns="46693" rIns="93386" bIns="46693"/>
          <a:lstStyle/>
          <a:p>
            <a:pPr eaLnBrk="1" hangingPunct="1"/>
            <a:endParaRPr lang="en-US" altLang="ru-RU" smtClean="0">
              <a:latin typeface="Arial" panose="020B0604020202020204" pitchFamily="34" charset="0"/>
            </a:endParaRPr>
          </a:p>
        </p:txBody>
      </p:sp>
    </p:spTree>
    <p:extLst>
      <p:ext uri="{BB962C8B-B14F-4D97-AF65-F5344CB8AC3E}">
        <p14:creationId xmlns:p14="http://schemas.microsoft.com/office/powerpoint/2010/main" val="2498582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3864878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208476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223371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362240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243383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49052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497650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11807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3564424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1253628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A229305-C08D-4680-9D99-79D4C84F745D}" type="datetimeFigureOut">
              <a:rPr lang="ru-RU" smtClean="0"/>
              <a:pPr/>
              <a:t>04.07.2023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27614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29305-C08D-4680-9D99-79D4C84F745D}" type="datetimeFigureOut">
              <a:rPr lang="ru-RU" smtClean="0"/>
              <a:pPr/>
              <a:t>04.07.2023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42422-F721-4275-8A47-901EB053C8B1}" type="slidenum">
              <a:rPr lang="ru-RU" smtClean="0"/>
              <a:pPr/>
              <a:t>‹#›</a:t>
            </a:fld>
            <a:endParaRPr lang="ru-RU"/>
          </a:p>
        </p:txBody>
      </p:sp>
    </p:spTree>
    <p:extLst>
      <p:ext uri="{BB962C8B-B14F-4D97-AF65-F5344CB8AC3E}">
        <p14:creationId xmlns:p14="http://schemas.microsoft.com/office/powerpoint/2010/main" val="3169396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Прямоугольник 12"/>
          <p:cNvSpPr>
            <a:spLocks noChangeArrowheads="1"/>
          </p:cNvSpPr>
          <p:nvPr/>
        </p:nvSpPr>
        <p:spPr bwMode="auto">
          <a:xfrm>
            <a:off x="1928005" y="1669227"/>
            <a:ext cx="8651875" cy="4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ru-RU" b="1" dirty="0" smtClean="0">
                <a:solidFill>
                  <a:srgbClr val="C00000"/>
                </a:solidFill>
                <a:latin typeface="Times New Roman" panose="02020603050405020304" pitchFamily="18" charset="0"/>
                <a:cs typeface="Times New Roman" panose="02020603050405020304" pitchFamily="18" charset="0"/>
              </a:rPr>
              <a:t>БЮДЖЕТ ДЛЯ ГРАЖДАН</a:t>
            </a:r>
          </a:p>
          <a:p>
            <a:pPr algn="ctr">
              <a:buNone/>
            </a:pPr>
            <a:endParaRPr lang="ru-RU" b="1" dirty="0">
              <a:solidFill>
                <a:srgbClr val="C00000"/>
              </a:solidFill>
              <a:latin typeface="Times New Roman" panose="02020603050405020304" pitchFamily="18" charset="0"/>
              <a:cs typeface="Times New Roman" panose="02020603050405020304" pitchFamily="18" charset="0"/>
            </a:endParaRPr>
          </a:p>
          <a:p>
            <a:pPr algn="ctr">
              <a:buNone/>
            </a:pPr>
            <a:r>
              <a:rPr lang="ru-RU" b="1" dirty="0" smtClean="0">
                <a:solidFill>
                  <a:srgbClr val="C00000"/>
                </a:solidFill>
                <a:latin typeface="Times New Roman" panose="02020603050405020304" pitchFamily="18" charset="0"/>
                <a:cs typeface="Times New Roman" panose="02020603050405020304" pitchFamily="18" charset="0"/>
              </a:rPr>
              <a:t>О </a:t>
            </a:r>
            <a:r>
              <a:rPr lang="ru-RU" b="1" dirty="0">
                <a:solidFill>
                  <a:srgbClr val="C00000"/>
                </a:solidFill>
                <a:latin typeface="Times New Roman" panose="02020603050405020304" pitchFamily="18" charset="0"/>
                <a:cs typeface="Times New Roman" panose="02020603050405020304" pitchFamily="18" charset="0"/>
              </a:rPr>
              <a:t>внесении изменений и дополнений в решение </a:t>
            </a:r>
            <a:r>
              <a:rPr lang="ru-RU" b="1" dirty="0" smtClean="0">
                <a:solidFill>
                  <a:srgbClr val="C00000"/>
                </a:solidFill>
                <a:latin typeface="Times New Roman" panose="02020603050405020304" pitchFamily="18" charset="0"/>
                <a:cs typeface="Times New Roman" panose="02020603050405020304" pitchFamily="18" charset="0"/>
              </a:rPr>
              <a:t>Думы Старицкого муниципального округа </a:t>
            </a:r>
            <a:r>
              <a:rPr lang="ru-RU" b="1" dirty="0">
                <a:solidFill>
                  <a:srgbClr val="C00000"/>
                </a:solidFill>
                <a:latin typeface="Times New Roman" panose="02020603050405020304" pitchFamily="18" charset="0"/>
                <a:cs typeface="Times New Roman" panose="02020603050405020304" pitchFamily="18" charset="0"/>
              </a:rPr>
              <a:t>от </a:t>
            </a:r>
            <a:r>
              <a:rPr lang="ru-RU" b="1" dirty="0" smtClean="0">
                <a:solidFill>
                  <a:srgbClr val="C00000"/>
                </a:solidFill>
                <a:latin typeface="Times New Roman" panose="02020603050405020304" pitchFamily="18" charset="0"/>
                <a:cs typeface="Times New Roman" panose="02020603050405020304" pitchFamily="18" charset="0"/>
              </a:rPr>
              <a:t>22.12.2022 года № 68 </a:t>
            </a:r>
            <a:r>
              <a:rPr lang="ru-RU" b="1" dirty="0">
                <a:solidFill>
                  <a:srgbClr val="C00000"/>
                </a:solidFill>
                <a:latin typeface="Times New Roman" panose="02020603050405020304" pitchFamily="18" charset="0"/>
                <a:cs typeface="Times New Roman" panose="02020603050405020304" pitchFamily="18" charset="0"/>
              </a:rPr>
              <a:t>«О </a:t>
            </a:r>
            <a:r>
              <a:rPr lang="ru-RU" b="1" dirty="0" smtClean="0">
                <a:solidFill>
                  <a:srgbClr val="C00000"/>
                </a:solidFill>
                <a:latin typeface="Times New Roman" panose="02020603050405020304" pitchFamily="18" charset="0"/>
                <a:cs typeface="Times New Roman" panose="02020603050405020304" pitchFamily="18" charset="0"/>
              </a:rPr>
              <a:t>бюджете Старицкого муниципального округа Тверской области </a:t>
            </a:r>
            <a:r>
              <a:rPr lang="ru-RU" b="1" dirty="0">
                <a:solidFill>
                  <a:srgbClr val="C00000"/>
                </a:solidFill>
                <a:latin typeface="Times New Roman" panose="02020603050405020304" pitchFamily="18" charset="0"/>
                <a:cs typeface="Times New Roman" panose="02020603050405020304" pitchFamily="18" charset="0"/>
              </a:rPr>
              <a:t>на </a:t>
            </a:r>
            <a:r>
              <a:rPr lang="ru-RU" b="1" dirty="0" smtClean="0">
                <a:solidFill>
                  <a:srgbClr val="C00000"/>
                </a:solidFill>
                <a:latin typeface="Times New Roman" panose="02020603050405020304" pitchFamily="18" charset="0"/>
                <a:cs typeface="Times New Roman" panose="02020603050405020304" pitchFamily="18" charset="0"/>
              </a:rPr>
              <a:t>2023 </a:t>
            </a:r>
            <a:r>
              <a:rPr lang="ru-RU" b="1" dirty="0">
                <a:solidFill>
                  <a:srgbClr val="C00000"/>
                </a:solidFill>
                <a:latin typeface="Times New Roman" panose="02020603050405020304" pitchFamily="18" charset="0"/>
                <a:cs typeface="Times New Roman" panose="02020603050405020304" pitchFamily="18" charset="0"/>
              </a:rPr>
              <a:t>год и на плановый период </a:t>
            </a:r>
            <a:r>
              <a:rPr lang="ru-RU" b="1" dirty="0" smtClean="0">
                <a:solidFill>
                  <a:srgbClr val="C00000"/>
                </a:solidFill>
                <a:latin typeface="Times New Roman" panose="02020603050405020304" pitchFamily="18" charset="0"/>
                <a:cs typeface="Times New Roman" panose="02020603050405020304" pitchFamily="18" charset="0"/>
              </a:rPr>
              <a:t>2024 </a:t>
            </a:r>
            <a:r>
              <a:rPr lang="ru-RU" b="1" dirty="0">
                <a:solidFill>
                  <a:srgbClr val="C00000"/>
                </a:solidFill>
                <a:latin typeface="Times New Roman" panose="02020603050405020304" pitchFamily="18" charset="0"/>
                <a:cs typeface="Times New Roman" panose="02020603050405020304" pitchFamily="18" charset="0"/>
              </a:rPr>
              <a:t>и </a:t>
            </a:r>
            <a:r>
              <a:rPr lang="ru-RU" b="1" dirty="0" smtClean="0">
                <a:solidFill>
                  <a:srgbClr val="C00000"/>
                </a:solidFill>
                <a:latin typeface="Times New Roman" panose="02020603050405020304" pitchFamily="18" charset="0"/>
                <a:cs typeface="Times New Roman" panose="02020603050405020304" pitchFamily="18" charset="0"/>
              </a:rPr>
              <a:t>2025 </a:t>
            </a:r>
            <a:r>
              <a:rPr lang="ru-RU" b="1" dirty="0">
                <a:solidFill>
                  <a:srgbClr val="C00000"/>
                </a:solidFill>
                <a:latin typeface="Times New Roman" panose="02020603050405020304" pitchFamily="18" charset="0"/>
                <a:cs typeface="Times New Roman" panose="02020603050405020304" pitchFamily="18" charset="0"/>
              </a:rPr>
              <a:t>годов» </a:t>
            </a:r>
          </a:p>
        </p:txBody>
      </p:sp>
      <p:sp>
        <p:nvSpPr>
          <p:cNvPr id="2" name="Номер слайда 1"/>
          <p:cNvSpPr>
            <a:spLocks noGrp="1"/>
          </p:cNvSpPr>
          <p:nvPr>
            <p:ph type="sldNum" sz="quarter" idx="12"/>
          </p:nvPr>
        </p:nvSpPr>
        <p:spPr>
          <a:xfrm>
            <a:off x="8534400" y="6492876"/>
            <a:ext cx="2133600" cy="365125"/>
          </a:xfrm>
        </p:spPr>
        <p:txBody>
          <a:bodyPr/>
          <a:lstStyle/>
          <a:p>
            <a:pPr>
              <a:defRPr/>
            </a:pPr>
            <a:fld id="{1F7CA5A3-2A0E-4945-BF9F-439E2BDF7614}" type="slidenum">
              <a:rPr lang="ru-RU" altLang="ru-RU" smtClean="0"/>
              <a:pPr>
                <a:defRPr/>
              </a:pPr>
              <a:t>1</a:t>
            </a:fld>
            <a:endParaRPr lang="ru-RU" altLang="ru-RU" dirty="0"/>
          </a:p>
        </p:txBody>
      </p:sp>
      <p:sp>
        <p:nvSpPr>
          <p:cNvPr id="12" name="Заголовок 20"/>
          <p:cNvSpPr txBox="1">
            <a:spLocks/>
          </p:cNvSpPr>
          <p:nvPr/>
        </p:nvSpPr>
        <p:spPr>
          <a:xfrm>
            <a:off x="2766712" y="245314"/>
            <a:ext cx="7992888" cy="912101"/>
          </a:xfrm>
          <a:prstGeom prst="rect">
            <a:avLst/>
          </a:prstGeom>
          <a:noFill/>
        </p:spPr>
        <p:txBody>
          <a:bodyPr>
            <a:normAutofit fontScale="925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sz="2400" b="1" dirty="0" smtClean="0">
                <a:solidFill>
                  <a:srgbClr val="B28E1D"/>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АДМИНИСТРАЦИЯ СТАРИЦКОГО МУНИЦИПАЛЬНОГО ОКРУГА </a:t>
            </a:r>
            <a:r>
              <a:rPr lang="ru-RU" sz="2400" b="1" dirty="0" smtClean="0">
                <a:solidFill>
                  <a:srgbClr val="A88000"/>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ТВЕРСКОЙ </a:t>
            </a:r>
            <a:r>
              <a:rPr lang="ru-RU" sz="2400" b="1" dirty="0">
                <a:solidFill>
                  <a:srgbClr val="A88000"/>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ОБЛАСТИ</a:t>
            </a:r>
          </a:p>
        </p:txBody>
      </p:sp>
      <p:pic>
        <p:nvPicPr>
          <p:cNvPr id="8" name="Picture 10" descr="staritsa_city_coa"/>
          <p:cNvPicPr>
            <a:picLocks noChangeAspect="1" noChangeArrowheads="1"/>
          </p:cNvPicPr>
          <p:nvPr/>
        </p:nvPicPr>
        <p:blipFill>
          <a:blip r:embed="rId3"/>
          <a:srcRect/>
          <a:stretch>
            <a:fillRect/>
          </a:stretch>
        </p:blipFill>
        <p:spPr bwMode="auto">
          <a:xfrm>
            <a:off x="203949" y="245314"/>
            <a:ext cx="1143008" cy="1357321"/>
          </a:xfrm>
          <a:prstGeom prst="rect">
            <a:avLst/>
          </a:prstGeom>
          <a:noFill/>
          <a:ln w="9525">
            <a:noFill/>
            <a:miter lim="800000"/>
            <a:headEnd/>
            <a:tailEnd/>
          </a:ln>
        </p:spPr>
      </p:pic>
    </p:spTree>
    <p:extLst>
      <p:ext uri="{BB962C8B-B14F-4D97-AF65-F5344CB8AC3E}">
        <p14:creationId xmlns:p14="http://schemas.microsoft.com/office/powerpoint/2010/main" val="2890016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Содержимое 5"/>
          <p:cNvGraphicFramePr>
            <a:graphicFrameLocks noGrp="1"/>
          </p:cNvGraphicFramePr>
          <p:nvPr>
            <p:ph idx="1"/>
          </p:nvPr>
        </p:nvGraphicFramePr>
        <p:xfrm>
          <a:off x="2033588" y="3695701"/>
          <a:ext cx="5091112" cy="2189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Диаграмма 7"/>
          <p:cNvGraphicFramePr>
            <a:graphicFrameLocks/>
          </p:cNvGraphicFramePr>
          <p:nvPr/>
        </p:nvGraphicFramePr>
        <p:xfrm>
          <a:off x="2043113" y="4127500"/>
          <a:ext cx="3478212" cy="2413000"/>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descr="staritsa_city_coa"/>
          <p:cNvPicPr>
            <a:picLocks noChangeAspect="1" noChangeArrowheads="1"/>
          </p:cNvPicPr>
          <p:nvPr/>
        </p:nvPicPr>
        <p:blipFill>
          <a:blip r:embed="rId5"/>
          <a:srcRect/>
          <a:stretch>
            <a:fillRect/>
          </a:stretch>
        </p:blipFill>
        <p:spPr bwMode="auto">
          <a:xfrm>
            <a:off x="231785" y="0"/>
            <a:ext cx="790595" cy="882316"/>
          </a:xfrm>
          <a:prstGeom prst="rect">
            <a:avLst/>
          </a:prstGeom>
          <a:noFill/>
          <a:ln w="9525">
            <a:noFill/>
            <a:miter lim="800000"/>
            <a:headEnd/>
            <a:tailEnd/>
          </a:ln>
        </p:spPr>
      </p:pic>
      <p:sp>
        <p:nvSpPr>
          <p:cNvPr id="12" name="Заголовок 1"/>
          <p:cNvSpPr>
            <a:spLocks noGrp="1"/>
          </p:cNvSpPr>
          <p:nvPr>
            <p:ph type="title"/>
          </p:nvPr>
        </p:nvSpPr>
        <p:spPr>
          <a:xfrm>
            <a:off x="1022380" y="140587"/>
            <a:ext cx="11089264" cy="681644"/>
          </a:xfrm>
        </p:spPr>
        <p:txBody>
          <a:bodyPr>
            <a:noAutofit/>
          </a:bodyPr>
          <a:lstStyle/>
          <a:p>
            <a:pPr algn="ctr">
              <a:spcBef>
                <a:spcPts val="1000"/>
              </a:spcBef>
              <a:spcAft>
                <a:spcPts val="0"/>
              </a:spcAft>
              <a:tabLst>
                <a:tab pos="219075" algn="l"/>
              </a:tabLst>
            </a:pPr>
            <a:r>
              <a:rPr lang="ru-RU" altLang="ru-RU" sz="2400" b="1" dirty="0">
                <a:solidFill>
                  <a:srgbClr val="C00000"/>
                </a:solidFill>
                <a:latin typeface="Times New Roman" panose="02020603050405020304" pitchFamily="18" charset="0"/>
                <a:cs typeface="Times New Roman" panose="02020603050405020304" pitchFamily="18" charset="0"/>
              </a:rPr>
              <a:t>Неналоговые доходы бюджета Старицкого муниципального округа Тверской области на 2023-2025г., </a:t>
            </a:r>
            <a:r>
              <a:rPr lang="ru-RU" altLang="ru-RU" sz="2400" b="1" dirty="0" err="1">
                <a:solidFill>
                  <a:srgbClr val="C00000"/>
                </a:solidFill>
                <a:latin typeface="Times New Roman" panose="02020603050405020304" pitchFamily="18" charset="0"/>
                <a:cs typeface="Times New Roman" panose="02020603050405020304" pitchFamily="18" charset="0"/>
              </a:rPr>
              <a:t>тыс.руб</a:t>
            </a:r>
            <a:r>
              <a:rPr lang="ru-RU" altLang="ru-RU" sz="2400" b="1" dirty="0">
                <a:solidFill>
                  <a:srgbClr val="C00000"/>
                </a:solidFill>
                <a:latin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005029664"/>
              </p:ext>
            </p:extLst>
          </p:nvPr>
        </p:nvGraphicFramePr>
        <p:xfrm>
          <a:off x="335281" y="1200964"/>
          <a:ext cx="11776363" cy="5698436"/>
        </p:xfrm>
        <a:graphic>
          <a:graphicData uri="http://schemas.openxmlformats.org/drawingml/2006/table">
            <a:tbl>
              <a:tblPr firstRow="1" firstCol="1" bandRow="1">
                <a:tableStyleId>{5C22544A-7EE6-4342-B048-85BDC9FD1C3A}</a:tableStyleId>
              </a:tblPr>
              <a:tblGrid>
                <a:gridCol w="9607825">
                  <a:extLst>
                    <a:ext uri="{9D8B030D-6E8A-4147-A177-3AD203B41FA5}">
                      <a16:colId xmlns:a16="http://schemas.microsoft.com/office/drawing/2014/main" val="2140764166"/>
                    </a:ext>
                  </a:extLst>
                </a:gridCol>
                <a:gridCol w="765367">
                  <a:extLst>
                    <a:ext uri="{9D8B030D-6E8A-4147-A177-3AD203B41FA5}">
                      <a16:colId xmlns:a16="http://schemas.microsoft.com/office/drawing/2014/main" val="2795771359"/>
                    </a:ext>
                  </a:extLst>
                </a:gridCol>
                <a:gridCol w="756861">
                  <a:extLst>
                    <a:ext uri="{9D8B030D-6E8A-4147-A177-3AD203B41FA5}">
                      <a16:colId xmlns:a16="http://schemas.microsoft.com/office/drawing/2014/main" val="1188267928"/>
                    </a:ext>
                  </a:extLst>
                </a:gridCol>
                <a:gridCol w="646310">
                  <a:extLst>
                    <a:ext uri="{9D8B030D-6E8A-4147-A177-3AD203B41FA5}">
                      <a16:colId xmlns:a16="http://schemas.microsoft.com/office/drawing/2014/main" val="4481350"/>
                    </a:ext>
                  </a:extLst>
                </a:gridCol>
              </a:tblGrid>
              <a:tr h="549811">
                <a:tc>
                  <a:txBody>
                    <a:bodyPr/>
                    <a:lstStyle/>
                    <a:p>
                      <a:pPr algn="ctr">
                        <a:lnSpc>
                          <a:spcPct val="115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Наименование КБК</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gridSpan="3">
                  <a:txBody>
                    <a:bodyPr/>
                    <a:lstStyle/>
                    <a:p>
                      <a:pPr algn="ctr">
                        <a:lnSpc>
                          <a:spcPct val="115000"/>
                        </a:lnSpc>
                        <a:spcAft>
                          <a:spcPts val="1000"/>
                        </a:spcAft>
                        <a:tabLst>
                          <a:tab pos="767715" algn="l"/>
                        </a:tabLst>
                      </a:pPr>
                      <a:r>
                        <a:rPr lang="ru-RU" sz="1800" b="1" dirty="0" smtClean="0">
                          <a:solidFill>
                            <a:schemeClr val="tx1"/>
                          </a:solidFill>
                          <a:effectLst/>
                          <a:latin typeface="Times New Roman" panose="02020603050405020304" pitchFamily="18" charset="0"/>
                          <a:cs typeface="Times New Roman" panose="02020603050405020304" pitchFamily="18" charset="0"/>
                        </a:rPr>
                        <a:t>2023г.    2024г.  2025г.</a:t>
                      </a:r>
                    </a:p>
                    <a:p>
                      <a:pPr algn="ctr">
                        <a:lnSpc>
                          <a:spcPct val="115000"/>
                        </a:lnSpc>
                        <a:spcAft>
                          <a:spcPts val="1000"/>
                        </a:spcAft>
                        <a:tabLst>
                          <a:tab pos="767715" algn="l"/>
                        </a:tabLst>
                      </a:pPr>
                      <a:endParaRPr lang="ru-RU"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76779800"/>
                  </a:ext>
                </a:extLst>
              </a:tr>
              <a:tr h="956551">
                <a:tc>
                  <a:txBody>
                    <a:bodyPr/>
                    <a:lstStyle/>
                    <a:p>
                      <a:pPr>
                        <a:lnSpc>
                          <a:spcPct val="115000"/>
                        </a:lnSpc>
                        <a:spcAft>
                          <a:spcPts val="1000"/>
                        </a:spcAft>
                      </a:pPr>
                      <a:r>
                        <a:rPr lang="ru-RU" sz="1800" dirty="0" smtClean="0">
                          <a:solidFill>
                            <a:schemeClr val="tx1"/>
                          </a:solidFill>
                          <a:effectLst/>
                          <a:latin typeface="Times New Roman" panose="02020603050405020304" pitchFamily="18" charset="0"/>
                          <a:cs typeface="Times New Roman" panose="02020603050405020304" pitchFamily="18" charset="0"/>
                        </a:rPr>
                        <a:t>Инициативные платежи, зачисляемые в бюджеты муниципальных округов,</a:t>
                      </a:r>
                    </a:p>
                    <a:p>
                      <a:pPr>
                        <a:lnSpc>
                          <a:spcPct val="115000"/>
                        </a:lnSpc>
                        <a:spcAft>
                          <a:spcPts val="1000"/>
                        </a:spcAft>
                      </a:pPr>
                      <a:r>
                        <a:rPr lang="ru-RU" sz="1800" baseline="0" dirty="0" smtClean="0">
                          <a:solidFill>
                            <a:schemeClr val="tx1"/>
                          </a:solidFill>
                          <a:effectLst/>
                          <a:latin typeface="Times New Roman" panose="02020603050405020304" pitchFamily="18" charset="0"/>
                          <a:cs typeface="Times New Roman" panose="02020603050405020304" pitchFamily="18" charset="0"/>
                        </a:rPr>
                        <a:t>в том числе:</a:t>
                      </a:r>
                      <a:endParaRPr lang="ru-RU" sz="1800" dirty="0" smtClean="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800" b="1" dirty="0" smtClean="0">
                          <a:effectLst/>
                          <a:latin typeface="Times New Roman" panose="02020603050405020304" pitchFamily="18" charset="0"/>
                          <a:ea typeface="Calibri" panose="020F0502020204030204" pitchFamily="34" charset="0"/>
                        </a:rPr>
                        <a:t>136,0</a:t>
                      </a:r>
                      <a:endParaRPr lang="ru-RU"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800" b="1" dirty="0">
                          <a:solidFill>
                            <a:schemeClr val="tx1"/>
                          </a:solidFill>
                          <a:effectLst/>
                          <a:latin typeface="Times New Roman" panose="02020603050405020304" pitchFamily="18" charset="0"/>
                          <a:cs typeface="Times New Roman" panose="02020603050405020304" pitchFamily="18" charset="0"/>
                        </a:rPr>
                        <a:t>0,0</a:t>
                      </a:r>
                      <a:endParaRPr lang="ru-RU"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800" b="1" dirty="0">
                          <a:solidFill>
                            <a:schemeClr val="tx1"/>
                          </a:solidFill>
                          <a:effectLst/>
                          <a:latin typeface="Times New Roman" panose="02020603050405020304" pitchFamily="18" charset="0"/>
                          <a:cs typeface="Times New Roman" panose="02020603050405020304" pitchFamily="18" charset="0"/>
                        </a:rPr>
                        <a:t>0,0</a:t>
                      </a:r>
                      <a:endParaRPr lang="ru-RU"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38716392"/>
                  </a:ext>
                </a:extLst>
              </a:tr>
              <a:tr h="799865">
                <a:tc>
                  <a:txBody>
                    <a:bodyPr/>
                    <a:lstStyle/>
                    <a:p>
                      <a:pPr>
                        <a:lnSpc>
                          <a:spcPct val="115000"/>
                        </a:lnSpc>
                        <a:spcAft>
                          <a:spcPts val="1000"/>
                        </a:spcAft>
                      </a:pPr>
                      <a:r>
                        <a:rPr lang="ru-RU" sz="1400" dirty="0" smtClean="0">
                          <a:solidFill>
                            <a:schemeClr val="tx1"/>
                          </a:solidFill>
                          <a:effectLst/>
                          <a:latin typeface="Times New Roman" panose="02020603050405020304" pitchFamily="18" charset="0"/>
                          <a:cs typeface="Times New Roman" panose="02020603050405020304" pitchFamily="18" charset="0"/>
                        </a:rPr>
                        <a:t>Приобретение лемешного плуга ПЛН 3-35 (или эквивалента (2 шт.) для нужд </a:t>
                      </a:r>
                      <a:r>
                        <a:rPr lang="ru-RU" sz="1400" dirty="0" err="1" smtClean="0">
                          <a:solidFill>
                            <a:schemeClr val="tx1"/>
                          </a:solidFill>
                          <a:effectLst/>
                          <a:latin typeface="Times New Roman" panose="02020603050405020304" pitchFamily="18" charset="0"/>
                          <a:cs typeface="Times New Roman" panose="02020603050405020304" pitchFamily="18" charset="0"/>
                        </a:rPr>
                        <a:t>д.Паньково</a:t>
                      </a:r>
                      <a:r>
                        <a:rPr lang="ru-RU" sz="1400" dirty="0" smtClean="0">
                          <a:solidFill>
                            <a:schemeClr val="tx1"/>
                          </a:solidFill>
                          <a:effectLst/>
                          <a:latin typeface="Times New Roman" panose="02020603050405020304" pitchFamily="18" charset="0"/>
                          <a:cs typeface="Times New Roman" panose="02020603050405020304" pitchFamily="18" charset="0"/>
                        </a:rPr>
                        <a:t>, д. </a:t>
                      </a:r>
                      <a:r>
                        <a:rPr lang="ru-RU" sz="1400" dirty="0" err="1" smtClean="0">
                          <a:solidFill>
                            <a:schemeClr val="tx1"/>
                          </a:solidFill>
                          <a:effectLst/>
                          <a:latin typeface="Times New Roman" panose="02020603050405020304" pitchFamily="18" charset="0"/>
                          <a:cs typeface="Times New Roman" panose="02020603050405020304" pitchFamily="18" charset="0"/>
                        </a:rPr>
                        <a:t>Степурино</a:t>
                      </a:r>
                      <a:r>
                        <a:rPr lang="ru-RU" sz="1400" dirty="0" smtClean="0">
                          <a:solidFill>
                            <a:schemeClr val="tx1"/>
                          </a:solidFill>
                          <a:effectLst/>
                          <a:latin typeface="Times New Roman" panose="02020603050405020304" pitchFamily="18" charset="0"/>
                          <a:cs typeface="Times New Roman" panose="02020603050405020304" pitchFamily="18" charset="0"/>
                        </a:rPr>
                        <a:t> Старицкого муниципального округа</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15,5</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746885421"/>
                  </a:ext>
                </a:extLst>
              </a:tr>
              <a:tr h="520091">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Приобретение новогодней ели для города Старицы</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65,5</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64510152"/>
                  </a:ext>
                </a:extLst>
              </a:tr>
              <a:tr h="658618">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Приобретение уличных стульев (340 шт.) для проведения культурно-массовых мероприятий на открытых площадках Старицкого муниципального округа</a:t>
                      </a:r>
                    </a:p>
                    <a:p>
                      <a:pP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33,0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940504922"/>
                  </a:ext>
                </a:extLst>
              </a:tr>
              <a:tr h="442841">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Приобретение </a:t>
                      </a:r>
                      <a:r>
                        <a:rPr lang="ru-RU" sz="1400" dirty="0" err="1" smtClean="0">
                          <a:solidFill>
                            <a:schemeClr val="tx1"/>
                          </a:solidFill>
                          <a:effectLst/>
                          <a:latin typeface="Times New Roman" panose="02020603050405020304" pitchFamily="18" charset="0"/>
                          <a:cs typeface="Times New Roman" panose="02020603050405020304" pitchFamily="18" charset="0"/>
                        </a:rPr>
                        <a:t>гидропоршневой</a:t>
                      </a:r>
                      <a:r>
                        <a:rPr lang="ru-RU" sz="1400" dirty="0" smtClean="0">
                          <a:solidFill>
                            <a:schemeClr val="tx1"/>
                          </a:solidFill>
                          <a:effectLst/>
                          <a:latin typeface="Times New Roman" panose="02020603050405020304" pitchFamily="18" charset="0"/>
                          <a:cs typeface="Times New Roman" panose="02020603050405020304" pitchFamily="18" charset="0"/>
                        </a:rPr>
                        <a:t> установки для дорожной разметки «Командир» (или эквивалента) для нужд Старицкого муниципального округа</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22,0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519526854"/>
                  </a:ext>
                </a:extLst>
              </a:tr>
              <a:tr h="336613">
                <a:tc>
                  <a:txBody>
                    <a:bodyPr/>
                    <a:lstStyle/>
                    <a:p>
                      <a:pP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26040221"/>
                  </a:ext>
                </a:extLst>
              </a:tr>
              <a:tr h="821655">
                <a:tc>
                  <a:txBody>
                    <a:bodyPr/>
                    <a:lstStyle/>
                    <a:p>
                      <a:pPr>
                        <a:lnSpc>
                          <a:spcPct val="115000"/>
                        </a:lnSpc>
                        <a:spcAft>
                          <a:spcPts val="0"/>
                        </a:spcAft>
                      </a:pPr>
                      <a:endPar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075256868"/>
                  </a:ext>
                </a:extLst>
              </a:tr>
              <a:tr h="32222">
                <a:tc>
                  <a:txBody>
                    <a:bodyPr/>
                    <a:lstStyle/>
                    <a:p>
                      <a:pPr>
                        <a:lnSpc>
                          <a:spcPct val="115000"/>
                        </a:lnSpc>
                      </a:pPr>
                      <a:endParaRPr lang="ru-RU" sz="200" dirty="0">
                        <a:effectLst/>
                        <a:latin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52180,0</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3210,4</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-2651,1</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3241209662"/>
                  </a:ext>
                </a:extLst>
              </a:tr>
            </a:tbl>
          </a:graphicData>
        </a:graphic>
      </p:graphicFrame>
    </p:spTree>
    <p:extLst>
      <p:ext uri="{BB962C8B-B14F-4D97-AF65-F5344CB8AC3E}">
        <p14:creationId xmlns:p14="http://schemas.microsoft.com/office/powerpoint/2010/main" val="3296003630"/>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Содержимое 5"/>
          <p:cNvGraphicFramePr>
            <a:graphicFrameLocks noGrp="1"/>
          </p:cNvGraphicFramePr>
          <p:nvPr>
            <p:ph idx="1"/>
          </p:nvPr>
        </p:nvGraphicFramePr>
        <p:xfrm>
          <a:off x="2033588" y="3695701"/>
          <a:ext cx="5091112" cy="2189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Диаграмма 7"/>
          <p:cNvGraphicFramePr>
            <a:graphicFrameLocks/>
          </p:cNvGraphicFramePr>
          <p:nvPr/>
        </p:nvGraphicFramePr>
        <p:xfrm>
          <a:off x="2043113" y="4127500"/>
          <a:ext cx="3478212" cy="2413000"/>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descr="staritsa_city_coa"/>
          <p:cNvPicPr>
            <a:picLocks noChangeAspect="1" noChangeArrowheads="1"/>
          </p:cNvPicPr>
          <p:nvPr/>
        </p:nvPicPr>
        <p:blipFill>
          <a:blip r:embed="rId5"/>
          <a:srcRect/>
          <a:stretch>
            <a:fillRect/>
          </a:stretch>
        </p:blipFill>
        <p:spPr bwMode="auto">
          <a:xfrm>
            <a:off x="231785" y="0"/>
            <a:ext cx="790595" cy="882316"/>
          </a:xfrm>
          <a:prstGeom prst="rect">
            <a:avLst/>
          </a:prstGeom>
          <a:noFill/>
          <a:ln w="9525">
            <a:noFill/>
            <a:miter lim="800000"/>
            <a:headEnd/>
            <a:tailEnd/>
          </a:ln>
        </p:spPr>
      </p:pic>
      <p:sp>
        <p:nvSpPr>
          <p:cNvPr id="12" name="Заголовок 1"/>
          <p:cNvSpPr>
            <a:spLocks noGrp="1"/>
          </p:cNvSpPr>
          <p:nvPr>
            <p:ph type="title"/>
          </p:nvPr>
        </p:nvSpPr>
        <p:spPr>
          <a:xfrm>
            <a:off x="1022380" y="140587"/>
            <a:ext cx="11089264" cy="681644"/>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Безвозмездные поступления в бюджет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Старицкого муниципального округа </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Тверской </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области 2023-2025г., </a:t>
            </a:r>
            <a:r>
              <a:rPr lang="ru-RU" sz="2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221236842"/>
              </p:ext>
            </p:extLst>
          </p:nvPr>
        </p:nvGraphicFramePr>
        <p:xfrm>
          <a:off x="130629" y="1022904"/>
          <a:ext cx="11776363" cy="5859628"/>
        </p:xfrm>
        <a:graphic>
          <a:graphicData uri="http://schemas.openxmlformats.org/drawingml/2006/table">
            <a:tbl>
              <a:tblPr firstRow="1" firstCol="1" bandRow="1">
                <a:tableStyleId>{5C22544A-7EE6-4342-B048-85BDC9FD1C3A}</a:tableStyleId>
              </a:tblPr>
              <a:tblGrid>
                <a:gridCol w="9607825">
                  <a:extLst>
                    <a:ext uri="{9D8B030D-6E8A-4147-A177-3AD203B41FA5}">
                      <a16:colId xmlns:a16="http://schemas.microsoft.com/office/drawing/2014/main" val="2140764166"/>
                    </a:ext>
                  </a:extLst>
                </a:gridCol>
                <a:gridCol w="765367">
                  <a:extLst>
                    <a:ext uri="{9D8B030D-6E8A-4147-A177-3AD203B41FA5}">
                      <a16:colId xmlns:a16="http://schemas.microsoft.com/office/drawing/2014/main" val="2795771359"/>
                    </a:ext>
                  </a:extLst>
                </a:gridCol>
                <a:gridCol w="756861">
                  <a:extLst>
                    <a:ext uri="{9D8B030D-6E8A-4147-A177-3AD203B41FA5}">
                      <a16:colId xmlns:a16="http://schemas.microsoft.com/office/drawing/2014/main" val="1188267928"/>
                    </a:ext>
                  </a:extLst>
                </a:gridCol>
                <a:gridCol w="646310">
                  <a:extLst>
                    <a:ext uri="{9D8B030D-6E8A-4147-A177-3AD203B41FA5}">
                      <a16:colId xmlns:a16="http://schemas.microsoft.com/office/drawing/2014/main" val="4481350"/>
                    </a:ext>
                  </a:extLst>
                </a:gridCol>
              </a:tblGrid>
              <a:tr h="440291">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Наименование </a:t>
                      </a:r>
                      <a:r>
                        <a:rPr lang="ru-RU" sz="1400" dirty="0" smtClean="0">
                          <a:solidFill>
                            <a:schemeClr val="tx1"/>
                          </a:solidFill>
                          <a:effectLst/>
                          <a:latin typeface="Times New Roman" panose="02020603050405020304" pitchFamily="18" charset="0"/>
                          <a:cs typeface="Times New Roman" panose="02020603050405020304" pitchFamily="18" charset="0"/>
                        </a:rPr>
                        <a:t>КБК</a:t>
                      </a:r>
                    </a:p>
                    <a:p>
                      <a:pPr algn="ct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gridSpan="3">
                  <a:txBody>
                    <a:bodyPr/>
                    <a:lstStyle/>
                    <a:p>
                      <a:pPr algn="ct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2023г.    2024г.  2025г.</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76779800"/>
                  </a:ext>
                </a:extLst>
              </a:tr>
              <a:tr h="1017611">
                <a:tc>
                  <a:txBody>
                    <a:bodyPr/>
                    <a:lstStyle/>
                    <a:p>
                      <a:pPr>
                        <a:lnSpc>
                          <a:spcPct val="115000"/>
                        </a:lnSpc>
                        <a:spcAft>
                          <a:spcPts val="1000"/>
                        </a:spcAft>
                      </a:pPr>
                      <a:r>
                        <a:rPr lang="ru-RU" sz="1400" dirty="0" smtClean="0">
                          <a:solidFill>
                            <a:schemeClr val="tx1"/>
                          </a:solidFill>
                          <a:effectLst/>
                          <a:latin typeface="Times New Roman" panose="02020603050405020304" pitchFamily="18" charset="0"/>
                          <a:cs typeface="Times New Roman" panose="02020603050405020304" pitchFamily="18" charset="0"/>
                        </a:rPr>
                        <a:t>Субвенции бюджетам муниципальных округов  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p>
                      <a:pPr>
                        <a:lnSpc>
                          <a:spcPct val="115000"/>
                        </a:lnSpc>
                        <a:spcAft>
                          <a:spcPts val="100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-547,4</a:t>
                      </a: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38716392"/>
                  </a:ext>
                </a:extLst>
              </a:tr>
              <a:tr h="1246926">
                <a:tc>
                  <a:txBody>
                    <a:bodyPr/>
                    <a:lstStyle/>
                    <a:p>
                      <a:pPr>
                        <a:lnSpc>
                          <a:spcPct val="115000"/>
                        </a:lnSpc>
                        <a:spcAft>
                          <a:spcPts val="1000"/>
                        </a:spcAft>
                      </a:pPr>
                      <a:r>
                        <a:rPr lang="ru-RU" sz="1400" dirty="0" smtClean="0">
                          <a:solidFill>
                            <a:schemeClr val="tx1"/>
                          </a:solidFill>
                          <a:effectLst/>
                          <a:latin typeface="Times New Roman" panose="02020603050405020304" pitchFamily="18" charset="0"/>
                          <a:cs typeface="Times New Roman" panose="02020603050405020304" pitchFamily="18" charset="0"/>
                        </a:rPr>
                        <a:t>Субвенции бюджетам на осуществление государственных полномочий по обеспечению благоустроенными жилыми помещениями  специализированного  жилого фонда детей сирот, детей оставшихся без попечения родителей, лиц из их числа по договорам найма специализированных жилых помещений  за счет средств областного бюджета Тверской области</a:t>
                      </a:r>
                    </a:p>
                    <a:p>
                      <a:pPr>
                        <a:lnSpc>
                          <a:spcPct val="115000"/>
                        </a:lnSpc>
                        <a:spcAft>
                          <a:spcPts val="100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-234,5</a:t>
                      </a: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746885421"/>
                  </a:ext>
                </a:extLst>
              </a:tr>
              <a:tr h="669605">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муниципальных округов на обеспечение развития и укрепления материально- технической базы домов культуры в населенных пунктах с числом жителей до 50 тысяч человек</a:t>
                      </a:r>
                    </a:p>
                    <a:p>
                      <a:pP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1565,0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a:solidFill>
                            <a:schemeClr val="tx1"/>
                          </a:solidFill>
                          <a:effectLst/>
                          <a:latin typeface="Times New Roman" panose="02020603050405020304" pitchFamily="18" charset="0"/>
                          <a:cs typeface="Times New Roman" panose="02020603050405020304" pitchFamily="18" charset="0"/>
                        </a:rPr>
                        <a:t>0,0</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64510152"/>
                  </a:ext>
                </a:extLst>
              </a:tr>
              <a:tr h="440291">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муниципальных округов на реализацию мероприятий по обеспечению жильем молодых семей</a:t>
                      </a:r>
                    </a:p>
                    <a:p>
                      <a:pP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3175,2</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a:solidFill>
                            <a:schemeClr val="tx1"/>
                          </a:solidFill>
                          <a:effectLst/>
                          <a:latin typeface="Times New Roman" panose="02020603050405020304" pitchFamily="18" charset="0"/>
                          <a:cs typeface="Times New Roman" panose="02020603050405020304" pitchFamily="18" charset="0"/>
                        </a:rPr>
                        <a:t>0,0</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940504922"/>
                  </a:ext>
                </a:extLst>
              </a:tr>
              <a:tr h="440291">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муниципальных округов на поддержку отрасли культуры</a:t>
                      </a:r>
                    </a:p>
                    <a:p>
                      <a:pP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2856,4</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a:solidFill>
                            <a:schemeClr val="tx1"/>
                          </a:solidFill>
                          <a:effectLst/>
                          <a:latin typeface="Times New Roman" panose="02020603050405020304" pitchFamily="18" charset="0"/>
                          <a:cs typeface="Times New Roman" panose="02020603050405020304" pitchFamily="18" charset="0"/>
                        </a:rPr>
                        <a:t>0,0</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519526854"/>
                  </a:ext>
                </a:extLst>
              </a:tr>
              <a:tr h="687028">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на капитальный ремонт и ремонт автомобильных дорог общего пользования местного значения с твердым покрытием до сельских населенных пунктов, не имеющих круглогодичной связи с сетью автомобильных дорог общего пользования</a:t>
                      </a: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66170,1</a:t>
                      </a: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26040221"/>
                  </a:ext>
                </a:extLst>
              </a:tr>
              <a:tr h="417932">
                <a:tc>
                  <a:txBody>
                    <a:bodyPr/>
                    <a:lstStyle/>
                    <a:p>
                      <a:pPr>
                        <a:lnSpc>
                          <a:spcPct val="115000"/>
                        </a:lnSpc>
                        <a:spcAft>
                          <a:spcPts val="100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075256868"/>
                  </a:ext>
                </a:extLst>
              </a:tr>
              <a:tr h="30801">
                <a:tc>
                  <a:txBody>
                    <a:bodyPr/>
                    <a:lstStyle/>
                    <a:p>
                      <a:pPr>
                        <a:lnSpc>
                          <a:spcPct val="115000"/>
                        </a:lnSpc>
                      </a:pPr>
                      <a:endParaRPr lang="ru-RU" sz="200" dirty="0">
                        <a:effectLst/>
                        <a:latin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52180,0</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3210,4</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-2651,1</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3241209662"/>
                  </a:ext>
                </a:extLst>
              </a:tr>
            </a:tbl>
          </a:graphicData>
        </a:graphic>
      </p:graphicFrame>
    </p:spTree>
    <p:extLst>
      <p:ext uri="{BB962C8B-B14F-4D97-AF65-F5344CB8AC3E}">
        <p14:creationId xmlns:p14="http://schemas.microsoft.com/office/powerpoint/2010/main" val="3660597440"/>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Содержимое 5"/>
          <p:cNvGraphicFramePr>
            <a:graphicFrameLocks noGrp="1"/>
          </p:cNvGraphicFramePr>
          <p:nvPr>
            <p:ph idx="1"/>
          </p:nvPr>
        </p:nvGraphicFramePr>
        <p:xfrm>
          <a:off x="2033588" y="3695701"/>
          <a:ext cx="5091112" cy="2189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Диаграмма 7"/>
          <p:cNvGraphicFramePr>
            <a:graphicFrameLocks/>
          </p:cNvGraphicFramePr>
          <p:nvPr/>
        </p:nvGraphicFramePr>
        <p:xfrm>
          <a:off x="2043113" y="4127500"/>
          <a:ext cx="3478212" cy="2413000"/>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descr="staritsa_city_coa"/>
          <p:cNvPicPr>
            <a:picLocks noChangeAspect="1" noChangeArrowheads="1"/>
          </p:cNvPicPr>
          <p:nvPr/>
        </p:nvPicPr>
        <p:blipFill>
          <a:blip r:embed="rId5"/>
          <a:srcRect/>
          <a:stretch>
            <a:fillRect/>
          </a:stretch>
        </p:blipFill>
        <p:spPr bwMode="auto">
          <a:xfrm>
            <a:off x="231785" y="0"/>
            <a:ext cx="790595" cy="882316"/>
          </a:xfrm>
          <a:prstGeom prst="rect">
            <a:avLst/>
          </a:prstGeom>
          <a:noFill/>
          <a:ln w="9525">
            <a:noFill/>
            <a:miter lim="800000"/>
            <a:headEnd/>
            <a:tailEnd/>
          </a:ln>
        </p:spPr>
      </p:pic>
      <p:sp>
        <p:nvSpPr>
          <p:cNvPr id="12" name="Заголовок 1"/>
          <p:cNvSpPr>
            <a:spLocks noGrp="1"/>
          </p:cNvSpPr>
          <p:nvPr>
            <p:ph type="title"/>
          </p:nvPr>
        </p:nvSpPr>
        <p:spPr>
          <a:xfrm>
            <a:off x="1022380" y="140587"/>
            <a:ext cx="11089264" cy="681644"/>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Безвозмездные поступления в бюджет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Старицкого муниципального округа </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Тверской </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области 2023-2025г., </a:t>
            </a:r>
            <a:r>
              <a:rPr lang="ru-RU" sz="2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694086942"/>
              </p:ext>
            </p:extLst>
          </p:nvPr>
        </p:nvGraphicFramePr>
        <p:xfrm>
          <a:off x="180304" y="1022903"/>
          <a:ext cx="11726688" cy="5371064"/>
        </p:xfrm>
        <a:graphic>
          <a:graphicData uri="http://schemas.openxmlformats.org/drawingml/2006/table">
            <a:tbl>
              <a:tblPr firstRow="1" firstCol="1" bandRow="1">
                <a:tableStyleId>{5C22544A-7EE6-4342-B048-85BDC9FD1C3A}</a:tableStyleId>
              </a:tblPr>
              <a:tblGrid>
                <a:gridCol w="9558150">
                  <a:extLst>
                    <a:ext uri="{9D8B030D-6E8A-4147-A177-3AD203B41FA5}">
                      <a16:colId xmlns:a16="http://schemas.microsoft.com/office/drawing/2014/main" val="2140764166"/>
                    </a:ext>
                  </a:extLst>
                </a:gridCol>
                <a:gridCol w="765367">
                  <a:extLst>
                    <a:ext uri="{9D8B030D-6E8A-4147-A177-3AD203B41FA5}">
                      <a16:colId xmlns:a16="http://schemas.microsoft.com/office/drawing/2014/main" val="2795771359"/>
                    </a:ext>
                  </a:extLst>
                </a:gridCol>
                <a:gridCol w="756861">
                  <a:extLst>
                    <a:ext uri="{9D8B030D-6E8A-4147-A177-3AD203B41FA5}">
                      <a16:colId xmlns:a16="http://schemas.microsoft.com/office/drawing/2014/main" val="1188267928"/>
                    </a:ext>
                  </a:extLst>
                </a:gridCol>
                <a:gridCol w="646310">
                  <a:extLst>
                    <a:ext uri="{9D8B030D-6E8A-4147-A177-3AD203B41FA5}">
                      <a16:colId xmlns:a16="http://schemas.microsoft.com/office/drawing/2014/main" val="4481350"/>
                    </a:ext>
                  </a:extLst>
                </a:gridCol>
              </a:tblGrid>
              <a:tr h="294725">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Наименование </a:t>
                      </a:r>
                      <a:r>
                        <a:rPr lang="ru-RU" sz="1400" dirty="0" smtClean="0">
                          <a:solidFill>
                            <a:schemeClr val="tx1"/>
                          </a:solidFill>
                          <a:effectLst/>
                          <a:latin typeface="Times New Roman" panose="02020603050405020304" pitchFamily="18" charset="0"/>
                          <a:cs typeface="Times New Roman" panose="02020603050405020304" pitchFamily="18" charset="0"/>
                        </a:rPr>
                        <a:t>КБК</a:t>
                      </a:r>
                    </a:p>
                    <a:p>
                      <a:pPr algn="ct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gridSpan="3">
                  <a:txBody>
                    <a:bodyPr/>
                    <a:lstStyle/>
                    <a:p>
                      <a:pPr algn="ct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2023г.    2024г.  2025г.</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76779800"/>
                  </a:ext>
                </a:extLst>
              </a:tr>
              <a:tr h="1000986">
                <a:tc>
                  <a:txBody>
                    <a:bodyPr/>
                    <a:lstStyle/>
                    <a:p>
                      <a:pPr>
                        <a:lnSpc>
                          <a:spcPct val="115000"/>
                        </a:lnSpc>
                        <a:spcAft>
                          <a:spcPts val="100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на строительство (реконструкцию) автомобильных дорог общего пользования местного значения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18538,4</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38716392"/>
                  </a:ext>
                </a:extLst>
              </a:tr>
              <a:tr h="488980">
                <a:tc>
                  <a:txBody>
                    <a:bodyPr/>
                    <a:lstStyle/>
                    <a:p>
                      <a:pPr>
                        <a:lnSpc>
                          <a:spcPct val="115000"/>
                        </a:lnSpc>
                        <a:spcAft>
                          <a:spcPts val="100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муниципальных округов на сокращение доли загрязненных сточных вод</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74499,7</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746885421"/>
                  </a:ext>
                </a:extLst>
              </a:tr>
              <a:tr h="658665">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муниципальных округов на </a:t>
                      </a:r>
                      <a:r>
                        <a:rPr lang="ru-RU" sz="1400" dirty="0" err="1" smtClean="0">
                          <a:solidFill>
                            <a:schemeClr val="tx1"/>
                          </a:solidFill>
                          <a:effectLst/>
                          <a:latin typeface="Times New Roman" panose="02020603050405020304" pitchFamily="18" charset="0"/>
                          <a:cs typeface="Times New Roman" panose="02020603050405020304" pitchFamily="18" charset="0"/>
                        </a:rPr>
                        <a:t>софинансирование</a:t>
                      </a:r>
                      <a:r>
                        <a:rPr lang="ru-RU" sz="1400" dirty="0" smtClean="0">
                          <a:solidFill>
                            <a:schemeClr val="tx1"/>
                          </a:solidFill>
                          <a:effectLst/>
                          <a:latin typeface="Times New Roman" panose="02020603050405020304" pitchFamily="18" charset="0"/>
                          <a:cs typeface="Times New Roman" panose="02020603050405020304" pitchFamily="18" charset="0"/>
                        </a:rPr>
                        <a:t> расходных обязательств субъектов Российской Федерации, связанных с реализацией федеральной целевой программы «Увековечение памяти погибших при защите Отечества на 2019-2024 годы»</a:t>
                      </a:r>
                    </a:p>
                    <a:p>
                      <a:pPr>
                        <a:lnSpc>
                          <a:spcPct val="115000"/>
                        </a:lnSpc>
                        <a:spcAft>
                          <a:spcPts val="0"/>
                        </a:spcAft>
                      </a:pPr>
                      <a:endParaRPr lang="ru-RU" sz="1400" dirty="0" smtClean="0">
                        <a:solidFill>
                          <a:schemeClr val="tx1"/>
                        </a:solidFill>
                        <a:effectLst/>
                        <a:latin typeface="Times New Roman" panose="02020603050405020304" pitchFamily="18"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1040,4</a:t>
                      </a: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a:solidFill>
                            <a:schemeClr val="tx1"/>
                          </a:solidFill>
                          <a:effectLst/>
                          <a:latin typeface="Times New Roman" panose="02020603050405020304" pitchFamily="18" charset="0"/>
                          <a:cs typeface="Times New Roman" panose="02020603050405020304" pitchFamily="18" charset="0"/>
                        </a:rPr>
                        <a:t>0,0</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64510152"/>
                  </a:ext>
                </a:extLst>
              </a:tr>
              <a:tr h="433097">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на обеспечение жилыми помещениями малоимущих многодетных семей, нуждающихся в жилых помещениях области</a:t>
                      </a: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1738,4</a:t>
                      </a: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a:solidFill>
                            <a:schemeClr val="tx1"/>
                          </a:solidFill>
                          <a:effectLst/>
                          <a:latin typeface="Times New Roman" panose="02020603050405020304" pitchFamily="18" charset="0"/>
                          <a:cs typeface="Times New Roman" panose="02020603050405020304" pitchFamily="18" charset="0"/>
                        </a:rPr>
                        <a:t>0,0</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940504922"/>
                  </a:ext>
                </a:extLst>
              </a:tr>
              <a:tr h="433097">
                <a:tc>
                  <a:txBody>
                    <a:bodyPr/>
                    <a:lstStyle/>
                    <a:p>
                      <a:pP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519526854"/>
                  </a:ext>
                </a:extLst>
              </a:tr>
              <a:tr h="421252">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на реализацию программ по программе поддержки местных инициатив</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33672,7</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26040221"/>
                  </a:ext>
                </a:extLst>
              </a:tr>
              <a:tr h="1028253">
                <a:tc>
                  <a:txBody>
                    <a:bodyPr/>
                    <a:lstStyle/>
                    <a:p>
                      <a:pPr>
                        <a:lnSpc>
                          <a:spcPct val="115000"/>
                        </a:lnSpc>
                        <a:spcAft>
                          <a:spcPts val="100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075256868"/>
                  </a:ext>
                </a:extLst>
              </a:tr>
              <a:tr h="35584">
                <a:tc>
                  <a:txBody>
                    <a:bodyPr/>
                    <a:lstStyle/>
                    <a:p>
                      <a:pPr>
                        <a:lnSpc>
                          <a:spcPct val="115000"/>
                        </a:lnSpc>
                      </a:pPr>
                      <a:endParaRPr lang="ru-RU" sz="200" dirty="0">
                        <a:effectLst/>
                        <a:latin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52180,0</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3210,4</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-2651,1</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3241209662"/>
                  </a:ext>
                </a:extLst>
              </a:tr>
            </a:tbl>
          </a:graphicData>
        </a:graphic>
      </p:graphicFrame>
    </p:spTree>
    <p:extLst>
      <p:ext uri="{BB962C8B-B14F-4D97-AF65-F5344CB8AC3E}">
        <p14:creationId xmlns:p14="http://schemas.microsoft.com/office/powerpoint/2010/main" val="1200185348"/>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Содержимое 5"/>
          <p:cNvGraphicFramePr>
            <a:graphicFrameLocks noGrp="1"/>
          </p:cNvGraphicFramePr>
          <p:nvPr>
            <p:ph idx="1"/>
          </p:nvPr>
        </p:nvGraphicFramePr>
        <p:xfrm>
          <a:off x="2033588" y="3695701"/>
          <a:ext cx="5091112" cy="2189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Диаграмма 7"/>
          <p:cNvGraphicFramePr>
            <a:graphicFrameLocks/>
          </p:cNvGraphicFramePr>
          <p:nvPr/>
        </p:nvGraphicFramePr>
        <p:xfrm>
          <a:off x="2043113" y="4127500"/>
          <a:ext cx="3478212" cy="2413000"/>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descr="staritsa_city_coa"/>
          <p:cNvPicPr>
            <a:picLocks noChangeAspect="1" noChangeArrowheads="1"/>
          </p:cNvPicPr>
          <p:nvPr/>
        </p:nvPicPr>
        <p:blipFill>
          <a:blip r:embed="rId5"/>
          <a:srcRect/>
          <a:stretch>
            <a:fillRect/>
          </a:stretch>
        </p:blipFill>
        <p:spPr bwMode="auto">
          <a:xfrm>
            <a:off x="231785" y="0"/>
            <a:ext cx="790595" cy="882316"/>
          </a:xfrm>
          <a:prstGeom prst="rect">
            <a:avLst/>
          </a:prstGeom>
          <a:noFill/>
          <a:ln w="9525">
            <a:noFill/>
            <a:miter lim="800000"/>
            <a:headEnd/>
            <a:tailEnd/>
          </a:ln>
        </p:spPr>
      </p:pic>
      <p:sp>
        <p:nvSpPr>
          <p:cNvPr id="12" name="Заголовок 1"/>
          <p:cNvSpPr>
            <a:spLocks noGrp="1"/>
          </p:cNvSpPr>
          <p:nvPr>
            <p:ph type="title"/>
          </p:nvPr>
        </p:nvSpPr>
        <p:spPr>
          <a:xfrm>
            <a:off x="1022380" y="140587"/>
            <a:ext cx="11089264" cy="681644"/>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Безвозмездные поступления в бюджет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Старицкого муниципального округа </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Тверской </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области 2023-2025г., </a:t>
            </a:r>
            <a:r>
              <a:rPr lang="ru-RU" sz="2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100172182"/>
              </p:ext>
            </p:extLst>
          </p:nvPr>
        </p:nvGraphicFramePr>
        <p:xfrm>
          <a:off x="130629" y="1022903"/>
          <a:ext cx="11776363" cy="5839889"/>
        </p:xfrm>
        <a:graphic>
          <a:graphicData uri="http://schemas.openxmlformats.org/drawingml/2006/table">
            <a:tbl>
              <a:tblPr firstRow="1" firstCol="1" bandRow="1">
                <a:tableStyleId>{5C22544A-7EE6-4342-B048-85BDC9FD1C3A}</a:tableStyleId>
              </a:tblPr>
              <a:tblGrid>
                <a:gridCol w="9607825">
                  <a:extLst>
                    <a:ext uri="{9D8B030D-6E8A-4147-A177-3AD203B41FA5}">
                      <a16:colId xmlns:a16="http://schemas.microsoft.com/office/drawing/2014/main" val="2140764166"/>
                    </a:ext>
                  </a:extLst>
                </a:gridCol>
                <a:gridCol w="765367">
                  <a:extLst>
                    <a:ext uri="{9D8B030D-6E8A-4147-A177-3AD203B41FA5}">
                      <a16:colId xmlns:a16="http://schemas.microsoft.com/office/drawing/2014/main" val="2795771359"/>
                    </a:ext>
                  </a:extLst>
                </a:gridCol>
                <a:gridCol w="756861">
                  <a:extLst>
                    <a:ext uri="{9D8B030D-6E8A-4147-A177-3AD203B41FA5}">
                      <a16:colId xmlns:a16="http://schemas.microsoft.com/office/drawing/2014/main" val="1188267928"/>
                    </a:ext>
                  </a:extLst>
                </a:gridCol>
                <a:gridCol w="646310">
                  <a:extLst>
                    <a:ext uri="{9D8B030D-6E8A-4147-A177-3AD203B41FA5}">
                      <a16:colId xmlns:a16="http://schemas.microsoft.com/office/drawing/2014/main" val="4481350"/>
                    </a:ext>
                  </a:extLst>
                </a:gridCol>
              </a:tblGrid>
              <a:tr h="525711">
                <a:tc>
                  <a:txBody>
                    <a:bodyPr/>
                    <a:lstStyle/>
                    <a:p>
                      <a:pPr algn="ctr">
                        <a:lnSpc>
                          <a:spcPct val="115000"/>
                        </a:lnSpc>
                        <a:spcAft>
                          <a:spcPts val="0"/>
                        </a:spcAft>
                      </a:pPr>
                      <a:r>
                        <a:rPr lang="ru-RU" sz="1400" dirty="0">
                          <a:solidFill>
                            <a:schemeClr val="tx1"/>
                          </a:solidFill>
                          <a:effectLst/>
                          <a:latin typeface="Times New Roman" panose="02020603050405020304" pitchFamily="18" charset="0"/>
                          <a:cs typeface="Times New Roman" panose="02020603050405020304" pitchFamily="18" charset="0"/>
                        </a:rPr>
                        <a:t>Наименование </a:t>
                      </a:r>
                      <a:r>
                        <a:rPr lang="ru-RU" sz="1400" dirty="0" smtClean="0">
                          <a:solidFill>
                            <a:schemeClr val="tx1"/>
                          </a:solidFill>
                          <a:effectLst/>
                          <a:latin typeface="Times New Roman" panose="02020603050405020304" pitchFamily="18" charset="0"/>
                          <a:cs typeface="Times New Roman" panose="02020603050405020304" pitchFamily="18" charset="0"/>
                        </a:rPr>
                        <a:t>КБК</a:t>
                      </a:r>
                    </a:p>
                    <a:p>
                      <a:pPr algn="ct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gridSpan="3">
                  <a:txBody>
                    <a:bodyPr/>
                    <a:lstStyle/>
                    <a:p>
                      <a:pPr algn="ct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2023г.    2024г.  2025г.</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76779800"/>
                  </a:ext>
                </a:extLst>
              </a:tr>
              <a:tr h="822693">
                <a:tc>
                  <a:txBody>
                    <a:bodyPr/>
                    <a:lstStyle/>
                    <a:p>
                      <a:pPr>
                        <a:lnSpc>
                          <a:spcPct val="115000"/>
                        </a:lnSpc>
                        <a:spcAft>
                          <a:spcPts val="100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на поддержку редакции районных и городских газет</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31,3</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31,3</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31,3</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38716392"/>
                  </a:ext>
                </a:extLst>
              </a:tr>
              <a:tr h="822693">
                <a:tc>
                  <a:txBody>
                    <a:bodyPr/>
                    <a:lstStyle/>
                    <a:p>
                      <a:pPr>
                        <a:lnSpc>
                          <a:spcPct val="115000"/>
                        </a:lnSpc>
                        <a:spcAft>
                          <a:spcPts val="100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на укрепление материально-технической базы муниципальных спортивных школ</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100,0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746885421"/>
                  </a:ext>
                </a:extLst>
              </a:tr>
              <a:tr h="580360">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на укрепление материально-технической базы образовательных организаций</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349,8</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a:solidFill>
                            <a:schemeClr val="tx1"/>
                          </a:solidFill>
                          <a:effectLst/>
                          <a:latin typeface="Times New Roman" panose="02020603050405020304" pitchFamily="18" charset="0"/>
                          <a:cs typeface="Times New Roman" panose="02020603050405020304" pitchFamily="18" charset="0"/>
                        </a:rPr>
                        <a:t>0,0</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64510152"/>
                  </a:ext>
                </a:extLst>
              </a:tr>
              <a:tr h="588855">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Субсидии бюджетам на повышение заработной платы педагогическим работникам муниципальных организаций дополнительного образования</a:t>
                      </a:r>
                    </a:p>
                    <a:p>
                      <a:pP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0,3</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0,3</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0,3</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940504922"/>
                  </a:ext>
                </a:extLst>
              </a:tr>
              <a:tr h="588855">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Межбюджетные трансферты, передаваемые бюджетам на реализацию образовательных проектов в рамках поддержки школьных инициатив Тверской области </a:t>
                      </a:r>
                    </a:p>
                    <a:p>
                      <a:pP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271,9</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a:solidFill>
                            <a:schemeClr val="tx1"/>
                          </a:solidFill>
                          <a:effectLst/>
                          <a:latin typeface="Times New Roman" panose="02020603050405020304" pitchFamily="18" charset="0"/>
                          <a:cs typeface="Times New Roman" panose="02020603050405020304" pitchFamily="18" charset="0"/>
                        </a:rPr>
                        <a:t>0,0</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519526854"/>
                  </a:ext>
                </a:extLst>
              </a:tr>
              <a:tr h="432711">
                <a:tc>
                  <a:txBody>
                    <a:bodyPr/>
                    <a:lstStyle/>
                    <a:p>
                      <a:pPr>
                        <a:lnSpc>
                          <a:spcPct val="115000"/>
                        </a:lnSpc>
                        <a:spcAft>
                          <a:spcPts val="0"/>
                        </a:spcAft>
                      </a:pPr>
                      <a:r>
                        <a:rPr lang="ru-RU" sz="1400" dirty="0" smtClean="0">
                          <a:solidFill>
                            <a:schemeClr val="tx1"/>
                          </a:solidFill>
                          <a:effectLst/>
                          <a:latin typeface="Times New Roman" panose="02020603050405020304" pitchFamily="18" charset="0"/>
                          <a:cs typeface="Times New Roman" panose="02020603050405020304" pitchFamily="18" charset="0"/>
                        </a:rPr>
                        <a:t>Межбюджетные трансферты на реализацию мероприятий по обращениям, поступающим к депутатам Законодательного Собрания Тверской области</a:t>
                      </a:r>
                    </a:p>
                    <a:p>
                      <a:pPr>
                        <a:lnSpc>
                          <a:spcPct val="115000"/>
                        </a:lnSpc>
                        <a:spcAft>
                          <a:spcPts val="0"/>
                        </a:spcAft>
                      </a:pP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500,0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a:solidFill>
                            <a:schemeClr val="tx1"/>
                          </a:solidFill>
                          <a:effectLst/>
                          <a:latin typeface="Times New Roman" panose="02020603050405020304" pitchFamily="18" charset="0"/>
                          <a:cs typeface="Times New Roman" panose="02020603050405020304" pitchFamily="18" charset="0"/>
                        </a:rPr>
                        <a:t>0,0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26040221"/>
                  </a:ext>
                </a:extLst>
              </a:tr>
              <a:tr h="845104">
                <a:tc>
                  <a:txBody>
                    <a:bodyPr/>
                    <a:lstStyle/>
                    <a:p>
                      <a:pPr>
                        <a:lnSpc>
                          <a:spcPct val="115000"/>
                        </a:lnSpc>
                        <a:spcAft>
                          <a:spcPts val="1000"/>
                        </a:spcAft>
                      </a:pPr>
                      <a:r>
                        <a:rPr lang="ru-RU" sz="1400" dirty="0" smtClean="0">
                          <a:solidFill>
                            <a:schemeClr val="tx1"/>
                          </a:solidFill>
                          <a:effectLst/>
                          <a:latin typeface="Times New Roman" panose="02020603050405020304" pitchFamily="18" charset="0"/>
                          <a:cs typeface="Times New Roman" panose="02020603050405020304" pitchFamily="18" charset="0"/>
                        </a:rPr>
                        <a:t>ИТОГО:</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effectLst/>
                          <a:latin typeface="Times New Roman" panose="02020603050405020304" pitchFamily="18" charset="0"/>
                          <a:ea typeface="Calibri" panose="020F0502020204030204" pitchFamily="34" charset="0"/>
                        </a:rPr>
                        <a:t>203727,7</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31,6</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400" b="1" dirty="0" smtClean="0">
                          <a:solidFill>
                            <a:schemeClr val="tx1"/>
                          </a:solidFill>
                          <a:effectLst/>
                          <a:latin typeface="Times New Roman" panose="02020603050405020304" pitchFamily="18" charset="0"/>
                          <a:cs typeface="Times New Roman" panose="02020603050405020304" pitchFamily="18" charset="0"/>
                        </a:rPr>
                        <a:t>31,6</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075256868"/>
                  </a:ext>
                </a:extLst>
              </a:tr>
              <a:tr h="29246">
                <a:tc>
                  <a:txBody>
                    <a:bodyPr/>
                    <a:lstStyle/>
                    <a:p>
                      <a:pPr>
                        <a:lnSpc>
                          <a:spcPct val="115000"/>
                        </a:lnSpc>
                      </a:pPr>
                      <a:endParaRPr lang="ru-RU" sz="200" dirty="0">
                        <a:effectLst/>
                        <a:latin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52180,0</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3210,4</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-2651,1</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3241209662"/>
                  </a:ext>
                </a:extLst>
              </a:tr>
            </a:tbl>
          </a:graphicData>
        </a:graphic>
      </p:graphicFrame>
    </p:spTree>
    <p:extLst>
      <p:ext uri="{BB962C8B-B14F-4D97-AF65-F5344CB8AC3E}">
        <p14:creationId xmlns:p14="http://schemas.microsoft.com/office/powerpoint/2010/main" val="3711488089"/>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1235243" y="0"/>
            <a:ext cx="9596155" cy="859357"/>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Изменения по расходам бюджета </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Старицкого муниципального округа Тверской области на 2023г., </a:t>
            </a:r>
            <a:r>
              <a:rPr lang="ru-RU" sz="2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pic>
        <p:nvPicPr>
          <p:cNvPr id="4" name="Picture 10" descr="staritsa_city_coa"/>
          <p:cNvPicPr>
            <a:picLocks noChangeAspect="1" noChangeArrowheads="1"/>
          </p:cNvPicPr>
          <p:nvPr/>
        </p:nvPicPr>
        <p:blipFill>
          <a:blip r:embed="rId2"/>
          <a:srcRect/>
          <a:stretch>
            <a:fillRect/>
          </a:stretch>
        </p:blipFill>
        <p:spPr bwMode="auto">
          <a:xfrm>
            <a:off x="209491" y="0"/>
            <a:ext cx="785591" cy="876732"/>
          </a:xfrm>
          <a:prstGeom prst="rect">
            <a:avLst/>
          </a:prstGeom>
          <a:noFill/>
          <a:ln w="9525">
            <a:noFill/>
            <a:miter lim="800000"/>
            <a:headEnd/>
            <a:tailEnd/>
          </a:ln>
        </p:spPr>
      </p:pic>
      <p:sp>
        <p:nvSpPr>
          <p:cNvPr id="6" name="Скругленный прямоугольник 5"/>
          <p:cNvSpPr/>
          <p:nvPr/>
        </p:nvSpPr>
        <p:spPr>
          <a:xfrm>
            <a:off x="209491" y="2432494"/>
            <a:ext cx="1904214" cy="18052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275124,7 </a:t>
            </a:r>
            <a:r>
              <a:rPr lang="ru-RU" sz="2400" dirty="0" smtClean="0">
                <a:solidFill>
                  <a:schemeClr val="tx1"/>
                </a:solidFill>
                <a:latin typeface="Times New Roman" panose="02020603050405020304" pitchFamily="18" charset="0"/>
                <a:cs typeface="Times New Roman" panose="02020603050405020304" pitchFamily="18" charset="0"/>
              </a:rPr>
              <a:t>увеличение расходов бюджета</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2412278" y="876733"/>
            <a:ext cx="2101534" cy="199577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203727,7</a:t>
            </a:r>
          </a:p>
          <a:p>
            <a:pPr algn="ctr"/>
            <a:r>
              <a:rPr lang="ru-RU" sz="2000" dirty="0" smtClean="0">
                <a:solidFill>
                  <a:schemeClr val="tx1"/>
                </a:solidFill>
                <a:latin typeface="Times New Roman" panose="02020603050405020304" pitchFamily="18" charset="0"/>
                <a:cs typeface="Times New Roman" panose="02020603050405020304" pitchFamily="18" charset="0"/>
              </a:rPr>
              <a:t>за счет неналоговых доходов (инициативные платежи)</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2412278" y="4524499"/>
            <a:ext cx="2101534" cy="20823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71261,0</a:t>
            </a:r>
          </a:p>
          <a:p>
            <a:pPr algn="ctr"/>
            <a:r>
              <a:rPr lang="ru-RU" sz="2000" dirty="0" smtClean="0">
                <a:solidFill>
                  <a:schemeClr val="tx1"/>
                </a:solidFill>
                <a:latin typeface="Times New Roman" panose="02020603050405020304" pitchFamily="18" charset="0"/>
                <a:cs typeface="Times New Roman" panose="02020603050405020304" pitchFamily="18" charset="0"/>
              </a:rPr>
              <a:t>за счет остатков средств бюджета на 01.01.2022г.</a:t>
            </a:r>
            <a:endParaRPr lang="ru-RU" sz="2000" dirty="0">
              <a:solidFill>
                <a:schemeClr val="tx1"/>
              </a:solidFill>
              <a:latin typeface="Times New Roman" panose="02020603050405020304" pitchFamily="18" charset="0"/>
              <a:cs typeface="Times New Roman" panose="02020603050405020304" pitchFamily="18" charset="0"/>
            </a:endParaRPr>
          </a:p>
        </p:txBody>
      </p:sp>
      <p:cxnSp>
        <p:nvCxnSpPr>
          <p:cNvPr id="3" name="Прямая со стрелкой 2"/>
          <p:cNvCxnSpPr/>
          <p:nvPr/>
        </p:nvCxnSpPr>
        <p:spPr>
          <a:xfrm flipV="1">
            <a:off x="2151826" y="2565609"/>
            <a:ext cx="260451" cy="117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2139449" y="4039765"/>
            <a:ext cx="244821" cy="197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a:off x="4746567" y="748145"/>
            <a:ext cx="7248698" cy="5982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smtClean="0">
              <a:solidFill>
                <a:schemeClr val="tx1"/>
              </a:solidFill>
              <a:latin typeface="Times New Roman" panose="02020603050405020304" pitchFamily="18" charset="0"/>
              <a:cs typeface="Times New Roman" panose="02020603050405020304" pitchFamily="18" charset="0"/>
            </a:endParaRPr>
          </a:p>
          <a:p>
            <a:r>
              <a:rPr lang="ru-RU" sz="1600" dirty="0" smtClean="0">
                <a:solidFill>
                  <a:srgbClr val="FFFF00"/>
                </a:solidFill>
                <a:latin typeface="Times New Roman" panose="02020603050405020304" pitchFamily="18" charset="0"/>
                <a:cs typeface="Times New Roman" panose="02020603050405020304" pitchFamily="18" charset="0"/>
              </a:rPr>
              <a:t>-</a:t>
            </a:r>
            <a:r>
              <a:rPr lang="ru-RU" sz="1600" dirty="0" smtClean="0">
                <a:solidFill>
                  <a:schemeClr val="tx1"/>
                </a:solidFill>
                <a:latin typeface="Times New Roman" panose="02020603050405020304" pitchFamily="18" charset="0"/>
                <a:cs typeface="Times New Roman" panose="02020603050405020304" pitchFamily="18" charset="0"/>
              </a:rPr>
              <a:t>Общегосударственные вопросы </a:t>
            </a:r>
            <a:r>
              <a:rPr lang="ru-RU" sz="1600" b="1" dirty="0" smtClean="0">
                <a:solidFill>
                  <a:schemeClr val="tx1"/>
                </a:solidFill>
                <a:latin typeface="Times New Roman" panose="02020603050405020304" pitchFamily="18" charset="0"/>
                <a:cs typeface="Times New Roman" panose="02020603050405020304" pitchFamily="18" charset="0"/>
              </a:rPr>
              <a:t>23495,1</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(тех</a:t>
            </a:r>
            <a:r>
              <a:rPr lang="ru-RU" sz="1600" dirty="0" smtClean="0">
                <a:solidFill>
                  <a:schemeClr val="tx1"/>
                </a:solidFill>
                <a:latin typeface="Times New Roman" panose="02020603050405020304" pitchFamily="18" charset="0"/>
                <a:cs typeface="Times New Roman" panose="02020603050405020304" pitchFamily="18" charset="0"/>
              </a:rPr>
              <a:t>. документация, </a:t>
            </a:r>
            <a:r>
              <a:rPr lang="ru-RU" sz="1600" dirty="0" err="1" smtClean="0">
                <a:solidFill>
                  <a:schemeClr val="tx1"/>
                </a:solidFill>
                <a:latin typeface="Times New Roman" panose="02020603050405020304" pitchFamily="18" charset="0"/>
                <a:cs typeface="Times New Roman" panose="02020603050405020304" pitchFamily="18" charset="0"/>
              </a:rPr>
              <a:t>переподключение</a:t>
            </a:r>
            <a:r>
              <a:rPr lang="ru-RU" sz="1600" dirty="0" smtClean="0">
                <a:solidFill>
                  <a:schemeClr val="tx1"/>
                </a:solidFill>
                <a:latin typeface="Times New Roman" panose="02020603050405020304" pitchFamily="18" charset="0"/>
                <a:cs typeface="Times New Roman" panose="02020603050405020304" pitchFamily="18" charset="0"/>
              </a:rPr>
              <a:t> МКД, определение, решение суда, исполнительные </a:t>
            </a:r>
            <a:r>
              <a:rPr lang="ru-RU" sz="1600" dirty="0" smtClean="0">
                <a:solidFill>
                  <a:schemeClr val="tx1"/>
                </a:solidFill>
                <a:latin typeface="Times New Roman" panose="02020603050405020304" pitchFamily="18" charset="0"/>
                <a:cs typeface="Times New Roman" panose="02020603050405020304" pitchFamily="18" charset="0"/>
              </a:rPr>
              <a:t>листы, иные расходы).</a:t>
            </a:r>
            <a:endParaRPr lang="ru-RU" sz="1600" dirty="0" smtClean="0">
              <a:solidFill>
                <a:schemeClr val="tx1"/>
              </a:solidFill>
              <a:latin typeface="Times New Roman" panose="02020603050405020304" pitchFamily="18" charset="0"/>
              <a:cs typeface="Times New Roman" panose="02020603050405020304" pitchFamily="18" charset="0"/>
            </a:endParaRPr>
          </a:p>
          <a:p>
            <a:r>
              <a:rPr lang="ru-RU" sz="1600" dirty="0" smtClean="0">
                <a:solidFill>
                  <a:schemeClr val="tx1"/>
                </a:solidFill>
                <a:latin typeface="Times New Roman" panose="02020603050405020304" pitchFamily="18" charset="0"/>
                <a:cs typeface="Times New Roman" panose="02020603050405020304" pitchFamily="18" charset="0"/>
              </a:rPr>
              <a:t>-Национальная безопасность </a:t>
            </a:r>
            <a:r>
              <a:rPr lang="ru-RU" sz="1600" b="1" dirty="0" smtClean="0">
                <a:solidFill>
                  <a:schemeClr val="tx1"/>
                </a:solidFill>
                <a:latin typeface="Times New Roman" panose="02020603050405020304" pitchFamily="18" charset="0"/>
                <a:cs typeface="Times New Roman" panose="02020603050405020304" pitchFamily="18" charset="0"/>
              </a:rPr>
              <a:t>584,2</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smtClean="0">
                <a:solidFill>
                  <a:prstClr val="black"/>
                </a:solidFill>
                <a:latin typeface="Times New Roman" panose="02020603050405020304" pitchFamily="18" charset="0"/>
                <a:cs typeface="Times New Roman" panose="02020603050405020304" pitchFamily="18" charset="0"/>
              </a:rPr>
              <a:t>опашка, иные расходы</a:t>
            </a:r>
            <a:r>
              <a:rPr lang="ru-RU" sz="1600" dirty="0" smtClean="0">
                <a:solidFill>
                  <a:schemeClr val="tx1"/>
                </a:solidFill>
                <a:latin typeface="Times New Roman" panose="02020603050405020304" pitchFamily="18" charset="0"/>
                <a:cs typeface="Times New Roman" panose="02020603050405020304" pitchFamily="18" charset="0"/>
              </a:rPr>
              <a:t>).</a:t>
            </a:r>
            <a:endParaRPr lang="ru-RU" sz="1600" dirty="0" smtClean="0">
              <a:solidFill>
                <a:schemeClr val="tx1"/>
              </a:solidFill>
              <a:latin typeface="Times New Roman" panose="02020603050405020304" pitchFamily="18" charset="0"/>
              <a:cs typeface="Times New Roman" panose="02020603050405020304" pitchFamily="18" charset="0"/>
            </a:endParaRPr>
          </a:p>
          <a:p>
            <a:r>
              <a:rPr lang="ru-RU" sz="1600" dirty="0" smtClean="0">
                <a:solidFill>
                  <a:schemeClr val="tx1"/>
                </a:solidFill>
                <a:latin typeface="Times New Roman" panose="02020603050405020304" pitchFamily="18" charset="0"/>
                <a:cs typeface="Times New Roman" panose="02020603050405020304" pitchFamily="18" charset="0"/>
              </a:rPr>
              <a:t>-Национальная экономика </a:t>
            </a:r>
            <a:r>
              <a:rPr lang="ru-RU" sz="1600" b="1" dirty="0" smtClean="0">
                <a:solidFill>
                  <a:schemeClr val="tx1"/>
                </a:solidFill>
                <a:latin typeface="Times New Roman" panose="02020603050405020304" pitchFamily="18" charset="0"/>
                <a:cs typeface="Times New Roman" panose="02020603050405020304" pitchFamily="18" charset="0"/>
              </a:rPr>
              <a:t>15673,0</a:t>
            </a:r>
            <a:r>
              <a:rPr lang="ru-RU" sz="1600" dirty="0" smtClean="0">
                <a:solidFill>
                  <a:schemeClr val="tx1"/>
                </a:solidFill>
                <a:latin typeface="Times New Roman" panose="02020603050405020304" pitchFamily="18" charset="0"/>
                <a:cs typeface="Times New Roman" panose="02020603050405020304" pitchFamily="18" charset="0"/>
              </a:rPr>
              <a:t> (увеличение дорожного фонда на остатки средств фонда на 01.01.2023г., межевание земельных участков).</a:t>
            </a:r>
          </a:p>
          <a:p>
            <a:r>
              <a:rPr lang="ru-RU" sz="1600" dirty="0" smtClean="0">
                <a:solidFill>
                  <a:schemeClr val="tx1"/>
                </a:solidFill>
                <a:latin typeface="Times New Roman" panose="02020603050405020304" pitchFamily="18" charset="0"/>
                <a:cs typeface="Times New Roman" panose="02020603050405020304" pitchFamily="18" charset="0"/>
              </a:rPr>
              <a:t>-Жилищно-коммунальное хозяйство </a:t>
            </a:r>
            <a:r>
              <a:rPr lang="ru-RU" sz="1600" b="1" dirty="0" smtClean="0">
                <a:solidFill>
                  <a:schemeClr val="tx1"/>
                </a:solidFill>
                <a:latin typeface="Times New Roman" panose="02020603050405020304" pitchFamily="18" charset="0"/>
                <a:cs typeface="Times New Roman" panose="02020603050405020304" pitchFamily="18" charset="0"/>
              </a:rPr>
              <a:t>22181,3</a:t>
            </a:r>
            <a:r>
              <a:rPr lang="ru-RU" sz="1600" dirty="0" smtClean="0">
                <a:solidFill>
                  <a:schemeClr val="tx1"/>
                </a:solidFill>
                <a:latin typeface="Times New Roman" panose="02020603050405020304" pitchFamily="18" charset="0"/>
                <a:cs typeface="Times New Roman" panose="02020603050405020304" pitchFamily="18" charset="0"/>
              </a:rPr>
              <a:t> (ППМИ, газификация, уличное освещение, </a:t>
            </a:r>
            <a:r>
              <a:rPr lang="ru-RU" sz="1600" dirty="0" smtClean="0">
                <a:solidFill>
                  <a:schemeClr val="tx1"/>
                </a:solidFill>
                <a:latin typeface="Times New Roman" panose="02020603050405020304" pitchFamily="18" charset="0"/>
                <a:cs typeface="Times New Roman" panose="02020603050405020304" pitchFamily="18" charset="0"/>
              </a:rPr>
              <a:t>благоустройство, иные расходы).</a:t>
            </a:r>
            <a:endParaRPr lang="ru-RU" sz="1600" dirty="0" smtClean="0">
              <a:solidFill>
                <a:schemeClr val="tx1"/>
              </a:solidFill>
              <a:latin typeface="Times New Roman" panose="02020603050405020304" pitchFamily="18" charset="0"/>
              <a:cs typeface="Times New Roman" panose="02020603050405020304" pitchFamily="18" charset="0"/>
            </a:endParaRPr>
          </a:p>
          <a:p>
            <a:r>
              <a:rPr lang="ru-RU" sz="1600" dirty="0" smtClean="0">
                <a:solidFill>
                  <a:schemeClr val="tx1"/>
                </a:solidFill>
                <a:latin typeface="Times New Roman" panose="02020603050405020304" pitchFamily="18" charset="0"/>
                <a:cs typeface="Times New Roman" panose="02020603050405020304" pitchFamily="18" charset="0"/>
              </a:rPr>
              <a:t>-Образование </a:t>
            </a:r>
            <a:r>
              <a:rPr lang="ru-RU" sz="1600" b="1" dirty="0" smtClean="0">
                <a:solidFill>
                  <a:schemeClr val="tx1"/>
                </a:solidFill>
                <a:latin typeface="Times New Roman" panose="02020603050405020304" pitchFamily="18" charset="0"/>
                <a:cs typeface="Times New Roman" panose="02020603050405020304" pitchFamily="18" charset="0"/>
              </a:rPr>
              <a:t>5542,3</a:t>
            </a:r>
            <a:r>
              <a:rPr lang="ru-RU" sz="1600" dirty="0" smtClean="0">
                <a:solidFill>
                  <a:schemeClr val="tx1"/>
                </a:solidFill>
                <a:latin typeface="Times New Roman" panose="02020603050405020304" pitchFamily="18" charset="0"/>
                <a:cs typeface="Times New Roman" panose="02020603050405020304" pitchFamily="18" charset="0"/>
              </a:rPr>
              <a:t>, в том числе</a:t>
            </a:r>
          </a:p>
          <a:p>
            <a:r>
              <a:rPr lang="ru-RU" sz="1600" dirty="0" smtClean="0">
                <a:solidFill>
                  <a:schemeClr val="tx1"/>
                </a:solidFill>
                <a:latin typeface="Times New Roman" panose="02020603050405020304" pitchFamily="18" charset="0"/>
                <a:cs typeface="Times New Roman" panose="02020603050405020304" pitchFamily="18" charset="0"/>
              </a:rPr>
              <a:t>дошкольное образование 343,2 (ремонты, укрепление МТБ),</a:t>
            </a:r>
          </a:p>
          <a:p>
            <a:r>
              <a:rPr lang="ru-RU" sz="1600" dirty="0" smtClean="0">
                <a:solidFill>
                  <a:schemeClr val="tx1"/>
                </a:solidFill>
                <a:latin typeface="Times New Roman" panose="02020603050405020304" pitchFamily="18" charset="0"/>
                <a:cs typeface="Times New Roman" panose="02020603050405020304" pitchFamily="18" charset="0"/>
              </a:rPr>
              <a:t>общее образование 3410,0 (ремонты, укрепление МТБ),</a:t>
            </a:r>
          </a:p>
          <a:p>
            <a:r>
              <a:rPr lang="ru-RU" sz="1600" dirty="0" smtClean="0">
                <a:solidFill>
                  <a:schemeClr val="tx1"/>
                </a:solidFill>
                <a:latin typeface="Times New Roman" panose="02020603050405020304" pitchFamily="18" charset="0"/>
                <a:cs typeface="Times New Roman" panose="02020603050405020304" pitchFamily="18" charset="0"/>
              </a:rPr>
              <a:t>дополнительное образование 754,9 (ремонты, укрепление МТБ),</a:t>
            </a:r>
          </a:p>
          <a:p>
            <a:r>
              <a:rPr lang="ru-RU" sz="1600" dirty="0" smtClean="0">
                <a:solidFill>
                  <a:schemeClr val="tx1"/>
                </a:solidFill>
                <a:latin typeface="Times New Roman" panose="02020603050405020304" pitchFamily="18" charset="0"/>
                <a:cs typeface="Times New Roman" panose="02020603050405020304" pitchFamily="18" charset="0"/>
              </a:rPr>
              <a:t>другие вопросы 1034,2 (питание детей в лагерях, приобретение путевок, </a:t>
            </a:r>
            <a:r>
              <a:rPr lang="ru-RU" sz="1600" dirty="0" smtClean="0">
                <a:solidFill>
                  <a:schemeClr val="tx1"/>
                </a:solidFill>
                <a:latin typeface="Times New Roman" panose="02020603050405020304" pitchFamily="18" charset="0"/>
                <a:cs typeface="Times New Roman" panose="02020603050405020304" pitchFamily="18" charset="0"/>
              </a:rPr>
              <a:t>иные расходы).</a:t>
            </a:r>
            <a:endParaRPr lang="ru-RU" sz="1600" dirty="0" smtClean="0">
              <a:solidFill>
                <a:schemeClr val="tx1"/>
              </a:solidFill>
              <a:latin typeface="Times New Roman" panose="02020603050405020304" pitchFamily="18" charset="0"/>
              <a:cs typeface="Times New Roman" panose="02020603050405020304" pitchFamily="18" charset="0"/>
            </a:endParaRPr>
          </a:p>
          <a:p>
            <a:r>
              <a:rPr lang="ru-RU" sz="1600" dirty="0" smtClean="0">
                <a:solidFill>
                  <a:schemeClr val="tx1"/>
                </a:solidFill>
                <a:latin typeface="Times New Roman" panose="02020603050405020304" pitchFamily="18" charset="0"/>
                <a:cs typeface="Times New Roman" panose="02020603050405020304" pitchFamily="18" charset="0"/>
              </a:rPr>
              <a:t>-Культура </a:t>
            </a:r>
            <a:r>
              <a:rPr lang="ru-RU" sz="1600" b="1" dirty="0" smtClean="0">
                <a:solidFill>
                  <a:schemeClr val="tx1"/>
                </a:solidFill>
                <a:latin typeface="Times New Roman" panose="02020603050405020304" pitchFamily="18" charset="0"/>
                <a:cs typeface="Times New Roman" panose="02020603050405020304" pitchFamily="18" charset="0"/>
              </a:rPr>
              <a:t>3355,8</a:t>
            </a:r>
            <a:r>
              <a:rPr lang="ru-RU" sz="1600" dirty="0" smtClean="0">
                <a:solidFill>
                  <a:schemeClr val="tx1"/>
                </a:solidFill>
                <a:latin typeface="Times New Roman" panose="02020603050405020304" pitchFamily="18" charset="0"/>
                <a:cs typeface="Times New Roman" panose="02020603050405020304" pitchFamily="18" charset="0"/>
              </a:rPr>
              <a:t> (ремонты, </a:t>
            </a:r>
            <a:r>
              <a:rPr lang="ru-RU" sz="1600" dirty="0" smtClean="0">
                <a:solidFill>
                  <a:prstClr val="black"/>
                </a:solidFill>
                <a:latin typeface="Times New Roman" panose="02020603050405020304" pitchFamily="18" charset="0"/>
                <a:cs typeface="Times New Roman" panose="02020603050405020304" pitchFamily="18" charset="0"/>
              </a:rPr>
              <a:t>иные расходы).</a:t>
            </a:r>
            <a:endParaRPr lang="ru-RU" sz="1600" dirty="0" smtClean="0">
              <a:solidFill>
                <a:schemeClr val="tx1"/>
              </a:solidFill>
              <a:latin typeface="Times New Roman" panose="02020603050405020304" pitchFamily="18" charset="0"/>
              <a:cs typeface="Times New Roman" panose="02020603050405020304" pitchFamily="18" charset="0"/>
            </a:endParaRPr>
          </a:p>
          <a:p>
            <a:r>
              <a:rPr lang="ru-RU" sz="1600" dirty="0" smtClean="0">
                <a:solidFill>
                  <a:schemeClr val="tx1"/>
                </a:solidFill>
                <a:latin typeface="Times New Roman" panose="02020603050405020304" pitchFamily="18" charset="0"/>
                <a:cs typeface="Times New Roman" panose="02020603050405020304" pitchFamily="18" charset="0"/>
              </a:rPr>
              <a:t>-Социальная политика </a:t>
            </a:r>
            <a:r>
              <a:rPr lang="ru-RU" sz="1600" b="1" dirty="0" smtClean="0">
                <a:solidFill>
                  <a:schemeClr val="tx1"/>
                </a:solidFill>
                <a:latin typeface="Times New Roman" panose="02020603050405020304" pitchFamily="18" charset="0"/>
                <a:cs typeface="Times New Roman" panose="02020603050405020304" pitchFamily="18" charset="0"/>
              </a:rPr>
              <a:t>192,0</a:t>
            </a:r>
            <a:r>
              <a:rPr lang="ru-RU" sz="1600" dirty="0" smtClean="0">
                <a:solidFill>
                  <a:schemeClr val="tx1"/>
                </a:solidFill>
                <a:latin typeface="Times New Roman" panose="02020603050405020304" pitchFamily="18" charset="0"/>
                <a:cs typeface="Times New Roman" panose="02020603050405020304" pitchFamily="18" charset="0"/>
              </a:rPr>
              <a:t> (жилье молодых семей).</a:t>
            </a:r>
          </a:p>
          <a:p>
            <a:r>
              <a:rPr lang="ru-RU" sz="1600" dirty="0" smtClean="0">
                <a:solidFill>
                  <a:schemeClr val="tx1"/>
                </a:solidFill>
                <a:latin typeface="Times New Roman" panose="02020603050405020304" pitchFamily="18" charset="0"/>
                <a:cs typeface="Times New Roman" panose="02020603050405020304" pitchFamily="18" charset="0"/>
              </a:rPr>
              <a:t>-Физкультура и спорт </a:t>
            </a:r>
            <a:r>
              <a:rPr lang="ru-RU" sz="1600" b="1" dirty="0" smtClean="0">
                <a:solidFill>
                  <a:schemeClr val="tx1"/>
                </a:solidFill>
                <a:latin typeface="Times New Roman" panose="02020603050405020304" pitchFamily="18" charset="0"/>
                <a:cs typeface="Times New Roman" panose="02020603050405020304" pitchFamily="18" charset="0"/>
              </a:rPr>
              <a:t>237,3</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(приобретение хоккейной формы, сидений для </a:t>
            </a:r>
            <a:r>
              <a:rPr lang="ru-RU" sz="1600" dirty="0" smtClean="0">
                <a:solidFill>
                  <a:schemeClr val="tx1"/>
                </a:solidFill>
                <a:latin typeface="Times New Roman" panose="02020603050405020304" pitchFamily="18" charset="0"/>
                <a:cs typeface="Times New Roman" panose="02020603050405020304" pitchFamily="18" charset="0"/>
              </a:rPr>
              <a:t>трибун на стадион, </a:t>
            </a:r>
            <a:r>
              <a:rPr lang="ru-RU" sz="1600" dirty="0" smtClean="0">
                <a:solidFill>
                  <a:schemeClr val="tx1"/>
                </a:solidFill>
                <a:latin typeface="Times New Roman" panose="02020603050405020304" pitchFamily="18" charset="0"/>
                <a:cs typeface="Times New Roman" panose="02020603050405020304" pitchFamily="18" charset="0"/>
              </a:rPr>
              <a:t>напыления резинового </a:t>
            </a:r>
            <a:r>
              <a:rPr lang="ru-RU" sz="1600" dirty="0" smtClean="0">
                <a:solidFill>
                  <a:schemeClr val="tx1"/>
                </a:solidFill>
                <a:latin typeface="Times New Roman" panose="02020603050405020304" pitchFamily="18" charset="0"/>
                <a:cs typeface="Times New Roman" panose="02020603050405020304" pitchFamily="18" charset="0"/>
              </a:rPr>
              <a:t>под площадку для настольного тенниса).</a:t>
            </a:r>
          </a:p>
          <a:p>
            <a:pPr algn="ctr"/>
            <a:endParaRPr lang="ru-RU" sz="1600" dirty="0">
              <a:solidFill>
                <a:schemeClr val="tx1"/>
              </a:solidFill>
              <a:latin typeface="Times New Roman" panose="02020603050405020304" pitchFamily="18" charset="0"/>
              <a:cs typeface="Times New Roman" panose="02020603050405020304" pitchFamily="18" charset="0"/>
            </a:endParaRPr>
          </a:p>
        </p:txBody>
      </p:sp>
      <p:cxnSp>
        <p:nvCxnSpPr>
          <p:cNvPr id="14" name="Прямая со стрелкой 13"/>
          <p:cNvCxnSpPr/>
          <p:nvPr/>
        </p:nvCxnSpPr>
        <p:spPr>
          <a:xfrm flipV="1">
            <a:off x="4513812" y="4438996"/>
            <a:ext cx="232755" cy="2785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11"/>
          <p:cNvSpPr/>
          <p:nvPr/>
        </p:nvSpPr>
        <p:spPr>
          <a:xfrm>
            <a:off x="2422392" y="2958010"/>
            <a:ext cx="2091420" cy="14809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anose="02020603050405020304" pitchFamily="18" charset="0"/>
                <a:cs typeface="Times New Roman" panose="02020603050405020304" pitchFamily="18" charset="0"/>
              </a:rPr>
              <a:t>136,0 </a:t>
            </a:r>
            <a:r>
              <a:rPr lang="ru-RU" sz="2000" dirty="0" smtClean="0">
                <a:solidFill>
                  <a:schemeClr val="tx1"/>
                </a:solidFill>
                <a:latin typeface="Times New Roman" panose="02020603050405020304" pitchFamily="18" charset="0"/>
                <a:cs typeface="Times New Roman" panose="02020603050405020304" pitchFamily="18" charset="0"/>
              </a:rPr>
              <a:t>увеличение расходов бюджета</a:t>
            </a:r>
            <a:endParaRPr 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2922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1235243" y="131975"/>
            <a:ext cx="10851462" cy="727382"/>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Изменения основных характеристик бюджета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Старицкого муниципального округа Тверской области на 2023г., </a:t>
            </a:r>
            <a:r>
              <a:rPr lang="ru-RU" sz="24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pic>
        <p:nvPicPr>
          <p:cNvPr id="4" name="Picture 10" descr="staritsa_city_coa"/>
          <p:cNvPicPr>
            <a:picLocks noChangeAspect="1" noChangeArrowheads="1"/>
          </p:cNvPicPr>
          <p:nvPr/>
        </p:nvPicPr>
        <p:blipFill>
          <a:blip r:embed="rId2"/>
          <a:srcRect/>
          <a:stretch>
            <a:fillRect/>
          </a:stretch>
        </p:blipFill>
        <p:spPr bwMode="auto">
          <a:xfrm>
            <a:off x="209491" y="0"/>
            <a:ext cx="785591" cy="876732"/>
          </a:xfrm>
          <a:prstGeom prst="rect">
            <a:avLst/>
          </a:prstGeom>
          <a:noFill/>
          <a:ln w="9525">
            <a:noFill/>
            <a:miter lim="800000"/>
            <a:headEnd/>
            <a:tailEnd/>
          </a:ln>
        </p:spPr>
      </p:pic>
      <p:sp>
        <p:nvSpPr>
          <p:cNvPr id="6" name="Скругленный прямоугольник 5"/>
          <p:cNvSpPr/>
          <p:nvPr/>
        </p:nvSpPr>
        <p:spPr>
          <a:xfrm>
            <a:off x="1147760" y="2969443"/>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1028059,9</a:t>
            </a:r>
          </a:p>
          <a:p>
            <a:pPr algn="ctr"/>
            <a:r>
              <a:rPr lang="ru-RU" sz="2000" dirty="0" smtClean="0">
                <a:solidFill>
                  <a:schemeClr val="tx1"/>
                </a:solidFill>
                <a:latin typeface="Times New Roman" panose="02020603050405020304" pitchFamily="18" charset="0"/>
                <a:cs typeface="Times New Roman" panose="02020603050405020304" pitchFamily="18" charset="0"/>
              </a:rPr>
              <a:t>Расходы бюджета согласно первоначальной редакции бюджета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154382" y="1115097"/>
            <a:ext cx="2497771" cy="15884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203863,7</a:t>
            </a:r>
          </a:p>
          <a:p>
            <a:pPr algn="ctr"/>
            <a:r>
              <a:rPr lang="ru-RU" sz="2000" dirty="0" smtClean="0">
                <a:solidFill>
                  <a:schemeClr val="tx1"/>
                </a:solidFill>
                <a:latin typeface="Times New Roman" panose="02020603050405020304" pitchFamily="18" charset="0"/>
                <a:cs typeface="Times New Roman" panose="02020603050405020304" pitchFamily="18" charset="0"/>
              </a:rPr>
              <a:t>Изменения по доходам бюджета</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8478170" y="1221529"/>
            <a:ext cx="2497771" cy="15884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1186046,2</a:t>
            </a:r>
          </a:p>
          <a:p>
            <a:pPr algn="ctr"/>
            <a:r>
              <a:rPr lang="ru-RU" sz="2000" dirty="0" smtClean="0">
                <a:solidFill>
                  <a:schemeClr val="tx1"/>
                </a:solidFill>
                <a:latin typeface="Times New Roman" panose="02020603050405020304" pitchFamily="18" charset="0"/>
                <a:cs typeface="Times New Roman" panose="02020603050405020304" pitchFamily="18" charset="0"/>
              </a:rPr>
              <a:t>Доходы бюджета с учетом изменений</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7" name="Плюс 6"/>
          <p:cNvSpPr/>
          <p:nvPr/>
        </p:nvSpPr>
        <p:spPr>
          <a:xfrm>
            <a:off x="3827615" y="3304093"/>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Равно 9"/>
          <p:cNvSpPr/>
          <p:nvPr/>
        </p:nvSpPr>
        <p:spPr>
          <a:xfrm>
            <a:off x="7485888" y="1633952"/>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Скругленный прямоугольник 11"/>
          <p:cNvSpPr/>
          <p:nvPr/>
        </p:nvSpPr>
        <p:spPr>
          <a:xfrm>
            <a:off x="1161624" y="1221529"/>
            <a:ext cx="2497771" cy="15884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982182,5</a:t>
            </a:r>
          </a:p>
          <a:p>
            <a:pPr algn="ctr"/>
            <a:r>
              <a:rPr lang="ru-RU" sz="2000" dirty="0" smtClean="0">
                <a:solidFill>
                  <a:schemeClr val="tx1"/>
                </a:solidFill>
                <a:latin typeface="Times New Roman" panose="02020603050405020304" pitchFamily="18" charset="0"/>
                <a:cs typeface="Times New Roman" panose="02020603050405020304" pitchFamily="18" charset="0"/>
              </a:rPr>
              <a:t>Доходы бюджета согласно первоначальной редакции бюджета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3" name="Скругленный прямоугольник 12"/>
          <p:cNvSpPr/>
          <p:nvPr/>
        </p:nvSpPr>
        <p:spPr>
          <a:xfrm>
            <a:off x="4847114" y="2969443"/>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275124,7</a:t>
            </a:r>
          </a:p>
          <a:p>
            <a:pPr algn="ctr"/>
            <a:r>
              <a:rPr lang="ru-RU" sz="2000" dirty="0" smtClean="0">
                <a:solidFill>
                  <a:schemeClr val="tx1"/>
                </a:solidFill>
                <a:latin typeface="Times New Roman" panose="02020603050405020304" pitchFamily="18" charset="0"/>
                <a:cs typeface="Times New Roman" panose="02020603050405020304" pitchFamily="18" charset="0"/>
              </a:rPr>
              <a:t>Изменения по расходам бюджета</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4" name="Плюс 13"/>
          <p:cNvSpPr/>
          <p:nvPr/>
        </p:nvSpPr>
        <p:spPr>
          <a:xfrm>
            <a:off x="3827615" y="1633952"/>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Равно 14"/>
          <p:cNvSpPr/>
          <p:nvPr/>
        </p:nvSpPr>
        <p:spPr>
          <a:xfrm>
            <a:off x="7485888" y="3304093"/>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Скругленный прямоугольник 15"/>
          <p:cNvSpPr/>
          <p:nvPr/>
        </p:nvSpPr>
        <p:spPr>
          <a:xfrm>
            <a:off x="8478170" y="2969443"/>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1303184,6</a:t>
            </a:r>
          </a:p>
          <a:p>
            <a:pPr algn="ctr"/>
            <a:r>
              <a:rPr lang="ru-RU" sz="2000" dirty="0" smtClean="0">
                <a:solidFill>
                  <a:schemeClr val="tx1"/>
                </a:solidFill>
                <a:latin typeface="Times New Roman" panose="02020603050405020304" pitchFamily="18" charset="0"/>
                <a:cs typeface="Times New Roman" panose="02020603050405020304" pitchFamily="18" charset="0"/>
              </a:rPr>
              <a:t>Расходы бюджета с учетом изменений</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7" name="Скругленный прямоугольник 16"/>
          <p:cNvSpPr/>
          <p:nvPr/>
        </p:nvSpPr>
        <p:spPr>
          <a:xfrm>
            <a:off x="1147759" y="4750351"/>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45877,4</a:t>
            </a:r>
          </a:p>
          <a:p>
            <a:pPr algn="ctr"/>
            <a:r>
              <a:rPr lang="ru-RU" sz="2000" dirty="0" smtClean="0">
                <a:solidFill>
                  <a:schemeClr val="tx1"/>
                </a:solidFill>
                <a:latin typeface="Times New Roman" panose="02020603050405020304" pitchFamily="18" charset="0"/>
                <a:cs typeface="Times New Roman" panose="02020603050405020304" pitchFamily="18" charset="0"/>
              </a:rPr>
              <a:t>Дефицит бюджета согласно первоначальной редакции бюджета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8" name="Скругленный прямоугольник 17"/>
          <p:cNvSpPr/>
          <p:nvPr/>
        </p:nvSpPr>
        <p:spPr>
          <a:xfrm>
            <a:off x="4988117" y="4750351"/>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71261,0</a:t>
            </a:r>
          </a:p>
          <a:p>
            <a:pPr algn="ctr"/>
            <a:r>
              <a:rPr lang="ru-RU" sz="2000" dirty="0" smtClean="0">
                <a:solidFill>
                  <a:schemeClr val="tx1"/>
                </a:solidFill>
                <a:latin typeface="Times New Roman" panose="02020603050405020304" pitchFamily="18" charset="0"/>
                <a:cs typeface="Times New Roman" panose="02020603050405020304" pitchFamily="18" charset="0"/>
              </a:rPr>
              <a:t>Привлечение остатков средств бюджета</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9" name="Скругленный прямоугольник 18"/>
          <p:cNvSpPr/>
          <p:nvPr/>
        </p:nvSpPr>
        <p:spPr>
          <a:xfrm>
            <a:off x="8478169" y="4750351"/>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117138,4</a:t>
            </a:r>
          </a:p>
          <a:p>
            <a:pPr algn="ctr"/>
            <a:r>
              <a:rPr lang="ru-RU" sz="2000" dirty="0" smtClean="0">
                <a:solidFill>
                  <a:schemeClr val="tx1"/>
                </a:solidFill>
                <a:latin typeface="Times New Roman" panose="02020603050405020304" pitchFamily="18" charset="0"/>
                <a:cs typeface="Times New Roman" panose="02020603050405020304" pitchFamily="18" charset="0"/>
              </a:rPr>
              <a:t>Дефицит бюджета с учетом изменений</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20" name="Равно 19"/>
          <p:cNvSpPr/>
          <p:nvPr/>
        </p:nvSpPr>
        <p:spPr>
          <a:xfrm>
            <a:off x="7524828" y="5103856"/>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1" name="Плюс 20"/>
          <p:cNvSpPr/>
          <p:nvPr/>
        </p:nvSpPr>
        <p:spPr>
          <a:xfrm>
            <a:off x="3827615" y="5103856"/>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1123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8534400" y="6492876"/>
            <a:ext cx="2133600" cy="365125"/>
          </a:xfrm>
        </p:spPr>
        <p:txBody>
          <a:bodyPr/>
          <a:lstStyle/>
          <a:p>
            <a:pPr>
              <a:defRPr/>
            </a:pPr>
            <a:fld id="{1F7CA5A3-2A0E-4945-BF9F-439E2BDF7614}" type="slidenum">
              <a:rPr lang="ru-RU" altLang="ru-RU" smtClean="0"/>
              <a:pPr>
                <a:defRPr/>
              </a:pPr>
              <a:t>8</a:t>
            </a:fld>
            <a:endParaRPr lang="ru-RU" altLang="ru-RU" dirty="0"/>
          </a:p>
        </p:txBody>
      </p:sp>
      <p:pic>
        <p:nvPicPr>
          <p:cNvPr id="8" name="Picture 10" descr="staritsa_city_coa"/>
          <p:cNvPicPr>
            <a:picLocks noChangeAspect="1" noChangeArrowheads="1"/>
          </p:cNvPicPr>
          <p:nvPr/>
        </p:nvPicPr>
        <p:blipFill>
          <a:blip r:embed="rId3"/>
          <a:srcRect/>
          <a:stretch>
            <a:fillRect/>
          </a:stretch>
        </p:blipFill>
        <p:spPr bwMode="auto">
          <a:xfrm>
            <a:off x="203949" y="245314"/>
            <a:ext cx="1143008" cy="1357321"/>
          </a:xfrm>
          <a:prstGeom prst="rect">
            <a:avLst/>
          </a:prstGeom>
          <a:noFill/>
          <a:ln w="9525">
            <a:noFill/>
            <a:miter lim="800000"/>
            <a:headEnd/>
            <a:tailEnd/>
          </a:ln>
        </p:spPr>
      </p:pic>
      <p:sp>
        <p:nvSpPr>
          <p:cNvPr id="3" name="Прямоугольник 2"/>
          <p:cNvSpPr/>
          <p:nvPr/>
        </p:nvSpPr>
        <p:spPr>
          <a:xfrm>
            <a:off x="361070" y="2939503"/>
            <a:ext cx="6096000" cy="3416320"/>
          </a:xfrm>
          <a:prstGeom prst="rect">
            <a:avLst/>
          </a:prstGeom>
        </p:spPr>
        <p:txBody>
          <a:bodyPr>
            <a:spAutoFit/>
          </a:bodyPr>
          <a:lstStyle/>
          <a:p>
            <a:pPr algn="just">
              <a:lnSpc>
                <a:spcPct val="120000"/>
              </a:lnSpc>
            </a:pPr>
            <a:r>
              <a:rPr lang="ru-RU" altLang="ru-RU" dirty="0" smtClean="0">
                <a:latin typeface="Times New Roman" panose="02020603050405020304" pitchFamily="18" charset="0"/>
                <a:cs typeface="Times New Roman" panose="02020603050405020304" pitchFamily="18" charset="0"/>
              </a:rPr>
              <a:t>Администрация Старицкого муниципального округа Тверской области</a:t>
            </a:r>
          </a:p>
          <a:p>
            <a:pPr algn="just">
              <a:lnSpc>
                <a:spcPct val="120000"/>
              </a:lnSpc>
            </a:pPr>
            <a:r>
              <a:rPr lang="ru-RU" altLang="ru-RU" dirty="0" smtClean="0">
                <a:latin typeface="Times New Roman" panose="02020603050405020304" pitchFamily="18" charset="0"/>
                <a:cs typeface="Times New Roman" panose="02020603050405020304" pitchFamily="18" charset="0"/>
              </a:rPr>
              <a:t>Финансовый отдел Администрации Старицкого муниципального округа Тверской области</a:t>
            </a:r>
            <a:endParaRPr lang="ru-RU" altLang="ru-RU" dirty="0">
              <a:latin typeface="Times New Roman" panose="02020603050405020304" pitchFamily="18" charset="0"/>
              <a:cs typeface="Times New Roman" panose="02020603050405020304" pitchFamily="18" charset="0"/>
            </a:endParaRPr>
          </a:p>
          <a:p>
            <a:pPr algn="just">
              <a:lnSpc>
                <a:spcPct val="120000"/>
              </a:lnSpc>
            </a:pPr>
            <a:r>
              <a:rPr lang="ru-RU" altLang="ru-RU" dirty="0" smtClean="0">
                <a:latin typeface="Times New Roman" panose="02020603050405020304" pitchFamily="18" charset="0"/>
                <a:cs typeface="Times New Roman" panose="02020603050405020304" pitchFamily="18" charset="0"/>
              </a:rPr>
              <a:t>г. Старица, ул. Советская, д. 6</a:t>
            </a:r>
            <a:endParaRPr lang="ru-RU" altLang="ru-RU" dirty="0">
              <a:latin typeface="Times New Roman" panose="02020603050405020304" pitchFamily="18" charset="0"/>
              <a:cs typeface="Times New Roman" panose="02020603050405020304" pitchFamily="18" charset="0"/>
            </a:endParaRPr>
          </a:p>
          <a:p>
            <a:pPr algn="just">
              <a:lnSpc>
                <a:spcPct val="120000"/>
              </a:lnSpc>
            </a:pPr>
            <a:r>
              <a:rPr lang="ru-RU" altLang="ru-RU" dirty="0">
                <a:latin typeface="Times New Roman" panose="02020603050405020304" pitchFamily="18" charset="0"/>
                <a:cs typeface="Times New Roman" panose="02020603050405020304" pitchFamily="18" charset="0"/>
              </a:rPr>
              <a:t>Телефон: (</a:t>
            </a:r>
            <a:r>
              <a:rPr lang="ru-RU" altLang="ru-RU" dirty="0" smtClean="0">
                <a:latin typeface="Times New Roman" panose="02020603050405020304" pitchFamily="18" charset="0"/>
                <a:cs typeface="Times New Roman" panose="02020603050405020304" pitchFamily="18" charset="0"/>
              </a:rPr>
              <a:t>48263) 23 372</a:t>
            </a:r>
            <a:endParaRPr lang="ru-RU" altLang="ru-RU" dirty="0">
              <a:latin typeface="Times New Roman" panose="02020603050405020304" pitchFamily="18" charset="0"/>
              <a:cs typeface="Times New Roman" panose="02020603050405020304" pitchFamily="18" charset="0"/>
            </a:endParaRPr>
          </a:p>
          <a:p>
            <a:pPr algn="just">
              <a:lnSpc>
                <a:spcPct val="120000"/>
              </a:lnSpc>
            </a:pPr>
            <a:r>
              <a:rPr lang="ru-RU" altLang="ru-RU" dirty="0" smtClean="0">
                <a:latin typeface="Times New Roman" panose="02020603050405020304" pitchFamily="18" charset="0"/>
                <a:cs typeface="Times New Roman" panose="02020603050405020304" pitchFamily="18" charset="0"/>
              </a:rPr>
              <a:t>Заместитель главы Администрации Старицкого муниципального округа, заведующая финансовым отделом Администрации Старицкого муниципального округа          О.Г. Лупик</a:t>
            </a:r>
            <a:endParaRPr lang="ru-RU" altLang="ru-RU" dirty="0">
              <a:latin typeface="Calibri" panose="020F0502020204030204" pitchFamily="34" charset="0"/>
            </a:endParaRPr>
          </a:p>
        </p:txBody>
      </p:sp>
      <p:sp>
        <p:nvSpPr>
          <p:cNvPr id="9" name="Заголовок 20"/>
          <p:cNvSpPr txBox="1">
            <a:spLocks/>
          </p:cNvSpPr>
          <p:nvPr/>
        </p:nvSpPr>
        <p:spPr>
          <a:xfrm>
            <a:off x="2766712" y="245314"/>
            <a:ext cx="7992888" cy="912101"/>
          </a:xfrm>
          <a:prstGeom prst="rect">
            <a:avLst/>
          </a:prstGeom>
          <a:noFill/>
        </p:spPr>
        <p:txBody>
          <a:bodyPr>
            <a:normAutofit fontScale="925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sz="2400" b="1" dirty="0" smtClean="0">
                <a:solidFill>
                  <a:srgbClr val="B28E1D"/>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АДМИНИСТРАЦИЯ СТАРИЦКОГО МУНИЦИПАЛЬНОГО ОКРУГА </a:t>
            </a:r>
            <a:r>
              <a:rPr lang="ru-RU" sz="2400" b="1" dirty="0" smtClean="0">
                <a:solidFill>
                  <a:srgbClr val="A88000"/>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ТВЕРСКОЙ </a:t>
            </a:r>
            <a:r>
              <a:rPr lang="ru-RU" sz="2400" b="1" dirty="0">
                <a:solidFill>
                  <a:srgbClr val="A88000"/>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ОБЛАСТИ</a:t>
            </a:r>
          </a:p>
        </p:txBody>
      </p:sp>
    </p:spTree>
    <p:extLst>
      <p:ext uri="{BB962C8B-B14F-4D97-AF65-F5344CB8AC3E}">
        <p14:creationId xmlns:p14="http://schemas.microsoft.com/office/powerpoint/2010/main" val="268830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5852</TotalTime>
  <Words>892</Words>
  <Application>Microsoft Office PowerPoint</Application>
  <PresentationFormat>Широкоэкранный</PresentationFormat>
  <Paragraphs>178</Paragraphs>
  <Slides>8</Slides>
  <Notes>6</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vt:i4>
      </vt:variant>
    </vt:vector>
  </HeadingPairs>
  <TitlesOfParts>
    <vt:vector size="15" baseType="lpstr">
      <vt:lpstr>ＭＳ Ｐゴシック</vt:lpstr>
      <vt:lpstr>Arial</vt:lpstr>
      <vt:lpstr>Calibri</vt:lpstr>
      <vt:lpstr>Calibri Light</vt:lpstr>
      <vt:lpstr>Cambria</vt:lpstr>
      <vt:lpstr>Times New Roman</vt:lpstr>
      <vt:lpstr>Тема Office</vt:lpstr>
      <vt:lpstr>Презентация PowerPoint</vt:lpstr>
      <vt:lpstr>Неналоговые доходы бюджета Старицкого муниципального округа Тверской области на 2023-2025г., тыс.руб.</vt:lpstr>
      <vt:lpstr>Безвозмездные поступления в бюджет  Старицкого муниципального округа Тверской области 2023-2025г., тыс.руб.</vt:lpstr>
      <vt:lpstr>Безвозмездные поступления в бюджет  Старицкого муниципального округа Тверской области 2023-2025г., тыс.руб.</vt:lpstr>
      <vt:lpstr>Безвозмездные поступления в бюджет  Старицкого муниципального округа Тверской области 2023-2025г., тыс.руб.</vt:lpstr>
      <vt:lpstr>Изменения по расходам бюджета Старицкого муниципального округа Тверской области на 2023г., тыс.руб.</vt:lpstr>
      <vt:lpstr>Изменения основных характеристик бюджета  Старицкого муниципального округа Тверской области на 2023г., тыс.руб.</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Ирина</cp:lastModifiedBy>
  <cp:revision>619</cp:revision>
  <cp:lastPrinted>2021-12-13T09:26:50Z</cp:lastPrinted>
  <dcterms:created xsi:type="dcterms:W3CDTF">2018-11-26T08:56:04Z</dcterms:created>
  <dcterms:modified xsi:type="dcterms:W3CDTF">2023-07-04T12:31:51Z</dcterms:modified>
</cp:coreProperties>
</file>