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32" r:id="rId2"/>
    <p:sldId id="333" r:id="rId3"/>
    <p:sldId id="334" r:id="rId4"/>
    <p:sldId id="335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83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6305" autoAdjust="0"/>
  </p:normalViewPr>
  <p:slideViewPr>
    <p:cSldViewPr snapToGrid="0">
      <p:cViewPr varScale="1">
        <p:scale>
          <a:sx n="117" d="100"/>
          <a:sy n="117" d="100"/>
        </p:scale>
        <p:origin x="-15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054812539065653E-2"/>
          <c:y val="2.861128022814468E-2"/>
          <c:w val="0.93894514698806308"/>
          <c:h val="0.75295713872064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перечисления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224.1</c:v>
                </c:pt>
                <c:pt idx="1">
                  <c:v>32</c:v>
                </c:pt>
                <c:pt idx="2">
                  <c:v>494.9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58-4716-8429-36A60BA27DB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2022г.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перечисления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260.7</c:v>
                </c:pt>
                <c:pt idx="1">
                  <c:v>22.3</c:v>
                </c:pt>
                <c:pt idx="2">
                  <c:v>478.5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358-4716-8429-36A60BA27D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overlap val="-17"/>
        <c:axId val="81948672"/>
        <c:axId val="81950208"/>
      </c:barChart>
      <c:catAx>
        <c:axId val="8194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1950208"/>
        <c:crosses val="autoZero"/>
        <c:auto val="1"/>
        <c:lblAlgn val="ctr"/>
        <c:lblOffset val="100"/>
        <c:noMultiLvlLbl val="0"/>
      </c:catAx>
      <c:valAx>
        <c:axId val="81950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948672"/>
        <c:crosses val="autoZero"/>
        <c:crossBetween val="between"/>
      </c:valAx>
      <c:spPr>
        <a:noFill/>
        <a:ln>
          <a:solidFill>
            <a:schemeClr val="accent1">
              <a:alpha val="94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16205570076018849"/>
          <c:y val="0"/>
          <c:w val="0.26647232581434965"/>
          <c:h val="0.135942289865754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="1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9D8C-2BC3-403D-91CC-F670CC081E3A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5029A-E3C0-4977-B70B-5F26B6878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3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7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76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1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0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3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2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5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7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2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9305-C08D-4680-9D99-79D4C84F745D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39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205789" y="312966"/>
            <a:ext cx="8574505" cy="835727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исполнения доходов районного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за 2021-2022 годы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млн. руб.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547" y="158883"/>
            <a:ext cx="886915" cy="98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625332736"/>
              </p:ext>
            </p:extLst>
          </p:nvPr>
        </p:nvGraphicFramePr>
        <p:xfrm>
          <a:off x="545433" y="1384868"/>
          <a:ext cx="11322718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507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057276" y="0"/>
            <a:ext cx="11049000" cy="1148693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tabLst>
                <a:tab pos="219075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поступлении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налоговых доходов по видам доходов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тыс. руб.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810325"/>
              </p:ext>
            </p:extLst>
          </p:nvPr>
        </p:nvGraphicFramePr>
        <p:xfrm>
          <a:off x="191194" y="1148692"/>
          <a:ext cx="11426585" cy="49507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52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747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71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934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1684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8787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55121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489196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Факт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ние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плана, 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поступлений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году к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45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сумме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059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Налоговые доходы,  </a:t>
                      </a:r>
                      <a:r>
                        <a:rPr lang="ru-RU" sz="20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000" b="1" u="sng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b="1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b="1" u="sng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224 059,9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204 956,6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260 738,8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127,2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116,4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36 678,9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010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198 819,5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176 991,3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232 491,6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131,4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116,9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33 672,1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256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Акцизы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14 904,4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17 959,5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18 077,4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100,7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121,3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3 173,0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222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8 426,8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7 410,8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7 773,4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104,9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-653,4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915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1 909,2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2 595,0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2 396,4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125,5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487,2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2299">
                <a:tc gridSpan="7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961" y="116646"/>
            <a:ext cx="697754" cy="778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716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152524" y="0"/>
            <a:ext cx="10963275" cy="994611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tabLst>
                <a:tab pos="219075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поступлении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неналоговых доходов по видам доходов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тыс. руб.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2048" y="81842"/>
            <a:ext cx="720476" cy="804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237844"/>
              </p:ext>
            </p:extLst>
          </p:nvPr>
        </p:nvGraphicFramePr>
        <p:xfrm>
          <a:off x="366031" y="1018180"/>
          <a:ext cx="11284405" cy="65847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28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67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507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573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2261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7768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0217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61321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2022 год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ние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плана 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поступлений в 2022 году к 2021 году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2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сумме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97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32 034,4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14 281,1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22 312,6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156,2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69,7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-9 721,8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25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земли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8 241,7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6 259,0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7 415,6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118,5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-826,1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79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Аренда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имущества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2 934,0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1 770,6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2 701,9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152,6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92,1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-232,0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44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Продажа имущества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5 739,0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1 683,2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2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270,5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75,5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22,1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-4 468,5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15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Продажа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земли, плата за увеличение </a:t>
                      </a:r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зем.участков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10 341,8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3 482,6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8 416,9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241,7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81,4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-1 924,9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25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1 986,2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408,4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757,2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185,4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38,1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-1 229,1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8557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2 791,7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677,3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1 750,5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258,5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62,7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-1 041,2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83" marR="609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46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125578" y="77041"/>
            <a:ext cx="8574505" cy="835727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tabLst>
                <a:tab pos="219075" algn="l"/>
              </a:tabLst>
            </a:pPr>
            <a:r>
              <a:rPr lang="ru-RU" sz="28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безвозмездных поступлениях</a:t>
            </a:r>
            <a:r>
              <a:rPr lang="ru-RU" sz="2800" b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456778"/>
              </p:ext>
            </p:extLst>
          </p:nvPr>
        </p:nvGraphicFramePr>
        <p:xfrm>
          <a:off x="325234" y="974230"/>
          <a:ext cx="10516937" cy="56761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40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24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806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1425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9749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8174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0628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48439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за 2021 год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2022 год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за 2022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ние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плана%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поступлений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 к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9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сумме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0415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</a:t>
                      </a:r>
                      <a:r>
                        <a:rPr lang="ru-RU" sz="240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494 878,8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473 081,6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478 447,9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101,1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96,7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-16 430,9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79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49 311,5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29 852,7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36 169,7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121,2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73,3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ru-RU" sz="22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3 141,8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68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164 978,0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118 246,0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118 149,6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71,6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-46 828,4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95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262 469,1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295 051,2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294 283,6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99,7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112,1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31 814,5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82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МБТ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19 282,9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29 931,7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29 928,7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155,2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10 645,8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810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возврат МБТ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i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-1 162,7</a:t>
                      </a:r>
                      <a:endParaRPr lang="ru-RU" sz="22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i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-83,7</a:t>
                      </a:r>
                      <a:endParaRPr lang="ru-RU" sz="22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7,2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1 079,0</a:t>
                      </a:r>
                      <a:endParaRPr lang="ru-RU" sz="2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617" y="59862"/>
            <a:ext cx="764242" cy="85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949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8959</TotalTime>
  <Words>361</Words>
  <Application>Microsoft Office PowerPoint</Application>
  <PresentationFormat>Произвольный</PresentationFormat>
  <Paragraphs>163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Основные показатели исполнения доходов районного бюджета за 2021-2022 годы, млн. руб.</vt:lpstr>
      <vt:lpstr> Сведения о  поступлении налоговых доходов по видам доходов, тыс. руб.</vt:lpstr>
      <vt:lpstr> Сведения о поступлении  неналоговых доходов по видам доходов, тыс. руб.</vt:lpstr>
      <vt:lpstr>Сведения о безвозмездных поступлениях, тыс. руб.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Отдел доходов</cp:lastModifiedBy>
  <cp:revision>864</cp:revision>
  <cp:lastPrinted>2023-05-30T08:39:15Z</cp:lastPrinted>
  <dcterms:created xsi:type="dcterms:W3CDTF">2018-11-26T08:56:04Z</dcterms:created>
  <dcterms:modified xsi:type="dcterms:W3CDTF">2023-05-31T08:34:20Z</dcterms:modified>
</cp:coreProperties>
</file>