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49" r:id="rId1"/>
  </p:sldMasterIdLst>
  <p:notesMasterIdLst>
    <p:notesMasterId r:id="rId17"/>
  </p:notesMasterIdLst>
  <p:handoutMasterIdLst>
    <p:handoutMasterId r:id="rId18"/>
  </p:handoutMasterIdLst>
  <p:sldIdLst>
    <p:sldId id="391" r:id="rId2"/>
    <p:sldId id="393" r:id="rId3"/>
    <p:sldId id="421" r:id="rId4"/>
    <p:sldId id="422" r:id="rId5"/>
    <p:sldId id="413" r:id="rId6"/>
    <p:sldId id="412" r:id="rId7"/>
    <p:sldId id="423" r:id="rId8"/>
    <p:sldId id="415" r:id="rId9"/>
    <p:sldId id="414" r:id="rId10"/>
    <p:sldId id="416" r:id="rId11"/>
    <p:sldId id="417" r:id="rId12"/>
    <p:sldId id="419" r:id="rId13"/>
    <p:sldId id="420" r:id="rId14"/>
    <p:sldId id="396" r:id="rId15"/>
    <p:sldId id="403" r:id="rId16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5D9D"/>
    <a:srgbClr val="4F6797"/>
    <a:srgbClr val="0034DA"/>
    <a:srgbClr val="B9C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478" autoAdjust="0"/>
  </p:normalViewPr>
  <p:slideViewPr>
    <p:cSldViewPr>
      <p:cViewPr varScale="1">
        <p:scale>
          <a:sx n="88" d="100"/>
          <a:sy n="88" d="100"/>
        </p:scale>
        <p:origin x="1214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9F84FC2-917B-4678-82F5-D95B807176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46B5FA-CB35-4961-82AB-0F6ABA42B1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37440-E4CE-48E3-9585-7E516921AD9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52C4A6-D860-4BEF-A6AE-324E0315FC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3953D-55D5-49A2-81CD-9FEEDA9118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2FC1B-3FBB-46B1-86F7-1B8CFFF4C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227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56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4"/>
            <a:ext cx="5437188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584647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10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44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15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24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10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1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7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01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22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99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49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0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3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30CCECD-EFDB-FF4E-BB26-2CF12E91A4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844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D6CEF-0461-7348-84AD-9F16B4F8C3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371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6AA83-A2C9-BC45-970E-955F92AB32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4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E10C4-A45F-C745-9C2C-BD5C0E2B25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574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ABE07AB-3494-004D-8881-3C9C90E0A4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498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797A8-59DE-914C-8AA6-A42A988F73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52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56C8A-52CE-FC49-8E4C-EE30935973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3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6566A-AAF1-F648-876A-00D1D9870D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81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95627-2715-D14E-A0C8-7CEE101558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06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3CA59-DFD5-F745-91DB-B97A614410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354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ru-RU"/>
          </a:p>
        </p:txBody>
      </p:sp>
      <p:sp>
        <p:nvSpPr>
          <p:cNvPr id="6" name="Right Triangle 11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/>
            <a:endParaRPr lang="en-US" altLang="ru-RU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5BCC91F-F9DB-5344-8D59-1A0F6FD993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62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8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ea typeface="SimSun" pitchFamily="2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8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AAB70245-8132-9043-818E-154BDF381638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8" charset="0"/>
                <a:buNone/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8" charset="0"/>
                <a:buNone/>
                <a:defRPr/>
              </a:pPr>
              <a:endParaRPr lang="en-US">
                <a:ea typeface="SimSun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2" r:id="rId2"/>
    <p:sldLayoutId id="2147483971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72" r:id="rId9"/>
    <p:sldLayoutId id="2147483968" r:id="rId10"/>
    <p:sldLayoutId id="214748396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4"/>
          <p:cNvSpPr>
            <a:spLocks noGrp="1"/>
          </p:cNvSpPr>
          <p:nvPr>
            <p:ph type="title"/>
          </p:nvPr>
        </p:nvSpPr>
        <p:spPr>
          <a:xfrm>
            <a:off x="518864" y="2564904"/>
            <a:ext cx="8229600" cy="2376264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chemeClr val="tx1"/>
                </a:solidFill>
                <a:ea typeface="Arial" charset="0"/>
                <a:cs typeface="Arial" charset="0"/>
              </a:rPr>
              <a:t>Государственная финансовая поддержка малого и среднего бизнеса. </a:t>
            </a:r>
            <a:br>
              <a:rPr lang="ru-RU" altLang="ru-RU" sz="4000" b="1" dirty="0">
                <a:solidFill>
                  <a:schemeClr val="tx1"/>
                </a:solidFill>
                <a:ea typeface="Arial" charset="0"/>
                <a:cs typeface="Arial" charset="0"/>
              </a:rPr>
            </a:br>
            <a:r>
              <a:rPr lang="ru-RU" altLang="ru-RU" sz="4000" b="1" dirty="0">
                <a:solidFill>
                  <a:schemeClr val="tx1"/>
                </a:solidFill>
                <a:ea typeface="Arial" charset="0"/>
                <a:cs typeface="Arial" charset="0"/>
              </a:rPr>
              <a:t>Доступные инструменты развития.</a:t>
            </a:r>
            <a:endParaRPr lang="ru-RU" altLang="ru-RU" sz="4000" dirty="0">
              <a:solidFill>
                <a:schemeClr val="tx1"/>
              </a:solidFill>
            </a:endParaRP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891755" cy="91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4"/>
          <p:cNvSpPr txBox="1">
            <a:spLocks/>
          </p:cNvSpPr>
          <p:nvPr/>
        </p:nvSpPr>
        <p:spPr bwMode="auto">
          <a:xfrm>
            <a:off x="2123728" y="1031101"/>
            <a:ext cx="6840760" cy="66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buClrTx/>
              <a:buSzTx/>
              <a:buFontTx/>
            </a:pPr>
            <a:r>
              <a:rPr lang="ru-RU" altLang="ru-RU" sz="20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СОДЕЙСТВИЯ КРЕДИТОВАНИЮ</a:t>
            </a:r>
          </a:p>
          <a:p>
            <a:pPr defTabSz="914400" eaLnBrk="1" hangingPunct="1">
              <a:buClrTx/>
              <a:buSzTx/>
              <a:buFontTx/>
            </a:pPr>
            <a:r>
              <a:rPr lang="ru-RU" altLang="ru-RU" sz="16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И СРЕДНЕГО ПРЕДПРИНИМАТЕЛЬСТВА</a:t>
            </a:r>
          </a:p>
          <a:p>
            <a:pPr defTabSz="914400" eaLnBrk="1" hangingPunct="1">
              <a:buClrTx/>
              <a:buSzTx/>
              <a:buFontTx/>
            </a:pPr>
            <a:r>
              <a:rPr lang="ru-RU" altLang="ru-RU" sz="145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ТВЕРСКОЙ ОБЛАСТИ (МИКРОКРЕДИТНАЯ КОМПАНИЯ)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6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958838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«Стандарт»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251520" y="2060848"/>
            <a:ext cx="43204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Предоставление займов Субъектам МСП осуществляющим хозяйственную деятельность в сфере торговли и услуг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ЦЕЛЬ ЗАЙМА 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Оборотные и инвестиционные цели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6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ОБЕСПЕЧЕНИЕ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поручительство физических, (юридических лиц), движимое и недвижимое имущество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318169" y="4939711"/>
            <a:ext cx="2416441" cy="937561"/>
            <a:chOff x="395536" y="4365105"/>
            <a:chExt cx="2416441" cy="937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653136"/>
              <a:ext cx="1768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2,5 млн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5 млн рублей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492C7D3-1E55-4ED5-88C7-72AD693AB7B6}"/>
              </a:ext>
            </a:extLst>
          </p:cNvPr>
          <p:cNvGrpSpPr/>
          <p:nvPr/>
        </p:nvGrpSpPr>
        <p:grpSpPr>
          <a:xfrm>
            <a:off x="6588224" y="4914143"/>
            <a:ext cx="2039737" cy="963129"/>
            <a:chOff x="4716016" y="4365105"/>
            <a:chExt cx="2039737" cy="9631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EF6270-AC51-41DF-82E8-59450A46A20D}"/>
                </a:ext>
              </a:extLst>
            </p:cNvPr>
            <p:cNvSpPr txBox="1"/>
            <p:nvPr/>
          </p:nvSpPr>
          <p:spPr>
            <a:xfrm>
              <a:off x="4716016" y="4365105"/>
              <a:ext cx="1867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F5C0C9B-BB62-416A-8072-18B56232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A38988-4801-415C-A7A5-609D7707A6F7}"/>
                </a:ext>
              </a:extLst>
            </p:cNvPr>
            <p:cNvSpPr txBox="1"/>
            <p:nvPr/>
          </p:nvSpPr>
          <p:spPr>
            <a:xfrm>
              <a:off x="5436096" y="4818638"/>
              <a:ext cx="1319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7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,5% годовых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7806E1A-0C75-4534-936E-C36966507AC6}"/>
              </a:ext>
            </a:extLst>
          </p:cNvPr>
          <p:cNvGrpSpPr/>
          <p:nvPr/>
        </p:nvGrpSpPr>
        <p:grpSpPr>
          <a:xfrm>
            <a:off x="3203846" y="4923165"/>
            <a:ext cx="3672410" cy="1242139"/>
            <a:chOff x="3059830" y="4581128"/>
            <a:chExt cx="3672410" cy="12421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009134-8560-4BC0-844C-F01609D76184}"/>
                </a:ext>
              </a:extLst>
            </p:cNvPr>
            <p:cNvSpPr txBox="1"/>
            <p:nvPr/>
          </p:nvSpPr>
          <p:spPr>
            <a:xfrm>
              <a:off x="3059830" y="4581128"/>
              <a:ext cx="13524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5538A78-C5BF-4189-9B1D-A1246D80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928" y="4941168"/>
              <a:ext cx="603089" cy="58837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0E128F-75DE-4F75-B2BA-557BBE232659}"/>
                </a:ext>
              </a:extLst>
            </p:cNvPr>
            <p:cNvSpPr txBox="1"/>
            <p:nvPr/>
          </p:nvSpPr>
          <p:spPr>
            <a:xfrm>
              <a:off x="3727425" y="4869160"/>
              <a:ext cx="30048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 более 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36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инвестиционные цели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 более 18 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оборотные цели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40F082-BC53-4B0A-BF8B-35782431C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17" y="1853132"/>
            <a:ext cx="4205979" cy="243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1425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940435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«Доверие»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251520" y="2204571"/>
            <a:ext cx="43204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Предоставление займов Субъектам МСП без имущественного залога.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6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ЦЕЛЬ ЗАЙМА 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Инвестиционные цели, оборотные цели и рефинансирование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6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ОБЕСПЕЧЕНИЕ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поручительство физических лиц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318169" y="4869160"/>
            <a:ext cx="2472546" cy="937561"/>
            <a:chOff x="395536" y="4365105"/>
            <a:chExt cx="2472546" cy="937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707438"/>
              <a:ext cx="18244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200 тыс.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500 тыс. рублей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492C7D3-1E55-4ED5-88C7-72AD693AB7B6}"/>
              </a:ext>
            </a:extLst>
          </p:cNvPr>
          <p:cNvGrpSpPr/>
          <p:nvPr/>
        </p:nvGrpSpPr>
        <p:grpSpPr>
          <a:xfrm>
            <a:off x="6588224" y="4869160"/>
            <a:ext cx="2039737" cy="963129"/>
            <a:chOff x="4716016" y="4365105"/>
            <a:chExt cx="2039737" cy="9631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EF6270-AC51-41DF-82E8-59450A46A20D}"/>
                </a:ext>
              </a:extLst>
            </p:cNvPr>
            <p:cNvSpPr txBox="1"/>
            <p:nvPr/>
          </p:nvSpPr>
          <p:spPr>
            <a:xfrm>
              <a:off x="4716016" y="4365105"/>
              <a:ext cx="1867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F5C0C9B-BB62-416A-8072-18B56232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A38988-4801-415C-A7A5-609D7707A6F7}"/>
                </a:ext>
              </a:extLst>
            </p:cNvPr>
            <p:cNvSpPr txBox="1"/>
            <p:nvPr/>
          </p:nvSpPr>
          <p:spPr>
            <a:xfrm>
              <a:off x="5436096" y="4818638"/>
              <a:ext cx="1319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9,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5% годовых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7806E1A-0C75-4534-936E-C36966507AC6}"/>
              </a:ext>
            </a:extLst>
          </p:cNvPr>
          <p:cNvGrpSpPr/>
          <p:nvPr/>
        </p:nvGrpSpPr>
        <p:grpSpPr>
          <a:xfrm>
            <a:off x="3203846" y="4869160"/>
            <a:ext cx="3672410" cy="948419"/>
            <a:chOff x="3059830" y="4581128"/>
            <a:chExt cx="3672410" cy="9484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009134-8560-4BC0-844C-F01609D76184}"/>
                </a:ext>
              </a:extLst>
            </p:cNvPr>
            <p:cNvSpPr txBox="1"/>
            <p:nvPr/>
          </p:nvSpPr>
          <p:spPr>
            <a:xfrm>
              <a:off x="3059830" y="4581128"/>
              <a:ext cx="13524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5538A78-C5BF-4189-9B1D-A1246D80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928" y="4941168"/>
              <a:ext cx="603089" cy="58837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0E128F-75DE-4F75-B2BA-557BBE232659}"/>
                </a:ext>
              </a:extLst>
            </p:cNvPr>
            <p:cNvSpPr txBox="1"/>
            <p:nvPr/>
          </p:nvSpPr>
          <p:spPr>
            <a:xfrm>
              <a:off x="3727425" y="5011434"/>
              <a:ext cx="3004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 более 18 месяцев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4E026F-88EB-41A2-9ACA-152B75E06B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20" y="1864076"/>
            <a:ext cx="4312117" cy="250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8710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381236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«Социальное предпринимательство»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251520" y="1772816"/>
            <a:ext cx="4320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Субъекты МСП, признанные социальными предприятиями в порядке, установленном Приказом Минэкономразвития России от 29.11.2019 № 773, и указанный статус которых отражен в реестре Субъектов МСП.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ЦЕЛЬ ЗАЙМА 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Инвестиционные цели, оборотные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6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ОБЕСПЕЧЕНИЕ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поручительство физических (юридических лиц), движимое и недвижимое имущество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318169" y="5083727"/>
            <a:ext cx="2472546" cy="937561"/>
            <a:chOff x="395536" y="4365105"/>
            <a:chExt cx="2472546" cy="937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707438"/>
              <a:ext cx="18244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200 тыс.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5 млн рублей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492C7D3-1E55-4ED5-88C7-72AD693AB7B6}"/>
              </a:ext>
            </a:extLst>
          </p:cNvPr>
          <p:cNvGrpSpPr/>
          <p:nvPr/>
        </p:nvGrpSpPr>
        <p:grpSpPr>
          <a:xfrm>
            <a:off x="6588224" y="5058159"/>
            <a:ext cx="1890657" cy="963129"/>
            <a:chOff x="4716016" y="4365105"/>
            <a:chExt cx="1890657" cy="9631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EF6270-AC51-41DF-82E8-59450A46A20D}"/>
                </a:ext>
              </a:extLst>
            </p:cNvPr>
            <p:cNvSpPr txBox="1"/>
            <p:nvPr/>
          </p:nvSpPr>
          <p:spPr>
            <a:xfrm>
              <a:off x="4716016" y="4365105"/>
              <a:ext cx="1867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F5C0C9B-BB62-416A-8072-18B56232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A38988-4801-415C-A7A5-609D7707A6F7}"/>
                </a:ext>
              </a:extLst>
            </p:cNvPr>
            <p:cNvSpPr txBox="1"/>
            <p:nvPr/>
          </p:nvSpPr>
          <p:spPr>
            <a:xfrm>
              <a:off x="5436096" y="4818638"/>
              <a:ext cx="1170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1% годовых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7806E1A-0C75-4534-936E-C36966507AC6}"/>
              </a:ext>
            </a:extLst>
          </p:cNvPr>
          <p:cNvGrpSpPr/>
          <p:nvPr/>
        </p:nvGrpSpPr>
        <p:grpSpPr>
          <a:xfrm>
            <a:off x="3203846" y="5085184"/>
            <a:ext cx="3672410" cy="1224136"/>
            <a:chOff x="3059830" y="4581128"/>
            <a:chExt cx="3672410" cy="122413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009134-8560-4BC0-844C-F01609D76184}"/>
                </a:ext>
              </a:extLst>
            </p:cNvPr>
            <p:cNvSpPr txBox="1"/>
            <p:nvPr/>
          </p:nvSpPr>
          <p:spPr>
            <a:xfrm>
              <a:off x="3059830" y="4581128"/>
              <a:ext cx="13524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5538A78-C5BF-4189-9B1D-A1246D80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928" y="4941168"/>
              <a:ext cx="603089" cy="58837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0E128F-75DE-4F75-B2BA-557BBE232659}"/>
                </a:ext>
              </a:extLst>
            </p:cNvPr>
            <p:cNvSpPr txBox="1"/>
            <p:nvPr/>
          </p:nvSpPr>
          <p:spPr>
            <a:xfrm>
              <a:off x="3727425" y="4851157"/>
              <a:ext cx="30048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 более 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36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инвестиционные цели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 более 18 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оборотные цели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4D7371-9D60-4D82-B89F-3819E3E850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95354"/>
            <a:ext cx="3600400" cy="240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1584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466950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«Самозанятость»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251520" y="2060848"/>
            <a:ext cx="4536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Физические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лица, не являющиеся индивидуальными предпринимателями, применяющие специальный налоговый режим «Налог на профессиональный доход».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ЦЕЛЬ ЗАЙМА 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развитие предпринимательской деятельности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6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ОБЕСПЕЧЕНИЕ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до 250 тыс.руб. без обеспечения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250 до 500 тыс.руб. поручительство или залог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318169" y="5011719"/>
            <a:ext cx="2472546" cy="937561"/>
            <a:chOff x="395536" y="4365105"/>
            <a:chExt cx="2472546" cy="937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707438"/>
              <a:ext cx="18244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50 тыс.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500 тыс. рублей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492C7D3-1E55-4ED5-88C7-72AD693AB7B6}"/>
              </a:ext>
            </a:extLst>
          </p:cNvPr>
          <p:cNvGrpSpPr/>
          <p:nvPr/>
        </p:nvGrpSpPr>
        <p:grpSpPr>
          <a:xfrm>
            <a:off x="6588224" y="4986151"/>
            <a:ext cx="1890657" cy="963129"/>
            <a:chOff x="4716016" y="4365105"/>
            <a:chExt cx="1890657" cy="9631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EF6270-AC51-41DF-82E8-59450A46A20D}"/>
                </a:ext>
              </a:extLst>
            </p:cNvPr>
            <p:cNvSpPr txBox="1"/>
            <p:nvPr/>
          </p:nvSpPr>
          <p:spPr>
            <a:xfrm>
              <a:off x="4716016" y="4365105"/>
              <a:ext cx="1867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F5C0C9B-BB62-416A-8072-18B56232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A38988-4801-415C-A7A5-609D7707A6F7}"/>
                </a:ext>
              </a:extLst>
            </p:cNvPr>
            <p:cNvSpPr txBox="1"/>
            <p:nvPr/>
          </p:nvSpPr>
          <p:spPr>
            <a:xfrm>
              <a:off x="5436096" y="4849416"/>
              <a:ext cx="1170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1% годовых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7806E1A-0C75-4534-936E-C36966507AC6}"/>
              </a:ext>
            </a:extLst>
          </p:cNvPr>
          <p:cNvGrpSpPr/>
          <p:nvPr/>
        </p:nvGrpSpPr>
        <p:grpSpPr>
          <a:xfrm>
            <a:off x="3203846" y="5000861"/>
            <a:ext cx="3672410" cy="948419"/>
            <a:chOff x="3059830" y="4581128"/>
            <a:chExt cx="3672410" cy="9484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009134-8560-4BC0-844C-F01609D76184}"/>
                </a:ext>
              </a:extLst>
            </p:cNvPr>
            <p:cNvSpPr txBox="1"/>
            <p:nvPr/>
          </p:nvSpPr>
          <p:spPr>
            <a:xfrm>
              <a:off x="3059830" y="4581128"/>
              <a:ext cx="13524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5538A78-C5BF-4189-9B1D-A1246D80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928" y="4941168"/>
              <a:ext cx="603089" cy="58837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0E128F-75DE-4F75-B2BA-557BBE232659}"/>
                </a:ext>
              </a:extLst>
            </p:cNvPr>
            <p:cNvSpPr txBox="1"/>
            <p:nvPr/>
          </p:nvSpPr>
          <p:spPr>
            <a:xfrm>
              <a:off x="3727425" y="5011434"/>
              <a:ext cx="3004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 более 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24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месяцев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DF7D3F-012C-4310-83E0-552446F6B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056" y="1955948"/>
            <a:ext cx="3600400" cy="240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2523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5496" y="620688"/>
            <a:ext cx="9108504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Поручительство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23528" y="1163360"/>
            <a:ext cx="8424936" cy="9694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9pPr>
          </a:lstStyle>
          <a:p>
            <a:pPr algn="just">
              <a:defRPr/>
            </a:pPr>
            <a:r>
              <a:rPr lang="ru-RU" altLang="ru-RU" sz="1900" dirty="0">
                <a:solidFill>
                  <a:srgbClr val="4F6797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Поручительство</a:t>
            </a:r>
            <a:r>
              <a:rPr lang="ru-RU" altLang="ru-RU" sz="19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ru-RU" altLang="ru-RU" sz="1900" dirty="0">
                <a:solidFill>
                  <a:srgbClr val="4F6797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—</a:t>
            </a:r>
            <a:r>
              <a:rPr lang="ru-RU" altLang="ru-RU" sz="19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ru-RU" altLang="ru-RU" sz="1900" dirty="0">
                <a:solidFill>
                  <a:srgbClr val="4F6797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форма государственной поддержки, обязательство гарантийного Фонда  отвечать перед Банком за исполнение Заёмщиком (предпринимателем) обязательств по кредиту.</a:t>
            </a:r>
            <a:r>
              <a:rPr lang="ru-RU" altLang="ru-RU" sz="1900" b="1" kern="0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900" b="1" kern="0" dirty="0">
              <a:solidFill>
                <a:srgbClr val="4F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5547" y="1772816"/>
            <a:ext cx="8600949" cy="818183"/>
            <a:chOff x="363539" y="1062099"/>
            <a:chExt cx="5819547" cy="818183"/>
          </a:xfrm>
        </p:grpSpPr>
        <p:sp>
          <p:nvSpPr>
            <p:cNvPr id="13" name="Текст 2"/>
            <p:cNvSpPr txBox="1">
              <a:spLocks/>
            </p:cNvSpPr>
            <p:nvPr/>
          </p:nvSpPr>
          <p:spPr>
            <a:xfrm>
              <a:off x="363539" y="1062099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12186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59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Схема взаимодействия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63539" y="1880282"/>
              <a:ext cx="56246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3459390-588B-4932-A109-F33DD28957FA}"/>
              </a:ext>
            </a:extLst>
          </p:cNvPr>
          <p:cNvGrpSpPr/>
          <p:nvPr/>
        </p:nvGrpSpPr>
        <p:grpSpPr>
          <a:xfrm>
            <a:off x="5796136" y="3059549"/>
            <a:ext cx="3096344" cy="1017523"/>
            <a:chOff x="2771800" y="2217057"/>
            <a:chExt cx="3096344" cy="10175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0AEA1E-03CE-478C-A535-1DAD746E8929}"/>
                </a:ext>
              </a:extLst>
            </p:cNvPr>
            <p:cNvSpPr txBox="1"/>
            <p:nvPr/>
          </p:nvSpPr>
          <p:spPr>
            <a:xfrm>
              <a:off x="2771800" y="2217057"/>
              <a:ext cx="67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5A12BA48-AC70-4B19-9361-047765DBC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7898" y="2577098"/>
              <a:ext cx="603089" cy="58837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F767FC-029F-4F52-9FBD-72F5A68AE131}"/>
                </a:ext>
              </a:extLst>
            </p:cNvPr>
            <p:cNvSpPr txBox="1"/>
            <p:nvPr/>
          </p:nvSpPr>
          <p:spPr>
            <a:xfrm>
              <a:off x="3439396" y="2495916"/>
              <a:ext cx="24287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 smtClean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зависит от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условий продукта поручительства 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4C3BC5C-0225-434B-A739-B941C669BC0E}"/>
              </a:ext>
            </a:extLst>
          </p:cNvPr>
          <p:cNvGrpSpPr/>
          <p:nvPr/>
        </p:nvGrpSpPr>
        <p:grpSpPr>
          <a:xfrm>
            <a:off x="5844658" y="4591368"/>
            <a:ext cx="3047822" cy="963129"/>
            <a:chOff x="4932040" y="2217058"/>
            <a:chExt cx="3047822" cy="96312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B0FFAED-B68F-4B1E-803C-CF4365E1D1CC}"/>
                </a:ext>
              </a:extLst>
            </p:cNvPr>
            <p:cNvSpPr txBox="1"/>
            <p:nvPr/>
          </p:nvSpPr>
          <p:spPr>
            <a:xfrm>
              <a:off x="4932040" y="2217058"/>
              <a:ext cx="30478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СТОИМОСТЬ ПОРУЧИТЕЛЬСТВА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A4B55F94-FCC7-4B6D-81BF-A2F4B3F8E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9614" y="2577098"/>
              <a:ext cx="632508" cy="603089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C090DE9-B948-4E9E-AAD0-4C8F36C25429}"/>
                </a:ext>
              </a:extLst>
            </p:cNvPr>
            <p:cNvSpPr txBox="1"/>
            <p:nvPr/>
          </p:nvSpPr>
          <p:spPr>
            <a:xfrm>
              <a:off x="5520114" y="2619702"/>
              <a:ext cx="2387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0,25%, 0,5% годовых от суммы поручительства</a:t>
              </a: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38BAA9-9C40-45FA-BF17-3B12561CE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47" y="2637776"/>
            <a:ext cx="5133946" cy="36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84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0" y="693820"/>
            <a:ext cx="915352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55526" y="1497986"/>
            <a:ext cx="8032948" cy="472655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sz="3600" b="1" dirty="0">
                <a:solidFill>
                  <a:srgbClr val="235D9D"/>
                </a:solidFill>
                <a:latin typeface="+mn-lt"/>
                <a:cs typeface="Arial" charset="0"/>
              </a:rPr>
              <a:t>Контактная информация</a:t>
            </a:r>
          </a:p>
          <a:p>
            <a:pPr eaLnBrk="1" hangingPunct="1">
              <a:buClrTx/>
              <a:buFontTx/>
              <a:buNone/>
              <a:defRPr/>
            </a:pPr>
            <a:endParaRPr lang="ru-RU" sz="2100" b="1" dirty="0">
              <a:solidFill>
                <a:srgbClr val="235D9D"/>
              </a:solidFill>
              <a:latin typeface="+mn-lt"/>
              <a:cs typeface="Arial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sz="2000" b="1" dirty="0">
                <a:solidFill>
                  <a:srgbClr val="235D9D"/>
                </a:solidFill>
                <a:latin typeface="+mn-lt"/>
                <a:cs typeface="Arial" charset="0"/>
              </a:rPr>
              <a:t>Фонд содействия кредитованию малого и среднего предпринимательства Тверской области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sz="2000" b="1" dirty="0">
                <a:solidFill>
                  <a:srgbClr val="235D9D"/>
                </a:solidFill>
                <a:latin typeface="+mn-lt"/>
                <a:cs typeface="Arial" charset="0"/>
              </a:rPr>
              <a:t>(микрокредитная компания)</a:t>
            </a:r>
            <a:endParaRPr lang="ru-RU" sz="2000" b="1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pPr eaLnBrk="1" hangingPunct="1">
              <a:buClrTx/>
              <a:buFontTx/>
              <a:buNone/>
              <a:defRPr/>
            </a:pPr>
            <a:endParaRPr lang="ru-RU" sz="2000" b="1" dirty="0">
              <a:solidFill>
                <a:srgbClr val="235D9D"/>
              </a:solidFill>
              <a:latin typeface="+mn-lt"/>
              <a:cs typeface="Arial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sz="2000" b="1" dirty="0">
                <a:solidFill>
                  <a:srgbClr val="235D9D"/>
                </a:solidFill>
                <a:latin typeface="+mn-lt"/>
                <a:cs typeface="Arial" charset="0"/>
              </a:rPr>
              <a:t>тел.: +7 4822 78-78-5</a:t>
            </a:r>
            <a:r>
              <a:rPr lang="en-US" sz="2000" b="1" dirty="0">
                <a:solidFill>
                  <a:srgbClr val="235D9D"/>
                </a:solidFill>
                <a:latin typeface="+mn-lt"/>
                <a:cs typeface="Arial" charset="0"/>
              </a:rPr>
              <a:t>8</a:t>
            </a:r>
            <a:endParaRPr lang="ru-RU" sz="2000" b="1" dirty="0">
              <a:solidFill>
                <a:srgbClr val="235D9D"/>
              </a:solidFill>
              <a:latin typeface="+mn-lt"/>
              <a:cs typeface="Arial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en-US" sz="2000" b="1" dirty="0">
                <a:solidFill>
                  <a:srgbClr val="235D9D"/>
                </a:solidFill>
                <a:latin typeface="+mn-lt"/>
                <a:cs typeface="Arial" charset="0"/>
              </a:rPr>
              <a:t>fondtver.ru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en-US" sz="2000" b="1" dirty="0">
                <a:solidFill>
                  <a:srgbClr val="235D9D"/>
                </a:solidFill>
                <a:latin typeface="+mn-lt"/>
                <a:cs typeface="Arial" charset="0"/>
              </a:rPr>
              <a:t>fsk@fondtver.ru</a:t>
            </a:r>
            <a:endParaRPr lang="en-GB" sz="2000" b="1" dirty="0">
              <a:solidFill>
                <a:srgbClr val="235D9D"/>
              </a:solidFill>
              <a:latin typeface="+mn-lt"/>
              <a:cs typeface="Arial" charset="0"/>
            </a:endParaRPr>
          </a:p>
          <a:p>
            <a:pPr eaLnBrk="1" hangingPunct="1">
              <a:buClrTx/>
              <a:defRPr/>
            </a:pPr>
            <a:endParaRPr lang="ru-RU" sz="1600" b="1" dirty="0">
              <a:solidFill>
                <a:srgbClr val="235D9D"/>
              </a:solidFill>
              <a:latin typeface="+mn-lt"/>
              <a:cs typeface="Arial" charset="0"/>
            </a:endParaRPr>
          </a:p>
          <a:p>
            <a:pPr marL="457200" indent="-457200" eaLnBrk="1" hangingPunct="1">
              <a:buClrTx/>
              <a:buFontTx/>
              <a:buAutoNum type="arabicParenBoth" startAt="4822"/>
              <a:defRPr/>
            </a:pPr>
            <a:endParaRPr lang="ru-RU" sz="1600" b="1" dirty="0">
              <a:solidFill>
                <a:srgbClr val="235D9D"/>
              </a:solidFill>
              <a:latin typeface="+mn-lt"/>
              <a:cs typeface="Arial" charset="0"/>
            </a:endParaRPr>
          </a:p>
          <a:p>
            <a:pPr>
              <a:defRPr sz="1800"/>
            </a:pPr>
            <a:endParaRPr lang="en-GB" sz="1600" dirty="0">
              <a:solidFill>
                <a:srgbClr val="235D9D"/>
              </a:solidFill>
              <a:latin typeface="+mn-lt"/>
            </a:endParaRPr>
          </a:p>
          <a:p>
            <a:pPr>
              <a:defRPr sz="1800"/>
            </a:pPr>
            <a:endParaRPr lang="en-GB" sz="1600" dirty="0">
              <a:solidFill>
                <a:srgbClr val="235D9D"/>
              </a:solidFill>
              <a:latin typeface="+mn-lt"/>
            </a:endParaRPr>
          </a:p>
          <a:p>
            <a:pPr marL="457200" indent="-457200" eaLnBrk="1" hangingPunct="1">
              <a:buClrTx/>
              <a:buFontTx/>
              <a:buAutoNum type="arabicParenBoth" startAt="4822"/>
              <a:defRPr/>
            </a:pPr>
            <a:endParaRPr lang="ru-RU" sz="2000" b="1" dirty="0">
              <a:solidFill>
                <a:srgbClr val="235D9D"/>
              </a:solidFill>
              <a:latin typeface="+mn-lt"/>
              <a:cs typeface="Arial" charset="0"/>
            </a:endParaRPr>
          </a:p>
          <a:p>
            <a:pPr eaLnBrk="1" hangingPunct="1">
              <a:buClrTx/>
              <a:buFontTx/>
              <a:buNone/>
              <a:defRPr/>
            </a:pPr>
            <a:endParaRPr lang="en-US" sz="2000" b="1" dirty="0">
              <a:solidFill>
                <a:srgbClr val="D9D9D9"/>
              </a:solidFill>
              <a:cs typeface="Arial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60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1052736"/>
            <a:ext cx="915352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815367"/>
            <a:ext cx="9144000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323528" y="350100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9pPr>
          </a:lstStyle>
          <a:p>
            <a:pPr marL="342900" indent="-342900" algn="just">
              <a:buFont typeface="Arial" charset="0"/>
              <a:buChar char="•"/>
              <a:defRPr/>
            </a:pPr>
            <a:r>
              <a:rPr lang="ru-RU" altLang="ru-RU" sz="2400" kern="0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поручительств по обязательствам субъектов малого и среднего предпринимательства перед кредиторами по кредитным договорам, договорам о предоставлении банковской гарантии, договорам финансовой аренды (лизинга)</a:t>
            </a:r>
            <a:endParaRPr lang="ru-RU" altLang="ru-RU" sz="2400" kern="0" dirty="0">
              <a:solidFill>
                <a:srgbClr val="4F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sp>
        <p:nvSpPr>
          <p:cNvPr id="13" name="Заголовок 3">
            <a:extLst>
              <a:ext uri="{FF2B5EF4-FFF2-40B4-BE49-F238E27FC236}">
                <a16:creationId xmlns:a16="http://schemas.microsoft.com/office/drawing/2014/main" id="{DE210DDA-EF29-443D-9998-42C25147503D}"/>
              </a:ext>
            </a:extLst>
          </p:cNvPr>
          <p:cNvSpPr txBox="1">
            <a:spLocks/>
          </p:cNvSpPr>
          <p:nvPr/>
        </p:nvSpPr>
        <p:spPr>
          <a:xfrm>
            <a:off x="323528" y="236339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defRPr>
            </a:lvl9pPr>
          </a:lstStyle>
          <a:p>
            <a:pPr marL="342900" indent="-342900" algn="just">
              <a:buFont typeface="Arial" charset="0"/>
              <a:buChar char="•"/>
              <a:defRPr/>
            </a:pPr>
            <a:r>
              <a:rPr lang="ru-RU" altLang="ru-RU" sz="2400" kern="0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займов субъектам малого и среднего предпринимательства</a:t>
            </a:r>
            <a:endParaRPr lang="ru-RU" altLang="ru-RU" sz="2400" kern="0" dirty="0">
              <a:solidFill>
                <a:srgbClr val="4F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99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586856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«Стабильный бизнес»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179512" y="2143016"/>
            <a:ext cx="43204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Предоставление займов Субъектам МСП в условиях сложной экономической ситуации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1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ЦЕЛЬ ЗАЙМА 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Оборотные и инвестиционные цели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6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ОБЕСПЕЧЕНИЕ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поручительство физических (юридических лиц), движимое и недвижимое имущество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318169" y="5011719"/>
            <a:ext cx="2440486" cy="937561"/>
            <a:chOff x="395536" y="4365105"/>
            <a:chExt cx="2440486" cy="937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653136"/>
              <a:ext cx="17924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100 </a:t>
              </a:r>
              <a:r>
                <a:rPr lang="ru-RU" sz="1400" dirty="0" err="1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тыс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2,5 млн рублей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492C7D3-1E55-4ED5-88C7-72AD693AB7B6}"/>
              </a:ext>
            </a:extLst>
          </p:cNvPr>
          <p:cNvGrpSpPr/>
          <p:nvPr/>
        </p:nvGrpSpPr>
        <p:grpSpPr>
          <a:xfrm>
            <a:off x="6588224" y="4986151"/>
            <a:ext cx="1890657" cy="963129"/>
            <a:chOff x="4716016" y="4365105"/>
            <a:chExt cx="1890657" cy="9631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EF6270-AC51-41DF-82E8-59450A46A20D}"/>
                </a:ext>
              </a:extLst>
            </p:cNvPr>
            <p:cNvSpPr txBox="1"/>
            <p:nvPr/>
          </p:nvSpPr>
          <p:spPr>
            <a:xfrm>
              <a:off x="4716016" y="4365105"/>
              <a:ext cx="1867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F5C0C9B-BB62-416A-8072-18B56232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A38988-4801-415C-A7A5-609D7707A6F7}"/>
                </a:ext>
              </a:extLst>
            </p:cNvPr>
            <p:cNvSpPr txBox="1"/>
            <p:nvPr/>
          </p:nvSpPr>
          <p:spPr>
            <a:xfrm>
              <a:off x="5436096" y="4818638"/>
              <a:ext cx="1170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5% годовых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7806E1A-0C75-4534-936E-C36966507AC6}"/>
              </a:ext>
            </a:extLst>
          </p:cNvPr>
          <p:cNvGrpSpPr/>
          <p:nvPr/>
        </p:nvGrpSpPr>
        <p:grpSpPr>
          <a:xfrm>
            <a:off x="3418126" y="5013176"/>
            <a:ext cx="3674154" cy="948419"/>
            <a:chOff x="3059830" y="4581128"/>
            <a:chExt cx="3674154" cy="9484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009134-8560-4BC0-844C-F01609D76184}"/>
                </a:ext>
              </a:extLst>
            </p:cNvPr>
            <p:cNvSpPr txBox="1"/>
            <p:nvPr/>
          </p:nvSpPr>
          <p:spPr>
            <a:xfrm>
              <a:off x="3059830" y="4581128"/>
              <a:ext cx="13524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5538A78-C5BF-4189-9B1D-A1246D80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928" y="4941168"/>
              <a:ext cx="603089" cy="58837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0E128F-75DE-4F75-B2BA-557BBE232659}"/>
                </a:ext>
              </a:extLst>
            </p:cNvPr>
            <p:cNvSpPr txBox="1"/>
            <p:nvPr/>
          </p:nvSpPr>
          <p:spPr>
            <a:xfrm>
              <a:off x="3729169" y="5053316"/>
              <a:ext cx="3004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 более 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24 мес.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8B4A7A-C4F9-41E4-8FD6-6B73C347EF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69537"/>
            <a:ext cx="4322877" cy="288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47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63594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«Проекты туризма»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179512" y="2143016"/>
            <a:ext cx="432048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Предоставление займов Субъектам МСП </a:t>
            </a:r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для целей развития проектов туризма (создание кемпингов, </a:t>
            </a:r>
            <a:r>
              <a:rPr lang="ru-RU" sz="1600" b="1" i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глэмпингов</a:t>
            </a:r>
            <a:r>
              <a:rPr lang="ru-RU" sz="1600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, автокемпингов)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1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ЦЕЛЬ ЗАЙМА 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Оборотные и инвестиционные цели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6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ОБЕСПЕЧЕНИЕ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поручительство физических (юридических лиц), движимое и недвижимое имущество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318169" y="5011719"/>
            <a:ext cx="2440486" cy="937561"/>
            <a:chOff x="395536" y="4365105"/>
            <a:chExt cx="2440486" cy="937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653136"/>
              <a:ext cx="17924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100 </a:t>
              </a:r>
              <a:r>
                <a:rPr lang="ru-RU" sz="1400" dirty="0" err="1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тыс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</a:t>
              </a:r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 млн рублей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492C7D3-1E55-4ED5-88C7-72AD693AB7B6}"/>
              </a:ext>
            </a:extLst>
          </p:cNvPr>
          <p:cNvGrpSpPr/>
          <p:nvPr/>
        </p:nvGrpSpPr>
        <p:grpSpPr>
          <a:xfrm>
            <a:off x="6084168" y="4986151"/>
            <a:ext cx="1890657" cy="963129"/>
            <a:chOff x="4716016" y="4365105"/>
            <a:chExt cx="1890657" cy="9631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EF6270-AC51-41DF-82E8-59450A46A20D}"/>
                </a:ext>
              </a:extLst>
            </p:cNvPr>
            <p:cNvSpPr txBox="1"/>
            <p:nvPr/>
          </p:nvSpPr>
          <p:spPr>
            <a:xfrm>
              <a:off x="4716016" y="4365105"/>
              <a:ext cx="1867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F5C0C9B-BB62-416A-8072-18B56232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A38988-4801-415C-A7A5-609D7707A6F7}"/>
                </a:ext>
              </a:extLst>
            </p:cNvPr>
            <p:cNvSpPr txBox="1"/>
            <p:nvPr/>
          </p:nvSpPr>
          <p:spPr>
            <a:xfrm>
              <a:off x="5436096" y="4818638"/>
              <a:ext cx="1170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1% годовых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7806E1A-0C75-4534-936E-C36966507AC6}"/>
              </a:ext>
            </a:extLst>
          </p:cNvPr>
          <p:cNvGrpSpPr/>
          <p:nvPr/>
        </p:nvGrpSpPr>
        <p:grpSpPr>
          <a:xfrm>
            <a:off x="3418126" y="5013176"/>
            <a:ext cx="3674154" cy="948419"/>
            <a:chOff x="3059830" y="4581128"/>
            <a:chExt cx="3674154" cy="9484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009134-8560-4BC0-844C-F01609D76184}"/>
                </a:ext>
              </a:extLst>
            </p:cNvPr>
            <p:cNvSpPr txBox="1"/>
            <p:nvPr/>
          </p:nvSpPr>
          <p:spPr>
            <a:xfrm>
              <a:off x="3059830" y="4581128"/>
              <a:ext cx="13524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5538A78-C5BF-4189-9B1D-A1246D80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928" y="4941168"/>
              <a:ext cx="603089" cy="58837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0E128F-75DE-4F75-B2BA-557BBE232659}"/>
                </a:ext>
              </a:extLst>
            </p:cNvPr>
            <p:cNvSpPr txBox="1"/>
            <p:nvPr/>
          </p:nvSpPr>
          <p:spPr>
            <a:xfrm>
              <a:off x="3729169" y="5053316"/>
              <a:ext cx="3004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4 мес.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CDB56A-16E8-4F67-BF5B-53FD3CBE25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64386"/>
            <a:ext cx="3969967" cy="297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0762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/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«Моногород»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251519" y="1844824"/>
            <a:ext cx="416698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Предоставление займов Субъектам МСП зарегистрированным и осуществляющим в приоритетных видах свою деятельность на территориях монопрофильных муниципальных образований Тверской области </a:t>
            </a:r>
            <a:endParaRPr lang="en-US" sz="1600" b="1" i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2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ЦЕЛЬ ЗАЙМА 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Оборотные и инвестиционные цели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SimSun" charset="-122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ОБЕСПЕЧЕНИЕ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поручительство физических (юридических лиц), движимое и недвижимое имущество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D0CC1A8-A930-4ACD-927F-5A4AC1B03D89}"/>
              </a:ext>
            </a:extLst>
          </p:cNvPr>
          <p:cNvGrpSpPr/>
          <p:nvPr/>
        </p:nvGrpSpPr>
        <p:grpSpPr>
          <a:xfrm>
            <a:off x="3707904" y="5085184"/>
            <a:ext cx="2440486" cy="937561"/>
            <a:chOff x="318169" y="5011719"/>
            <a:chExt cx="2440486" cy="93756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CE6C86-0A54-49E8-B343-008AFB6BE908}"/>
                </a:ext>
              </a:extLst>
            </p:cNvPr>
            <p:cNvSpPr txBox="1"/>
            <p:nvPr/>
          </p:nvSpPr>
          <p:spPr>
            <a:xfrm>
              <a:off x="318169" y="5011719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6BA6B04-53C9-44C9-88C5-7C8AB41E4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474" y="5324127"/>
              <a:ext cx="639863" cy="62515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58F651-B247-4B81-A16B-442F661EB13E}"/>
                </a:ext>
              </a:extLst>
            </p:cNvPr>
            <p:cNvSpPr txBox="1"/>
            <p:nvPr/>
          </p:nvSpPr>
          <p:spPr>
            <a:xfrm>
              <a:off x="966241" y="5299750"/>
              <a:ext cx="17924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200 </a:t>
              </a:r>
              <a:r>
                <a:rPr lang="ru-RU" sz="1400" dirty="0" err="1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тыс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5 млн рублей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C87170-B38E-44DA-A04C-1BF39D1FA920}"/>
              </a:ext>
            </a:extLst>
          </p:cNvPr>
          <p:cNvGrpSpPr/>
          <p:nvPr/>
        </p:nvGrpSpPr>
        <p:grpSpPr>
          <a:xfrm>
            <a:off x="6660232" y="5085184"/>
            <a:ext cx="1890657" cy="963129"/>
            <a:chOff x="4716016" y="4365105"/>
            <a:chExt cx="1890657" cy="96312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F0BCB1-3898-4250-8E6A-F6988430F45C}"/>
                </a:ext>
              </a:extLst>
            </p:cNvPr>
            <p:cNvSpPr txBox="1"/>
            <p:nvPr/>
          </p:nvSpPr>
          <p:spPr>
            <a:xfrm>
              <a:off x="4716016" y="4365105"/>
              <a:ext cx="1867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9873971-0C7B-41B0-AB12-6038466E2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BF8CC75-136B-4EB1-B2B0-7C099C2D38D9}"/>
                </a:ext>
              </a:extLst>
            </p:cNvPr>
            <p:cNvSpPr txBox="1"/>
            <p:nvPr/>
          </p:nvSpPr>
          <p:spPr>
            <a:xfrm>
              <a:off x="5436096" y="4818638"/>
              <a:ext cx="1170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2% годовых</a:t>
              </a:r>
            </a:p>
          </p:txBody>
        </p:sp>
      </p:grpSp>
      <p:grpSp>
        <p:nvGrpSpPr>
          <p:cNvPr id="7172" name="Группа 7171">
            <a:extLst>
              <a:ext uri="{FF2B5EF4-FFF2-40B4-BE49-F238E27FC236}">
                <a16:creationId xmlns:a16="http://schemas.microsoft.com/office/drawing/2014/main" id="{2AB9B402-692D-491F-9782-33BE77E4D886}"/>
              </a:ext>
            </a:extLst>
          </p:cNvPr>
          <p:cNvGrpSpPr/>
          <p:nvPr/>
        </p:nvGrpSpPr>
        <p:grpSpPr>
          <a:xfrm>
            <a:off x="286118" y="5013176"/>
            <a:ext cx="3672410" cy="1242139"/>
            <a:chOff x="3059830" y="4581128"/>
            <a:chExt cx="3672410" cy="12421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04CB68-BF5D-4AFA-8F54-6A141D51CF64}"/>
                </a:ext>
              </a:extLst>
            </p:cNvPr>
            <p:cNvSpPr txBox="1"/>
            <p:nvPr/>
          </p:nvSpPr>
          <p:spPr>
            <a:xfrm>
              <a:off x="3059830" y="4581128"/>
              <a:ext cx="13524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0BB92B61-25DD-4186-9758-6FA68FB5E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928" y="4941168"/>
              <a:ext cx="603089" cy="588379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B1F17F-C7CF-4B1C-B09C-722A932879EC}"/>
                </a:ext>
              </a:extLst>
            </p:cNvPr>
            <p:cNvSpPr txBox="1"/>
            <p:nvPr/>
          </p:nvSpPr>
          <p:spPr>
            <a:xfrm>
              <a:off x="3727425" y="4869160"/>
              <a:ext cx="30048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 более 36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инвестиционные цели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 более </a:t>
              </a:r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18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оборотные цели</a:t>
              </a:r>
            </a:p>
          </p:txBody>
        </p:sp>
      </p:grpSp>
      <p:pic>
        <p:nvPicPr>
          <p:cNvPr id="7170" name="Рисунок 7169">
            <a:extLst>
              <a:ext uri="{FF2B5EF4-FFF2-40B4-BE49-F238E27FC236}">
                <a16:creationId xmlns:a16="http://schemas.microsoft.com/office/drawing/2014/main" id="{5C478C3A-A760-4655-AC33-60FB7A1AC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22" y="1772816"/>
            <a:ext cx="4186511" cy="242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0426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792590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«Старт»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251520" y="1844824"/>
            <a:ext cx="432048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Предоставление займов вновь зарегистрированным Субъектам МСП, срок деятельности которых не превышает 2 лет на дату предоставления заявки на заем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1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1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ЦЕЛЬ ЗАЙМА 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Оборотные и инвестиционные цели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6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ОБЕСПЕЧЕНИЕ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поручительство физических (юридических лиц), движимое и недвижимое имущество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318169" y="4797152"/>
            <a:ext cx="2440486" cy="937561"/>
            <a:chOff x="395536" y="4365105"/>
            <a:chExt cx="2440486" cy="937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653136"/>
              <a:ext cx="17924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200 </a:t>
              </a:r>
              <a:r>
                <a:rPr lang="ru-RU" sz="1400" dirty="0" err="1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тыс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2 млн рублей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492C7D3-1E55-4ED5-88C7-72AD693AB7B6}"/>
              </a:ext>
            </a:extLst>
          </p:cNvPr>
          <p:cNvGrpSpPr/>
          <p:nvPr/>
        </p:nvGrpSpPr>
        <p:grpSpPr>
          <a:xfrm>
            <a:off x="6588224" y="4797152"/>
            <a:ext cx="1890657" cy="963129"/>
            <a:chOff x="4716016" y="4365105"/>
            <a:chExt cx="1890657" cy="9631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EF6270-AC51-41DF-82E8-59450A46A20D}"/>
                </a:ext>
              </a:extLst>
            </p:cNvPr>
            <p:cNvSpPr txBox="1"/>
            <p:nvPr/>
          </p:nvSpPr>
          <p:spPr>
            <a:xfrm>
              <a:off x="4716016" y="4365105"/>
              <a:ext cx="1867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F5C0C9B-BB62-416A-8072-18B56232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A38988-4801-415C-A7A5-609D7707A6F7}"/>
                </a:ext>
              </a:extLst>
            </p:cNvPr>
            <p:cNvSpPr txBox="1"/>
            <p:nvPr/>
          </p:nvSpPr>
          <p:spPr>
            <a:xfrm>
              <a:off x="5436096" y="4818638"/>
              <a:ext cx="1170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2% годовых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7806E1A-0C75-4534-936E-C36966507AC6}"/>
              </a:ext>
            </a:extLst>
          </p:cNvPr>
          <p:cNvGrpSpPr/>
          <p:nvPr/>
        </p:nvGrpSpPr>
        <p:grpSpPr>
          <a:xfrm>
            <a:off x="3203846" y="4806174"/>
            <a:ext cx="3672410" cy="1242139"/>
            <a:chOff x="3059830" y="4581128"/>
            <a:chExt cx="3672410" cy="12421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009134-8560-4BC0-844C-F01609D76184}"/>
                </a:ext>
              </a:extLst>
            </p:cNvPr>
            <p:cNvSpPr txBox="1"/>
            <p:nvPr/>
          </p:nvSpPr>
          <p:spPr>
            <a:xfrm>
              <a:off x="3059830" y="4581128"/>
              <a:ext cx="13524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5538A78-C5BF-4189-9B1D-A1246D80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928" y="4941168"/>
              <a:ext cx="603089" cy="58837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0E128F-75DE-4F75-B2BA-557BBE232659}"/>
                </a:ext>
              </a:extLst>
            </p:cNvPr>
            <p:cNvSpPr txBox="1"/>
            <p:nvPr/>
          </p:nvSpPr>
          <p:spPr>
            <a:xfrm>
              <a:off x="3727425" y="4869160"/>
              <a:ext cx="30048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 более 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36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инвестиционные цели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 более 18 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оборотные цели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962030-A86B-446C-9B4E-A80A7DA137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5" y="1960170"/>
            <a:ext cx="4394741" cy="254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6587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78615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«Газификация»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251520" y="1844824"/>
            <a:ext cx="43204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Предоставление займов Субъектам МСП </a:t>
            </a:r>
            <a:r>
              <a:rPr lang="ru-RU" sz="1500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осуществляющие деятельность в сельском хозяйстве, производственном секторе и в сфере туризма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100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ЦЕЛЬ ЗАЙМА –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п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одключение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к сетям газоснабжения для целей газификации объекта капитального строительства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6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ОБЕСПЕЧЕНИЕ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поручительство физических (юридических лиц), движимое и недвижимое имущество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318169" y="5011719"/>
            <a:ext cx="2390793" cy="937561"/>
            <a:chOff x="395536" y="4365105"/>
            <a:chExt cx="2390793" cy="937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653136"/>
              <a:ext cx="17427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200 </a:t>
              </a:r>
              <a:r>
                <a:rPr lang="ru-RU" sz="1400" dirty="0" err="1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тыс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</a:t>
              </a:r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 млн рублей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492C7D3-1E55-4ED5-88C7-72AD693AB7B6}"/>
              </a:ext>
            </a:extLst>
          </p:cNvPr>
          <p:cNvGrpSpPr/>
          <p:nvPr/>
        </p:nvGrpSpPr>
        <p:grpSpPr>
          <a:xfrm>
            <a:off x="6084168" y="4986151"/>
            <a:ext cx="1890657" cy="963129"/>
            <a:chOff x="4716016" y="4365105"/>
            <a:chExt cx="1890657" cy="9631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EF6270-AC51-41DF-82E8-59450A46A20D}"/>
                </a:ext>
              </a:extLst>
            </p:cNvPr>
            <p:cNvSpPr txBox="1"/>
            <p:nvPr/>
          </p:nvSpPr>
          <p:spPr>
            <a:xfrm>
              <a:off x="4716016" y="4365105"/>
              <a:ext cx="1867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F5C0C9B-BB62-416A-8072-18B56232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A38988-4801-415C-A7A5-609D7707A6F7}"/>
                </a:ext>
              </a:extLst>
            </p:cNvPr>
            <p:cNvSpPr txBox="1"/>
            <p:nvPr/>
          </p:nvSpPr>
          <p:spPr>
            <a:xfrm>
              <a:off x="5436096" y="4818638"/>
              <a:ext cx="1170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3% годовых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7806E1A-0C75-4534-936E-C36966507AC6}"/>
              </a:ext>
            </a:extLst>
          </p:cNvPr>
          <p:cNvGrpSpPr/>
          <p:nvPr/>
        </p:nvGrpSpPr>
        <p:grpSpPr>
          <a:xfrm>
            <a:off x="3418126" y="5013176"/>
            <a:ext cx="3674154" cy="948419"/>
            <a:chOff x="3059830" y="4581128"/>
            <a:chExt cx="3674154" cy="9484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009134-8560-4BC0-844C-F01609D76184}"/>
                </a:ext>
              </a:extLst>
            </p:cNvPr>
            <p:cNvSpPr txBox="1"/>
            <p:nvPr/>
          </p:nvSpPr>
          <p:spPr>
            <a:xfrm>
              <a:off x="3059830" y="4581128"/>
              <a:ext cx="13524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5538A78-C5BF-4189-9B1D-A1246D80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928" y="4941168"/>
              <a:ext cx="603089" cy="58837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0E128F-75DE-4F75-B2BA-557BBE232659}"/>
                </a:ext>
              </a:extLst>
            </p:cNvPr>
            <p:cNvSpPr txBox="1"/>
            <p:nvPr/>
          </p:nvSpPr>
          <p:spPr>
            <a:xfrm>
              <a:off x="3729169" y="5053316"/>
              <a:ext cx="3004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36 мес.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8AF186-AA3D-FD23-A8B1-73AF10340E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74" y="1897929"/>
            <a:ext cx="4326824" cy="308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945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66306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251520" y="1772816"/>
            <a:ext cx="43204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Предоставление займов Субъектам МСП осуществляющим хозяйственную деятельность в приоритетных отраслях: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производство, туристическая деятельность, молодежное и женское предпринимательство, научно-исследовательская и экспортная деятельность, деятельность в области экологии и спорта, а также предприниматели в возрасте старше 45 лет.</a:t>
            </a:r>
            <a:endParaRPr lang="ru-RU" sz="1100" b="1" dirty="0">
              <a:solidFill>
                <a:srgbClr val="0072BC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ЦЕЛЬ ЗАЙМА 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Оборотные и инвестиционные цели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6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ОБЕСПЕЧЕНИЕ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поручительство физических (юридических лиц), движимое и недвижимое имущество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6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318169" y="5229200"/>
            <a:ext cx="2416441" cy="937561"/>
            <a:chOff x="395536" y="4365105"/>
            <a:chExt cx="2416441" cy="937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653136"/>
              <a:ext cx="1768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2,5 млн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5 млн рублей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492C7D3-1E55-4ED5-88C7-72AD693AB7B6}"/>
              </a:ext>
            </a:extLst>
          </p:cNvPr>
          <p:cNvGrpSpPr/>
          <p:nvPr/>
        </p:nvGrpSpPr>
        <p:grpSpPr>
          <a:xfrm>
            <a:off x="6588224" y="5130167"/>
            <a:ext cx="2039737" cy="963129"/>
            <a:chOff x="4716016" y="4365105"/>
            <a:chExt cx="2039737" cy="9631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EF6270-AC51-41DF-82E8-59450A46A20D}"/>
                </a:ext>
              </a:extLst>
            </p:cNvPr>
            <p:cNvSpPr txBox="1"/>
            <p:nvPr/>
          </p:nvSpPr>
          <p:spPr>
            <a:xfrm>
              <a:off x="4716016" y="4365105"/>
              <a:ext cx="1867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F5C0C9B-BB62-416A-8072-18B56232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A38988-4801-415C-A7A5-609D7707A6F7}"/>
                </a:ext>
              </a:extLst>
            </p:cNvPr>
            <p:cNvSpPr txBox="1"/>
            <p:nvPr/>
          </p:nvSpPr>
          <p:spPr>
            <a:xfrm>
              <a:off x="5436096" y="4818638"/>
              <a:ext cx="1319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4,5% годовых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7806E1A-0C75-4534-936E-C36966507AC6}"/>
              </a:ext>
            </a:extLst>
          </p:cNvPr>
          <p:cNvGrpSpPr/>
          <p:nvPr/>
        </p:nvGrpSpPr>
        <p:grpSpPr>
          <a:xfrm>
            <a:off x="3203846" y="5139189"/>
            <a:ext cx="3672410" cy="1242139"/>
            <a:chOff x="3059830" y="4581128"/>
            <a:chExt cx="3672410" cy="12421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009134-8560-4BC0-844C-F01609D76184}"/>
                </a:ext>
              </a:extLst>
            </p:cNvPr>
            <p:cNvSpPr txBox="1"/>
            <p:nvPr/>
          </p:nvSpPr>
          <p:spPr>
            <a:xfrm>
              <a:off x="3059830" y="4581128"/>
              <a:ext cx="13524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5538A78-C5BF-4189-9B1D-A1246D80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928" y="4941168"/>
              <a:ext cx="603089" cy="58837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0E128F-75DE-4F75-B2BA-557BBE232659}"/>
                </a:ext>
              </a:extLst>
            </p:cNvPr>
            <p:cNvSpPr txBox="1"/>
            <p:nvPr/>
          </p:nvSpPr>
          <p:spPr>
            <a:xfrm>
              <a:off x="3727425" y="4869160"/>
              <a:ext cx="30048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 более 36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инвестиционные цели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 более 18 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оборотные цели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24297-0A72-40FD-B541-715A37695C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81836"/>
            <a:ext cx="4281497" cy="248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5425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701"/>
          <a:stretch/>
        </p:blipFill>
        <p:spPr bwMode="auto">
          <a:xfrm>
            <a:off x="-1589" y="650445"/>
            <a:ext cx="9153526" cy="62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528" y="599343"/>
            <a:ext cx="8424936" cy="52540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235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Фонда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00113" y="4292600"/>
            <a:ext cx="734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A9A9B-D164-E64D-8459-5F82F6737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3" y="0"/>
            <a:ext cx="1992178" cy="6926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4EFD61-366C-4DC1-B515-710B074C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825859"/>
              </p:ext>
            </p:extLst>
          </p:nvPr>
        </p:nvGraphicFramePr>
        <p:xfrm>
          <a:off x="323528" y="1164902"/>
          <a:ext cx="842493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«Приоритет+»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4EF9A0B-CA07-4D03-B8FF-9B462A43900D}"/>
              </a:ext>
            </a:extLst>
          </p:cNvPr>
          <p:cNvSpPr txBox="1"/>
          <p:nvPr/>
        </p:nvSpPr>
        <p:spPr>
          <a:xfrm>
            <a:off x="251519" y="1844824"/>
            <a:ext cx="4304813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Предоставление займов Субъектам МСП (производственным, сельскохозяйственным, сферы туризм) зарегистрированным более 3-х лет до даты обращения за займом и осуществляющий непрерывно безубыточную хозяйственную деятельность в течение не менее 3 лет подряд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600" dirty="0">
                <a:solidFill>
                  <a:srgbClr val="0072BC"/>
                </a:solidFill>
                <a:latin typeface="Arial" pitchFamily="34" charset="0"/>
                <a:ea typeface="+mn-ea"/>
                <a:cs typeface="Arial" pitchFamily="34" charset="0"/>
              </a:rPr>
              <a:t>ЦЕЛЬ ЗАЙМА 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Оборотные и инвестиционные цели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6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ОБЕСПЕЧЕНИЕ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Arial" pitchFamily="34" charset="0"/>
              </a:rPr>
              <a:t>поручительство физических (юридических лиц), движимое и недвижимое имущество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8B9A794-8E9F-4D51-A5D3-0B71BF16A11E}"/>
              </a:ext>
            </a:extLst>
          </p:cNvPr>
          <p:cNvGrpSpPr/>
          <p:nvPr/>
        </p:nvGrpSpPr>
        <p:grpSpPr>
          <a:xfrm>
            <a:off x="318169" y="5011719"/>
            <a:ext cx="2440486" cy="937561"/>
            <a:chOff x="395536" y="4365105"/>
            <a:chExt cx="2440486" cy="937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F53895-19B4-49F0-8F3E-DF7783013924}"/>
                </a:ext>
              </a:extLst>
            </p:cNvPr>
            <p:cNvSpPr txBox="1"/>
            <p:nvPr/>
          </p:nvSpPr>
          <p:spPr>
            <a:xfrm>
              <a:off x="395536" y="4365105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СУММА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F7221DF-20E4-482F-810C-63603A45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41" y="4677513"/>
              <a:ext cx="639863" cy="6251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A4FA71-69D9-40D2-960A-CA97357A0C36}"/>
                </a:ext>
              </a:extLst>
            </p:cNvPr>
            <p:cNvSpPr txBox="1"/>
            <p:nvPr/>
          </p:nvSpPr>
          <p:spPr>
            <a:xfrm>
              <a:off x="1043608" y="4653136"/>
              <a:ext cx="17924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От 200 </a:t>
              </a:r>
              <a:r>
                <a:rPr lang="ru-RU" sz="1400" dirty="0" err="1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тыс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 рублей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до 5 млн рублей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492C7D3-1E55-4ED5-88C7-72AD693AB7B6}"/>
              </a:ext>
            </a:extLst>
          </p:cNvPr>
          <p:cNvGrpSpPr/>
          <p:nvPr/>
        </p:nvGrpSpPr>
        <p:grpSpPr>
          <a:xfrm>
            <a:off x="6588224" y="4986151"/>
            <a:ext cx="1890657" cy="963129"/>
            <a:chOff x="4716016" y="4365105"/>
            <a:chExt cx="1890657" cy="9631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EF6270-AC51-41DF-82E8-59450A46A20D}"/>
                </a:ext>
              </a:extLst>
            </p:cNvPr>
            <p:cNvSpPr txBox="1"/>
            <p:nvPr/>
          </p:nvSpPr>
          <p:spPr>
            <a:xfrm>
              <a:off x="4716016" y="4365105"/>
              <a:ext cx="1867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СТАВКА ПО ЗАЙМУ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F5C0C9B-BB62-416A-8072-18B56232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590" y="4725145"/>
              <a:ext cx="632508" cy="60308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A38988-4801-415C-A7A5-609D7707A6F7}"/>
                </a:ext>
              </a:extLst>
            </p:cNvPr>
            <p:cNvSpPr txBox="1"/>
            <p:nvPr/>
          </p:nvSpPr>
          <p:spPr>
            <a:xfrm>
              <a:off x="5436096" y="4818638"/>
              <a:ext cx="1170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3% годовых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7806E1A-0C75-4534-936E-C36966507AC6}"/>
              </a:ext>
            </a:extLst>
          </p:cNvPr>
          <p:cNvGrpSpPr/>
          <p:nvPr/>
        </p:nvGrpSpPr>
        <p:grpSpPr>
          <a:xfrm>
            <a:off x="3203846" y="4995173"/>
            <a:ext cx="3672410" cy="1242139"/>
            <a:chOff x="3059830" y="4581128"/>
            <a:chExt cx="3672410" cy="12421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009134-8560-4BC0-844C-F01609D76184}"/>
                </a:ext>
              </a:extLst>
            </p:cNvPr>
            <p:cNvSpPr txBox="1"/>
            <p:nvPr/>
          </p:nvSpPr>
          <p:spPr>
            <a:xfrm>
              <a:off x="3059830" y="4581128"/>
              <a:ext cx="13524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ru-RU" sz="1400" dirty="0">
                  <a:solidFill>
                    <a:srgbClr val="0072BC"/>
                  </a:solidFill>
                  <a:latin typeface="Arial" pitchFamily="34" charset="0"/>
                  <a:ea typeface="+mn-ea"/>
                  <a:cs typeface="Arial" pitchFamily="34" charset="0"/>
                </a:rPr>
                <a:t>СРОК ЗАЙМА</a:t>
              </a:r>
              <a:endParaRPr lang="ru-RU" sz="14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5538A78-C5BF-4189-9B1D-A1246D80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928" y="4941168"/>
              <a:ext cx="603089" cy="58837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0E128F-75DE-4F75-B2BA-557BBE232659}"/>
                </a:ext>
              </a:extLst>
            </p:cNvPr>
            <p:cNvSpPr txBox="1"/>
            <p:nvPr/>
          </p:nvSpPr>
          <p:spPr>
            <a:xfrm>
              <a:off x="3727425" y="4869160"/>
              <a:ext cx="30048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 более </a:t>
              </a: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36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инвестиционные цели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Не более 18 месяцев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оборотные цели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852C10-7E7C-46AE-ABAE-1B5CEBAE2C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98" y="1826647"/>
            <a:ext cx="4271166" cy="245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280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12265</TotalTime>
  <Words>934</Words>
  <Application>Microsoft Office PowerPoint</Application>
  <PresentationFormat>Экран (4:3)</PresentationFormat>
  <Paragraphs>208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SimSun</vt:lpstr>
      <vt:lpstr>Arial</vt:lpstr>
      <vt:lpstr>Calibri</vt:lpstr>
      <vt:lpstr>Constantia</vt:lpstr>
      <vt:lpstr>Times New Roman</vt:lpstr>
      <vt:lpstr>Wingdings 2</vt:lpstr>
      <vt:lpstr>Поток</vt:lpstr>
      <vt:lpstr>Государственная финансовая поддержка малого и среднего бизнеса.  Доступные инструменты развития.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New User</cp:lastModifiedBy>
  <cp:revision>561</cp:revision>
  <cp:lastPrinted>2020-03-03T10:46:45Z</cp:lastPrinted>
  <dcterms:created xsi:type="dcterms:W3CDTF">2010-09-17T12:05:37Z</dcterms:created>
  <dcterms:modified xsi:type="dcterms:W3CDTF">2023-05-22T13:43:13Z</dcterms:modified>
</cp:coreProperties>
</file>