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349" r:id="rId3"/>
    <p:sldId id="350" r:id="rId4"/>
    <p:sldId id="348" r:id="rId5"/>
    <p:sldId id="334" r:id="rId6"/>
    <p:sldId id="270" r:id="rId7"/>
    <p:sldId id="335" r:id="rId8"/>
    <p:sldId id="339" r:id="rId9"/>
    <p:sldId id="336" r:id="rId10"/>
    <p:sldId id="337" r:id="rId11"/>
    <p:sldId id="331" r:id="rId12"/>
    <p:sldId id="332" r:id="rId13"/>
    <p:sldId id="333" r:id="rId14"/>
    <p:sldId id="340" r:id="rId15"/>
    <p:sldId id="351" r:id="rId16"/>
    <p:sldId id="352" r:id="rId17"/>
    <p:sldId id="265" r:id="rId18"/>
    <p:sldId id="271" r:id="rId19"/>
    <p:sldId id="272" r:id="rId20"/>
    <p:sldId id="324" r:id="rId21"/>
  </p:sldIdLst>
  <p:sldSz cx="9906000" cy="6858000" type="A4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9" userDrawn="1">
          <p15:clr>
            <a:srgbClr val="A4A3A4"/>
          </p15:clr>
        </p15:guide>
        <p15:guide id="2" pos="2757" userDrawn="1">
          <p15:clr>
            <a:srgbClr val="A4A3A4"/>
          </p15:clr>
        </p15:guide>
        <p15:guide id="3" pos="489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Надежда Лайне" initials="НЛ" lastIdx="22" clrIdx="0">
    <p:extLst>
      <p:ext uri="{19B8F6BF-5375-455C-9EA6-DF929625EA0E}">
        <p15:presenceInfo xmlns:p15="http://schemas.microsoft.com/office/powerpoint/2012/main" userId="eedc23e7ec854e3e" providerId="Windows Live"/>
      </p:ext>
    </p:extLst>
  </p:cmAuthor>
  <p:cmAuthor id="2" name="Надежда Чистякова" initials="НЧ" lastIdx="11" clrIdx="1">
    <p:extLst>
      <p:ext uri="{19B8F6BF-5375-455C-9EA6-DF929625EA0E}">
        <p15:presenceInfo xmlns:p15="http://schemas.microsoft.com/office/powerpoint/2012/main" userId="94d7141861038e9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11D13"/>
    <a:srgbClr val="4E1D14"/>
    <a:srgbClr val="613022"/>
    <a:srgbClr val="EE5239"/>
    <a:srgbClr val="F9F2EC"/>
    <a:srgbClr val="DB3013"/>
    <a:srgbClr val="F16B55"/>
    <a:srgbClr val="F39C75"/>
    <a:srgbClr val="F28968"/>
    <a:srgbClr val="F180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38B1855-1B75-4FBE-930C-398BA8C253C6}" styleName="Стиль из темы 2 - акцент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85" autoAdjust="0"/>
    <p:restoredTop sz="95124" autoAdjust="0"/>
  </p:normalViewPr>
  <p:slideViewPr>
    <p:cSldViewPr>
      <p:cViewPr varScale="1">
        <p:scale>
          <a:sx n="88" d="100"/>
          <a:sy n="88" d="100"/>
        </p:scale>
        <p:origin x="643" y="62"/>
      </p:cViewPr>
      <p:guideLst>
        <p:guide orient="horz" pos="709"/>
        <p:guide pos="2757"/>
        <p:guide pos="48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D16496-A4CD-4831-8A2A-C6FF0A2EF4E9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1075" y="1241425"/>
            <a:ext cx="48355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E00114-8099-4601-8EC8-3BF6F3548C5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52901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06DEB-89C8-451B-9379-02AC7C4945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384559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06DEB-89C8-451B-9379-02AC7C4945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21578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7006DEB-89C8-451B-9379-02AC7C4945C8}" type="slidenum">
              <a:rPr kumimoji="0" lang="ru-R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ru-RU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9827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7B6F5D-95CD-4A38-BFDE-D3A2066FED72}" type="datetimeFigureOut">
              <a:rPr lang="ru-RU" smtClean="0"/>
              <a:t>22.05.2023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BD61F7-F087-4109-893B-C5CC3C31B5A4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istrator\Desktop\Bacis\шаблон\1 сл.jpg"/>
          <p:cNvPicPr>
            <a:picLocks noChangeAspect="1" noChangeArrowheads="1"/>
          </p:cNvPicPr>
          <p:nvPr/>
        </p:nvPicPr>
        <p:blipFill>
          <a:blip r:embed="rId2" cstate="print"/>
          <a:srcRect r="2363"/>
          <a:stretch>
            <a:fillRect/>
          </a:stretch>
        </p:blipFill>
        <p:spPr bwMode="auto">
          <a:xfrm>
            <a:off x="0" y="2"/>
            <a:ext cx="9906000" cy="6857999"/>
          </a:xfrm>
          <a:prstGeom prst="rect">
            <a:avLst/>
          </a:prstGeom>
          <a:noFill/>
        </p:spPr>
      </p:pic>
      <p:pic>
        <p:nvPicPr>
          <p:cNvPr id="102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6102" y="415744"/>
            <a:ext cx="1977759" cy="870116"/>
          </a:xfrm>
          <a:prstGeom prst="rect">
            <a:avLst/>
          </a:prstGeom>
          <a:noFill/>
        </p:spPr>
      </p:pic>
      <p:pic>
        <p:nvPicPr>
          <p:cNvPr id="1028" name="Picture 4" descr="C:\Users\Administrator\Desktop\Bacis\шаблон\лого гос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13" y="428604"/>
            <a:ext cx="3988817" cy="171451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560511" y="2852936"/>
            <a:ext cx="91133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4000" b="1" dirty="0">
                <a:latin typeface="Arial Black" pitchFamily="34" charset="0"/>
              </a:rPr>
              <a:t>Меры государственной поддержки </a:t>
            </a:r>
            <a:r>
              <a:rPr lang="ru-RU" sz="4000" b="1" dirty="0" smtClean="0">
                <a:latin typeface="Arial Black" pitchFamily="34" charset="0"/>
              </a:rPr>
              <a:t>предпринимательства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149" y="201430"/>
            <a:ext cx="1977759" cy="87011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92802" y="478413"/>
            <a:ext cx="71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92915"/>
                </a:solidFill>
                <a:latin typeface="Arial Black" pitchFamily="34" charset="0"/>
              </a:rPr>
              <a:t>МИКРОЗАЙМЫ ФОНДА СОДЕЙСТВИЯ ПРЕДПРИНИМАТЕЛЬСТВУ (ФСП) ТВЕРСКОЙ ОБЛАСТИ</a:t>
            </a:r>
            <a:endParaRPr lang="ru-RU" dirty="0" smtClean="0">
              <a:solidFill>
                <a:srgbClr val="592915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  <a:endParaRPr lang="ru-RU" sz="1200" b="1" dirty="0">
              <a:solidFill>
                <a:srgbClr val="D19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4" name="Рисунок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344357"/>
            <a:ext cx="3816424" cy="479234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7016" y="1291214"/>
            <a:ext cx="3960498" cy="4815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0132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149" y="201430"/>
            <a:ext cx="1977759" cy="87011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92802" y="478413"/>
            <a:ext cx="71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92915"/>
                </a:solidFill>
                <a:latin typeface="Arial Black" pitchFamily="34" charset="0"/>
              </a:rPr>
              <a:t>МИКРОЗАЙМЫ ФОНДА СОДЕЙСТВИЯ ПРЕДПРИНИМАТЕЛЬСТВУ (ФСП) ТВЕРСКОЙ ОБЛАСТИ</a:t>
            </a:r>
            <a:endParaRPr lang="ru-RU" dirty="0" smtClean="0">
              <a:solidFill>
                <a:srgbClr val="592915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  <a:endParaRPr lang="ru-RU" sz="1200" b="1" dirty="0">
              <a:solidFill>
                <a:srgbClr val="D19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04" y="1401743"/>
            <a:ext cx="3856054" cy="48314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581" y="1377738"/>
            <a:ext cx="3871295" cy="48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94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-15552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Subtitle 2"/>
          <p:cNvSpPr txBox="1"/>
          <p:nvPr/>
        </p:nvSpPr>
        <p:spPr>
          <a:xfrm>
            <a:off x="398638" y="487425"/>
            <a:ext cx="6636427" cy="141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ПОРУЧИТЕЛЬСТВО ПО КРЕДИТАМ (БАНКОВСКИМ ГАРАНТИЯМ) СУБЪЕКТОВ МСП  </a:t>
            </a:r>
            <a:endParaRPr lang="ru-RU" sz="1800" b="1" dirty="0">
              <a:solidFill>
                <a:srgbClr val="592915"/>
              </a:solidFill>
              <a:latin typeface="Arial Black" pitchFamily="34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744" y="1920691"/>
            <a:ext cx="9926456" cy="3596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8567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-15552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838" y="1691091"/>
            <a:ext cx="9581220" cy="4448142"/>
          </a:xfrm>
          <a:prstGeom prst="rect">
            <a:avLst/>
          </a:prstGeom>
        </p:spPr>
      </p:pic>
      <p:sp>
        <p:nvSpPr>
          <p:cNvPr id="13" name="Subtitle 2"/>
          <p:cNvSpPr txBox="1"/>
          <p:nvPr/>
        </p:nvSpPr>
        <p:spPr>
          <a:xfrm>
            <a:off x="398638" y="487425"/>
            <a:ext cx="6636427" cy="141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ПОРУЧИТЕЛЬСТВО ПО КРЕДИТАМ (БАНКОВСКИМ ГАРАНТИЯМ) СУБЪЕКТОВ МСП</a:t>
            </a:r>
            <a:endParaRPr lang="ru-RU" sz="1800" b="1" dirty="0">
              <a:solidFill>
                <a:srgbClr val="592915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76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3" cstate="print"/>
          <a:srcRect b="2086"/>
          <a:stretch>
            <a:fillRect/>
          </a:stretch>
        </p:blipFill>
        <p:spPr bwMode="auto">
          <a:xfrm>
            <a:off x="0" y="-24773"/>
            <a:ext cx="9906000" cy="6858001"/>
          </a:xfrm>
          <a:prstGeom prst="rect">
            <a:avLst/>
          </a:prstGeom>
          <a:noFill/>
        </p:spPr>
      </p:pic>
      <p:sp>
        <p:nvSpPr>
          <p:cNvPr id="12" name="Subtitle 2"/>
          <p:cNvSpPr txBox="1"/>
          <p:nvPr/>
        </p:nvSpPr>
        <p:spPr>
          <a:xfrm>
            <a:off x="911229" y="4548393"/>
            <a:ext cx="3175873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093" y="116632"/>
            <a:ext cx="1977759" cy="870116"/>
          </a:xfrm>
          <a:prstGeom prst="rect">
            <a:avLst/>
          </a:prstGeom>
          <a:noFill/>
        </p:spPr>
      </p:pic>
      <p:sp>
        <p:nvSpPr>
          <p:cNvPr id="24" name="Subtitle 2"/>
          <p:cNvSpPr txBox="1"/>
          <p:nvPr/>
        </p:nvSpPr>
        <p:spPr>
          <a:xfrm>
            <a:off x="511744" y="15151"/>
            <a:ext cx="6628605" cy="141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КРЕДИТЫ ФОНДА РАЗВИТИЯ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ПРОМЫШЛЕННОСТИ ТВЕРСКОЙ ОБЛАСТИ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ПРОМЫШЛЕННЫМ ПРЕДПРИЯТИЯМ</a:t>
            </a:r>
            <a:endParaRPr lang="ru-RU" sz="1800" b="1" dirty="0">
              <a:solidFill>
                <a:srgbClr val="592915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0528" y="6481623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5186" y="6308460"/>
            <a:ext cx="1864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3446907" y="4586681"/>
            <a:ext cx="3038644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" y="1779619"/>
            <a:ext cx="432162" cy="432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412" y="1750532"/>
            <a:ext cx="4953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«Лизинговые проекты»</a:t>
            </a: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0247" y="1627227"/>
            <a:ext cx="31689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70910" y="1633043"/>
            <a:ext cx="4968552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2.25 – 67,50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5-ти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" y="3078532"/>
            <a:ext cx="432162" cy="432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995835" y="3015532"/>
            <a:ext cx="4612160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</a:t>
            </a: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«Проекты лесопереработки»</a:t>
            </a: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6462" y="3065787"/>
            <a:ext cx="4953000" cy="1237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</a:t>
            </a: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</a:t>
            </a: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</a:t>
            </a:r>
            <a:endParaRPr lang="ru-RU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5-ти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-48841" y="4286938"/>
            <a:ext cx="6777817" cy="813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</a:t>
            </a:r>
            <a:endParaRPr lang="ru-RU" b="1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</a:t>
            </a: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Проекты </a:t>
            </a: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пищевой и перерабатывающей промышленности»</a:t>
            </a: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391" y="4161143"/>
            <a:ext cx="432162" cy="4326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40988" y="4745045"/>
            <a:ext cx="4953000" cy="1237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– 50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5-ти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4220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3" cstate="print"/>
          <a:srcRect b="2086"/>
          <a:stretch>
            <a:fillRect/>
          </a:stretch>
        </p:blipFill>
        <p:spPr bwMode="auto">
          <a:xfrm>
            <a:off x="0" y="-24773"/>
            <a:ext cx="9906000" cy="6858001"/>
          </a:xfrm>
          <a:prstGeom prst="rect">
            <a:avLst/>
          </a:prstGeom>
          <a:noFill/>
        </p:spPr>
      </p:pic>
      <p:sp>
        <p:nvSpPr>
          <p:cNvPr id="12" name="Subtitle 2"/>
          <p:cNvSpPr txBox="1"/>
          <p:nvPr/>
        </p:nvSpPr>
        <p:spPr>
          <a:xfrm>
            <a:off x="911229" y="4548393"/>
            <a:ext cx="3175873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093" y="116632"/>
            <a:ext cx="1977759" cy="870116"/>
          </a:xfrm>
          <a:prstGeom prst="rect">
            <a:avLst/>
          </a:prstGeom>
          <a:noFill/>
        </p:spPr>
      </p:pic>
      <p:sp>
        <p:nvSpPr>
          <p:cNvPr id="24" name="Subtitle 2"/>
          <p:cNvSpPr txBox="1"/>
          <p:nvPr/>
        </p:nvSpPr>
        <p:spPr>
          <a:xfrm>
            <a:off x="511744" y="15151"/>
            <a:ext cx="6628605" cy="141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КРЕДИТЫ ФОНДА РАЗВИТИЯ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ПРОМЫШЛЕННОСТИ ТВЕРСКОЙ ОБЛАСТИ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ПРОМЫШЛЕННЫМ ПРЕДПРИЯТИЯМ</a:t>
            </a:r>
            <a:endParaRPr lang="ru-RU" sz="1800" b="1" dirty="0">
              <a:solidFill>
                <a:srgbClr val="592915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0528" y="6481623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5186" y="6308460"/>
            <a:ext cx="1864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3446907" y="4586681"/>
            <a:ext cx="3038644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" y="1779619"/>
            <a:ext cx="432162" cy="432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5412" y="1750532"/>
            <a:ext cx="4953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«Оборотный капитал»</a:t>
            </a: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0247" y="1627227"/>
            <a:ext cx="31689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670910" y="1633043"/>
            <a:ext cx="4968552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– 20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2-х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250" y="3078532"/>
            <a:ext cx="432162" cy="432603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120870" y="3015532"/>
            <a:ext cx="4362093" cy="3886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</a:t>
            </a: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«Промышленная ипотека»</a:t>
            </a: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686462" y="3065787"/>
            <a:ext cx="4953000" cy="1237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</a:t>
            </a: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8</a:t>
            </a: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</a:t>
            </a:r>
            <a:endParaRPr lang="ru-RU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</a:t>
            </a: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10-ти </a:t>
            </a: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36394" y="4801658"/>
            <a:ext cx="4730782" cy="81330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b="1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«Производительность труда» 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US" b="1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02" y="4857731"/>
            <a:ext cx="432162" cy="432603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840988" y="4745045"/>
            <a:ext cx="4953000" cy="123790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 </a:t>
            </a: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– 50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 до 5-ти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214997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3" cstate="print"/>
          <a:srcRect b="2086"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sp>
        <p:nvSpPr>
          <p:cNvPr id="12" name="Subtitle 2"/>
          <p:cNvSpPr txBox="1"/>
          <p:nvPr/>
        </p:nvSpPr>
        <p:spPr>
          <a:xfrm>
            <a:off x="911229" y="4548393"/>
            <a:ext cx="3175873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9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52093" y="116632"/>
            <a:ext cx="1977759" cy="870116"/>
          </a:xfrm>
          <a:prstGeom prst="rect">
            <a:avLst/>
          </a:prstGeom>
          <a:noFill/>
        </p:spPr>
      </p:pic>
      <p:sp>
        <p:nvSpPr>
          <p:cNvPr id="24" name="Subtitle 2"/>
          <p:cNvSpPr txBox="1"/>
          <p:nvPr/>
        </p:nvSpPr>
        <p:spPr>
          <a:xfrm>
            <a:off x="511744" y="15151"/>
            <a:ext cx="6628605" cy="141419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КРЕДИТЫ ФОНДА РАЗВИТИЯ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ПРОМЫШЛЕННОСТИ ТВЕРСКОЙ ОБЛАСТИ </a:t>
            </a:r>
          </a:p>
          <a:p>
            <a:pPr marL="0" indent="0">
              <a:lnSpc>
                <a:spcPct val="107000"/>
              </a:lnSpc>
              <a:spcBef>
                <a:spcPts val="0"/>
              </a:spcBef>
              <a:buNone/>
            </a:pPr>
            <a:r>
              <a:rPr lang="ru-RU" sz="1800" b="1" dirty="0" smtClean="0">
                <a:solidFill>
                  <a:srgbClr val="592915"/>
                </a:solidFill>
                <a:latin typeface="Arial Black" pitchFamily="34" charset="0"/>
              </a:rPr>
              <a:t>ПРОМЫШЛЕННЫМ ПРЕДПРИЯТИЯМ</a:t>
            </a:r>
            <a:endParaRPr lang="ru-RU" sz="1800" b="1" dirty="0">
              <a:solidFill>
                <a:srgbClr val="592915"/>
              </a:solidFill>
              <a:latin typeface="Arial Black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670528" y="6481623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155186" y="6308460"/>
            <a:ext cx="186424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sp>
        <p:nvSpPr>
          <p:cNvPr id="22" name="Subtitle 2"/>
          <p:cNvSpPr txBox="1"/>
          <p:nvPr/>
        </p:nvSpPr>
        <p:spPr>
          <a:xfrm>
            <a:off x="3446907" y="4586681"/>
            <a:ext cx="3038644" cy="703653"/>
          </a:xfrm>
          <a:prstGeom prst="rect">
            <a:avLst/>
          </a:prstGeom>
        </p:spPr>
        <p:txBody>
          <a:bodyPr vert="horz" lIns="84406" tIns="42203" rIns="84406" bIns="42203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844083">
              <a:spcBef>
                <a:spcPts val="923"/>
              </a:spcBef>
              <a:buNone/>
              <a:defRPr/>
            </a:pPr>
            <a:r>
              <a:rPr lang="en-US" sz="1292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292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11021" indent="-211021" defTabSz="844083">
              <a:spcBef>
                <a:spcPts val="923"/>
              </a:spcBef>
              <a:defRPr/>
            </a:pPr>
            <a:endParaRPr lang="ru-RU" sz="1292" dirty="0">
              <a:solidFill>
                <a:prstClr val="black"/>
              </a:solidFill>
              <a:latin typeface="Calibri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663" y="2400176"/>
            <a:ext cx="432162" cy="43260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733462" y="2362013"/>
            <a:ext cx="4953000" cy="685059"/>
          </a:xfrm>
          <a:prstGeom prst="rect">
            <a:avLst/>
          </a:prstGeom>
        </p:spPr>
        <p:txBody>
          <a:bodyPr>
            <a:spAutoFit/>
          </a:bodyPr>
          <a:lstStyle/>
          <a:p>
            <a:pPr marL="914400" algn="ctr">
              <a:lnSpc>
                <a:spcPct val="107000"/>
              </a:lnSpc>
            </a:pP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«</a:t>
            </a:r>
            <a:r>
              <a:rPr lang="ru-RU" b="1" dirty="0" err="1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Импортозамещение</a:t>
            </a:r>
            <a:r>
              <a:rPr lang="ru-RU" b="1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» </a:t>
            </a: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330247" y="1627227"/>
            <a:ext cx="3168913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526461" y="2354916"/>
            <a:ext cx="4968552" cy="1534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Сумма займа (млн. рублей)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 – 50</a:t>
            </a: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Срок займа  -</a:t>
            </a: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до 5-ти лет</a:t>
            </a: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16901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43386" y="430456"/>
            <a:ext cx="9882222" cy="982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 smtClean="0">
                <a:latin typeface="Century Gothic" panose="020B0502020202020204" pitchFamily="34" charset="0"/>
              </a:rPr>
              <a:t>СУБСИДИИ</a:t>
            </a:r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48" name="Прямая соединительная линия 47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" name="Скругленный прямоугольник 1"/>
          <p:cNvSpPr/>
          <p:nvPr/>
        </p:nvSpPr>
        <p:spPr>
          <a:xfrm>
            <a:off x="704528" y="1188346"/>
            <a:ext cx="6516724" cy="397593"/>
          </a:xfrm>
          <a:prstGeom prst="roundRect">
            <a:avLst/>
          </a:prstGeom>
          <a:solidFill>
            <a:srgbClr val="61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ПОДДЕРЖКА ТУРИСТИЧЕСКОЙ ОТРАСЛИ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704528" y="1717707"/>
            <a:ext cx="6516724" cy="398979"/>
          </a:xfrm>
          <a:prstGeom prst="roundRect">
            <a:avLst/>
          </a:prstGeom>
          <a:solidFill>
            <a:srgbClr val="61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ПОДДЕРЖКА СЕЛЬХОЗТОВАРОПРОИЗВОДИТЕЛЕЙ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704528" y="2247065"/>
            <a:ext cx="6516724" cy="398979"/>
          </a:xfrm>
          <a:prstGeom prst="roundRect">
            <a:avLst/>
          </a:prstGeom>
          <a:solidFill>
            <a:srgbClr val="61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ПОДДЕРЖКА ИНВЕСТИЦИОННОЙ ДЕЯТЕЛЬНОСТИ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985812" y="4281181"/>
            <a:ext cx="6292924" cy="7309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2000" b="1" dirty="0" smtClean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СВОД ВСЕХ ФЕДЕРАЛЬНЫХ И РЕГИОНАЛЬНЫХ МЕР ПОДДЕРЖКИ</a:t>
            </a:r>
            <a:endParaRPr lang="ru-RU" sz="2000" b="1" dirty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704528" y="2788691"/>
            <a:ext cx="6516724" cy="364872"/>
          </a:xfrm>
          <a:prstGeom prst="roundRect">
            <a:avLst/>
          </a:prstGeom>
          <a:solidFill>
            <a:srgbClr val="61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СОДЕЙСТВИЕ ЗАНЯТОСТИ НАСЕЛЕНИЯ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  <p:pic>
        <p:nvPicPr>
          <p:cNvPr id="2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6496" y="4112589"/>
            <a:ext cx="2718192" cy="1195870"/>
          </a:xfrm>
          <a:prstGeom prst="rect">
            <a:avLst/>
          </a:prstGeom>
          <a:noFill/>
        </p:spPr>
      </p:pic>
      <p:sp>
        <p:nvSpPr>
          <p:cNvPr id="28" name="Скругленный прямоугольник 27"/>
          <p:cNvSpPr/>
          <p:nvPr/>
        </p:nvSpPr>
        <p:spPr>
          <a:xfrm>
            <a:off x="704528" y="3309209"/>
            <a:ext cx="6516724" cy="364872"/>
          </a:xfrm>
          <a:prstGeom prst="roundRect">
            <a:avLst/>
          </a:prstGeom>
          <a:solidFill>
            <a:srgbClr val="61302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chemeClr val="bg1"/>
                </a:solidFill>
                <a:latin typeface="Century Gothic" panose="020B0502020202020204" pitchFamily="34" charset="0"/>
                <a:ea typeface="Calibri" pitchFamily="34" charset="0"/>
                <a:cs typeface="Times New Roman" pitchFamily="18" charset="0"/>
              </a:rPr>
              <a:t>ПОДДЕРЖКА ИННОВАЦИОННОЙ ДЕЯТЕЛЬНОСТИ</a:t>
            </a:r>
            <a:endParaRPr lang="ru-RU" b="1" dirty="0">
              <a:solidFill>
                <a:schemeClr val="bg1"/>
              </a:solidFill>
              <a:latin typeface="Century Gothic" panose="020B0502020202020204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Bacis\шаблон\раздел.jpg"/>
          <p:cNvPicPr>
            <a:picLocks noChangeAspect="1" noChangeArrowheads="1"/>
          </p:cNvPicPr>
          <p:nvPr/>
        </p:nvPicPr>
        <p:blipFill>
          <a:blip r:embed="rId2" cstate="print"/>
          <a:srcRect b="2085"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09860" y="2231777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Имущественная</a:t>
            </a:r>
          </a:p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поддержка предпринимателей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480" y="2248437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rgbClr val="EE5239"/>
                </a:solidFill>
                <a:latin typeface="Arial Black" pitchFamily="34" charset="0"/>
              </a:rPr>
              <a:t>3.</a:t>
            </a:r>
            <a:endParaRPr lang="ru-RU" sz="4000" dirty="0">
              <a:solidFill>
                <a:srgbClr val="EE5239"/>
              </a:solidFill>
              <a:latin typeface="Arial Black" pitchFamily="34" charset="0"/>
            </a:endParaRPr>
          </a:p>
          <a:p>
            <a:endParaRPr lang="ru-RU" sz="4000" dirty="0">
              <a:solidFill>
                <a:srgbClr val="FF6600"/>
              </a:solidFill>
              <a:latin typeface="Arial Black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60512" y="476672"/>
            <a:ext cx="6786610" cy="13774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sz="2200" dirty="0">
                <a:latin typeface="Century Gothic" panose="020B0502020202020204" pitchFamily="34" charset="0"/>
              </a:rPr>
              <a:t>ИМУЩЕСТВЕННАЯ ПОДДЕРЖКА ПРЕДПРИНИМАТЕЛЕЙ</a:t>
            </a:r>
          </a:p>
          <a:p>
            <a:endParaRPr lang="ru-RU" sz="2200" dirty="0">
              <a:latin typeface="Century Gothic" panose="020B0502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76" y="2264673"/>
            <a:ext cx="3116994" cy="2494784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64968" y="2408163"/>
            <a:ext cx="4526179" cy="2031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endParaRPr lang="ru-RU" dirty="0">
              <a:solidFill>
                <a:srgbClr val="4E1D14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marL="171450" indent="-171450" algn="just" eaLnBrk="0" fontAlgn="base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§"/>
            </a:pPr>
            <a:r>
              <a:rPr lang="ru-RU" dirty="0">
                <a:solidFill>
                  <a:srgbClr val="4E1D1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Предоставление оборудованного конференц-зала для проведения мероприятий, переговорных </a:t>
            </a:r>
            <a:r>
              <a:rPr lang="ru-RU" dirty="0" smtClean="0">
                <a:solidFill>
                  <a:srgbClr val="4E1D1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комнат </a:t>
            </a:r>
            <a:r>
              <a:rPr lang="ru-RU" dirty="0">
                <a:solidFill>
                  <a:srgbClr val="4E1D1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и рабочих мест в </a:t>
            </a:r>
            <a:r>
              <a:rPr lang="ru-RU" dirty="0" err="1">
                <a:solidFill>
                  <a:srgbClr val="4E1D1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коворкинге</a:t>
            </a:r>
            <a:r>
              <a:rPr lang="ru-RU" dirty="0">
                <a:solidFill>
                  <a:srgbClr val="4E1D14"/>
                </a:solidFill>
                <a:latin typeface="Arial" panose="020B0604020202020204" pitchFamily="34" charset="0"/>
                <a:ea typeface="Calibri" pitchFamily="34" charset="0"/>
                <a:cs typeface="Arial" panose="020B0604020202020204" pitchFamily="34" charset="0"/>
              </a:rPr>
              <a:t> Центра «Мой Бизнес» </a:t>
            </a:r>
            <a:endParaRPr lang="ru-RU" dirty="0" smtClean="0">
              <a:solidFill>
                <a:srgbClr val="4E1D14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dirty="0">
              <a:solidFill>
                <a:srgbClr val="4E1D14"/>
              </a:solidFill>
              <a:latin typeface="Arial" panose="020B0604020202020204" pitchFamily="34" charset="0"/>
              <a:ea typeface="Calibri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Bacis\шаблон\раздел.jpg"/>
          <p:cNvPicPr>
            <a:picLocks noChangeAspect="1" noChangeArrowheads="1"/>
          </p:cNvPicPr>
          <p:nvPr/>
        </p:nvPicPr>
        <p:blipFill>
          <a:blip r:embed="rId2" cstate="print"/>
          <a:srcRect b="2085"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09860" y="2231777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Нефинансовая поддержка предпринимателей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480" y="2248437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1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034944" y="4293096"/>
            <a:ext cx="557957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ru-RU"/>
            </a:defPPr>
            <a:lvl1pPr>
              <a:defRPr>
                <a:solidFill>
                  <a:srgbClr val="EE5239"/>
                </a:solidFill>
                <a:latin typeface="Century Gothic" pitchFamily="34" charset="0"/>
              </a:defRPr>
            </a:lvl1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Образовательные мероприятия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Меры поддержки, направленные на расширение рынков сбыта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b="1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bg1"/>
                </a:solidFill>
              </a:rPr>
              <a:t>Софинансирование оформления необходимой документации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75996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-8390" y="0"/>
            <a:ext cx="9914389" cy="6597352"/>
          </a:xfrm>
          <a:prstGeom prst="rect">
            <a:avLst/>
          </a:prstGeom>
          <a:solidFill>
            <a:srgbClr val="F9F2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Subtitle 2"/>
          <p:cNvSpPr txBox="1"/>
          <p:nvPr/>
        </p:nvSpPr>
        <p:spPr>
          <a:xfrm>
            <a:off x="644910" y="4252421"/>
            <a:ext cx="3440529" cy="76229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400" b="1" dirty="0">
                <a:solidFill>
                  <a:srgbClr val="592915"/>
                </a:solidFill>
                <a:latin typeface="Circe" panose="020B0502020203020203" pitchFamily="34" charset="-52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endParaRPr lang="ru-RU" sz="1400" dirty="0">
              <a:solidFill>
                <a:srgbClr val="592915"/>
              </a:solidFill>
              <a:latin typeface="Circe" panose="020B0502020203020203" pitchFamily="34" charset="-52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sz="1400" dirty="0"/>
          </a:p>
        </p:txBody>
      </p:sp>
      <p:sp>
        <p:nvSpPr>
          <p:cNvPr id="6" name="Rectangle 1"/>
          <p:cNvSpPr/>
          <p:nvPr/>
        </p:nvSpPr>
        <p:spPr>
          <a:xfrm>
            <a:off x="-8389" y="3917658"/>
            <a:ext cx="9914389" cy="2940341"/>
          </a:xfrm>
          <a:prstGeom prst="rect">
            <a:avLst/>
          </a:prstGeom>
          <a:solidFill>
            <a:srgbClr val="4720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7" name="Рисунок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7785"/>
          <a:stretch>
            <a:fillRect/>
          </a:stretch>
        </p:blipFill>
        <p:spPr>
          <a:xfrm>
            <a:off x="785439" y="4657033"/>
            <a:ext cx="296192" cy="131312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2424" y="4657033"/>
            <a:ext cx="1892343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Мойбизнес69.рф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8366" y="5162992"/>
            <a:ext cx="2232248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en-US" sz="1400" dirty="0">
                <a:solidFill>
                  <a:schemeClr val="bg1"/>
                </a:solidFill>
                <a:latin typeface="Circe" panose="020B0502020203020203" pitchFamily="34" charset="-52"/>
              </a:rPr>
              <a:t>to@mybusiness69.ru</a:t>
            </a:r>
            <a:endParaRPr lang="ru-RU" sz="1400" dirty="0">
              <a:solidFill>
                <a:schemeClr val="bg1"/>
              </a:solidFill>
              <a:latin typeface="Circe" panose="020B0502020203020203" pitchFamily="34" charset="-5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56308" y="5646268"/>
            <a:ext cx="156042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8(800)200-11-69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514281" y="5646267"/>
            <a:ext cx="1635915" cy="307777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 anchorCtr="1">
            <a:spAutoFit/>
          </a:bodyPr>
          <a:lstStyle/>
          <a:p>
            <a:r>
              <a:rPr lang="ru-RU" sz="1400" dirty="0">
                <a:solidFill>
                  <a:schemeClr val="bg1"/>
                </a:solidFill>
                <a:latin typeface="Circe" panose="020B0502020203020203" pitchFamily="34" charset="-52"/>
              </a:rPr>
              <a:t>8(4822)36-11-69</a:t>
            </a:r>
            <a:endParaRPr lang="ru-RU" sz="14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354429" y="5633843"/>
            <a:ext cx="1026243" cy="338554"/>
          </a:xfrm>
          <a:prstGeom prst="rect">
            <a:avLst/>
          </a:prstGeom>
          <a:noFill/>
          <a:ln>
            <a:noFill/>
          </a:ln>
        </p:spPr>
        <p:txBody>
          <a:bodyPr wrap="none" rtlCol="0" anchor="ctr" anchorCtr="1">
            <a:spAutoFit/>
          </a:bodyPr>
          <a:lstStyle/>
          <a:p>
            <a:r>
              <a:rPr lang="en-US" sz="1600" dirty="0" err="1">
                <a:solidFill>
                  <a:schemeClr val="bg1"/>
                </a:solidFill>
                <a:latin typeface="Circe" panose="020B0502020203020203" pitchFamily="34" charset="-52"/>
              </a:rPr>
              <a:t>moibiztvr</a:t>
            </a:r>
            <a:endParaRPr lang="ru-RU" sz="1600" dirty="0">
              <a:solidFill>
                <a:schemeClr val="bg1"/>
              </a:solidFill>
            </a:endParaRPr>
          </a:p>
        </p:txBody>
      </p:sp>
      <p:pic>
        <p:nvPicPr>
          <p:cNvPr id="15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914" y="1239649"/>
            <a:ext cx="3927741" cy="1728011"/>
          </a:xfrm>
          <a:prstGeom prst="rect">
            <a:avLst/>
          </a:prstGeom>
          <a:noFill/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3836C0F-102E-4725-92A0-13228A3F6C1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423" y="307907"/>
            <a:ext cx="4706620" cy="47066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08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0"/>
            <a:ext cx="9906000" cy="6858001"/>
          </a:xfrm>
          <a:prstGeom prst="rect">
            <a:avLst/>
          </a:prstGeom>
          <a:noFill/>
        </p:spPr>
      </p:pic>
      <p:sp>
        <p:nvSpPr>
          <p:cNvPr id="19" name="Прямоугольник 18"/>
          <p:cNvSpPr/>
          <p:nvPr/>
        </p:nvSpPr>
        <p:spPr>
          <a:xfrm>
            <a:off x="9013405" y="4918974"/>
            <a:ext cx="842436" cy="1340768"/>
          </a:xfrm>
          <a:prstGeom prst="rect">
            <a:avLst/>
          </a:prstGeom>
          <a:solidFill>
            <a:srgbClr val="F9F2EC"/>
          </a:solidFill>
          <a:ln>
            <a:solidFill>
              <a:srgbClr val="F9F2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4048" y="527416"/>
            <a:ext cx="5961112" cy="9823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r>
              <a:rPr lang="ru-RU" dirty="0">
                <a:latin typeface="Century Gothic" panose="020B0502020202020204" pitchFamily="34" charset="0"/>
              </a:rPr>
              <a:t>ОБРАЗОВАТЕЛЬНЫЕ МЕРОПРИЯТИЯ</a:t>
            </a:r>
          </a:p>
          <a:p>
            <a:endParaRPr lang="ru-RU" dirty="0">
              <a:latin typeface="Century Gothic" panose="020B0502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2880977" y="5152134"/>
            <a:ext cx="3927303" cy="102009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</a:pPr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 обучения для потенциальных и действующих предпринимателей по программам АО «Корпорация МСП»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272480" y="1885784"/>
            <a:ext cx="4295340" cy="2752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Программы обучения для потенциальных и действующих предпринимателей</a:t>
            </a: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2000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по продажам, маркетингу, кадрам, производственным процессам, бухгалтерскому учету, юридическим вопросам и др.</a:t>
            </a:r>
            <a:endParaRPr lang="ru-RU" sz="2000" b="1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>
              <a:lnSpc>
                <a:spcPct val="107000"/>
              </a:lnSpc>
              <a:spcBef>
                <a:spcPts val="1000"/>
              </a:spcBef>
              <a:spcAft>
                <a:spcPts val="0"/>
              </a:spcAft>
            </a:pPr>
            <a:endParaRPr lang="en-US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914400" algn="ctr">
              <a:lnSpc>
                <a:spcPct val="107000"/>
              </a:lnSpc>
              <a:spcAft>
                <a:spcPts val="0"/>
              </a:spcAft>
            </a:pPr>
            <a:r>
              <a:rPr lang="ru-RU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Circe" panose="020B0502020203020203" pitchFamily="34" charset="-52"/>
                <a:ea typeface="Calibri" panose="020F0502020204030204" pitchFamily="34" charset="0"/>
                <a:cs typeface="Calibri" panose="020F0502020204030204" pitchFamily="34" charset="0"/>
              </a:rPr>
              <a:t> 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723659" y="1885784"/>
            <a:ext cx="4945825" cy="19112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Программа обучения для действующих предпринимателей по программе </a:t>
            </a:r>
          </a:p>
          <a:p>
            <a:pPr algn="ctr">
              <a:lnSpc>
                <a:spcPct val="90000"/>
              </a:lnSpc>
              <a:spcAft>
                <a:spcPts val="0"/>
              </a:spcAft>
            </a:pPr>
            <a:r>
              <a:rPr lang="ru-RU" sz="2000" b="1" dirty="0">
                <a:solidFill>
                  <a:srgbClr val="FF0000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от Школы экспорта РЭЦ</a:t>
            </a:r>
            <a:endParaRPr lang="en-US" sz="20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42913" algn="ctr">
              <a:lnSpc>
                <a:spcPct val="107000"/>
              </a:lnSpc>
              <a:spcAft>
                <a:spcPts val="0"/>
              </a:spcAft>
            </a:pPr>
            <a:endParaRPr lang="ru-RU" sz="2000" b="1" dirty="0">
              <a:solidFill>
                <a:srgbClr val="FF0000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442913" algn="ctr">
              <a:lnSpc>
                <a:spcPct val="107000"/>
              </a:lnSpc>
              <a:spcAft>
                <a:spcPts val="0"/>
              </a:spcAft>
            </a:pPr>
            <a:r>
              <a:rPr lang="ru-RU" sz="2000" b="1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обучение для начинающих компаний-экспортеров.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45" y="4268443"/>
            <a:ext cx="740509" cy="52137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7043" y="1249046"/>
            <a:ext cx="740509" cy="52137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7135" y="1275786"/>
            <a:ext cx="740509" cy="521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3840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Administrator\Desktop\Bacis\шаблон\раздел.jpg"/>
          <p:cNvPicPr>
            <a:picLocks noChangeAspect="1" noChangeArrowheads="1"/>
          </p:cNvPicPr>
          <p:nvPr/>
        </p:nvPicPr>
        <p:blipFill>
          <a:blip r:embed="rId2" cstate="print"/>
          <a:srcRect b="2085"/>
          <a:stretch>
            <a:fillRect/>
          </a:stretch>
        </p:blipFill>
        <p:spPr bwMode="auto">
          <a:xfrm>
            <a:off x="0" y="0"/>
            <a:ext cx="9905999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809860" y="2231777"/>
            <a:ext cx="678661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Финансовая поддержка предпринимателей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095480" y="2248437"/>
            <a:ext cx="714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sz="4000" b="1" dirty="0">
                <a:solidFill>
                  <a:schemeClr val="bg1"/>
                </a:solidFill>
                <a:latin typeface="Arial Black" pitchFamily="34" charset="0"/>
              </a:rPr>
              <a:t>2</a:t>
            </a:r>
            <a:r>
              <a:rPr lang="ru-RU" sz="4000" b="1" dirty="0" smtClean="0">
                <a:solidFill>
                  <a:schemeClr val="bg1"/>
                </a:solidFill>
                <a:latin typeface="Arial Black" pitchFamily="34" charset="0"/>
              </a:rPr>
              <a:t>.</a:t>
            </a:r>
            <a:endParaRPr lang="ru-RU" sz="4000" dirty="0">
              <a:solidFill>
                <a:schemeClr val="bg1"/>
              </a:solidFill>
              <a:latin typeface="Arial Black" pitchFamily="34" charset="0"/>
            </a:endParaRPr>
          </a:p>
          <a:p>
            <a:endParaRPr lang="ru-RU" sz="4000" dirty="0">
              <a:solidFill>
                <a:srgbClr val="FF6600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60912" y="4365104"/>
            <a:ext cx="488156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Софинансирование</a:t>
            </a:r>
            <a:endParaRPr lang="ru-RU" b="1" dirty="0" smtClean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err="1" smtClean="0">
                <a:solidFill>
                  <a:schemeClr val="bg1"/>
                </a:solidFill>
                <a:latin typeface="Century Gothic" pitchFamily="34" charset="0"/>
              </a:rPr>
              <a:t>Микрозаймы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Поручительства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Кредиты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b="1" dirty="0" smtClean="0">
                <a:solidFill>
                  <a:schemeClr val="bg1"/>
                </a:solidFill>
                <a:latin typeface="Century Gothic" pitchFamily="34" charset="0"/>
              </a:rPr>
              <a:t>Субсидии</a:t>
            </a:r>
            <a:endParaRPr lang="ru-RU" b="1" dirty="0">
              <a:solidFill>
                <a:schemeClr val="bg1"/>
              </a:solidFill>
              <a:latin typeface="Century Gothic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solidFill>
                <a:srgbClr val="EE5239"/>
              </a:solidFill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2344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-7954" y="9759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37632" y="474334"/>
            <a:ext cx="9568368" cy="66899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/>
              <a:t>МЕРЫ ПОДДЕРЖКИ, </a:t>
            </a:r>
            <a:r>
              <a:rPr lang="ru-RU" sz="2100" dirty="0" smtClean="0"/>
              <a:t>НАПРАВЛЕННЫЕ </a:t>
            </a:r>
            <a:r>
              <a:rPr lang="ru-RU" sz="2100" dirty="0"/>
              <a:t>НА </a:t>
            </a:r>
            <a:endParaRPr lang="ru-RU" sz="21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100" dirty="0" smtClean="0"/>
              <a:t>РАСШИРЕНИЕ </a:t>
            </a:r>
            <a:r>
              <a:rPr lang="ru-RU" sz="2100" dirty="0"/>
              <a:t>РЫНКОВ СБЫТА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609184" y="649867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161563" y="6436873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8121352" y="6471325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Прямоугольник 2"/>
          <p:cNvSpPr/>
          <p:nvPr/>
        </p:nvSpPr>
        <p:spPr>
          <a:xfrm>
            <a:off x="842644" y="1482389"/>
            <a:ext cx="8617928" cy="51113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800"/>
              </a:spcAft>
            </a:pPr>
            <a:r>
              <a:rPr lang="ru-RU" sz="1600" b="1" dirty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Организация и софинансирование рекламных кампаний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Создание сайта; оформление рекламно-информационных материалов; продвижение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продукции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СМИ, печатных изданиях, телевидении; настройка рекламной кампании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Сети и социальных сетях;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Софинансирование в размере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от стоимости услуги,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50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000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рублей на одного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предпринимателя в течение года</a:t>
            </a: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Выход </a:t>
            </a:r>
            <a:r>
              <a:rPr lang="ru-RU" sz="1600" b="1" dirty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</a:t>
            </a:r>
            <a:r>
              <a:rPr lang="ru-RU" sz="1600" b="1" dirty="0" err="1" smtClean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маркетплейсы</a:t>
            </a:r>
            <a:r>
              <a:rPr lang="ru-RU" sz="1600" b="1" dirty="0" smtClean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«под ключ»</a:t>
            </a:r>
            <a:endParaRPr lang="ru-RU" sz="1600" b="1" dirty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офинансирование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размере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до 90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(но не более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100 000 рублей) для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компаний, производящих свою продукцию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на территории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Тверской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области.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600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Участие в выставочных мероприятиях </a:t>
            </a: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Услуга предоставляется предпринимателям, производящим продукцию на территории Тверской области. Включает в себя: аренда площади, застройка и оформление стенда, организационные взносы. Заявитель оплачивает проезд и проживание своих представителей, логистику в стране / регионе пребывания. </a:t>
            </a:r>
            <a:endParaRPr lang="ru-RU" sz="1600" b="1" dirty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600" b="1" dirty="0" smtClean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5" y="1601462"/>
            <a:ext cx="432162" cy="43260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15" y="3732869"/>
            <a:ext cx="432162" cy="432603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218" y="5084013"/>
            <a:ext cx="432162" cy="4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000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8638" y="332656"/>
            <a:ext cx="9882222" cy="2057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СОФИНАНСИРОВАНИЕ </a:t>
            </a:r>
            <a:endParaRPr lang="ru-RU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ОФОРМЛЕНИЯ </a:t>
            </a:r>
            <a:r>
              <a:rPr lang="ru-RU" sz="2200" dirty="0"/>
              <a:t>НЕОБХОДИМОЙ ДОКУМЕНТАЦИИ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935792" y="2108656"/>
            <a:ext cx="8709611" cy="27130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Сертификация продукции в РФ и за рубежом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 err="1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Софинансирование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в размере до 80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(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 не более 700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000 рублей) на одного предпринимателя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течение года;</a:t>
            </a: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600" b="1" dirty="0" smtClean="0">
              <a:solidFill>
                <a:srgbClr val="DB3013"/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Патентование </a:t>
            </a:r>
            <a:r>
              <a:rPr lang="ru-RU" sz="1600" b="1" dirty="0">
                <a:solidFill>
                  <a:srgbClr val="DB3013"/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изобретений, полезных моделей, промышленных образцов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Софинансирование стоимости услуг по патентованию в Российской Федерации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в размере 50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%,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но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не более 5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0 000 рублей в течение года.</a:t>
            </a: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341" y="2185790"/>
            <a:ext cx="432162" cy="432603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114" y="3861298"/>
            <a:ext cx="432162" cy="4326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67644" y="272868"/>
            <a:ext cx="1977759" cy="870116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98638" y="332656"/>
            <a:ext cx="9882222" cy="205774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ru-RU"/>
            </a:defPPr>
            <a:lvl1pPr indent="0">
              <a:lnSpc>
                <a:spcPct val="107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>
                <a:solidFill>
                  <a:srgbClr val="522015"/>
                </a:solidFill>
                <a:latin typeface="Circe MD Extra Bold" panose="020B0802020203020203" pitchFamily="34" charset="0"/>
                <a:ea typeface="Calibri" panose="020F0502020204030204" pitchFamily="34" charset="0"/>
                <a:cs typeface="Calibri" panose="020F0502020204030204" pitchFamily="34" charset="0"/>
              </a:defRPr>
            </a:lvl1pPr>
            <a:lvl2pPr marL="685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/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/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5pPr>
            <a:lvl6pPr marL="25146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6pPr>
            <a:lvl7pPr marL="29718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7pPr>
            <a:lvl8pPr marL="3429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8pPr>
            <a:lvl9pPr marL="3886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</a:lvl9pPr>
          </a:lstStyle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/>
              <a:t>СОФИНАНСИРОВАНИЕ </a:t>
            </a:r>
            <a:endParaRPr lang="ru-RU" sz="2200" dirty="0" smtClean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ru-RU" sz="2200" dirty="0" smtClean="0"/>
              <a:t>ОФОРМЛЕНИЯ </a:t>
            </a:r>
            <a:r>
              <a:rPr lang="ru-RU" sz="2200" dirty="0"/>
              <a:t>НЕОБХОДИМОЙ ДОКУМЕНТАЦИИ</a:t>
            </a:r>
          </a:p>
          <a:p>
            <a:endParaRPr lang="ru-RU" sz="2200" dirty="0"/>
          </a:p>
          <a:p>
            <a:endParaRPr lang="ru-RU" sz="2200" dirty="0"/>
          </a:p>
        </p:txBody>
      </p:sp>
      <p:sp>
        <p:nvSpPr>
          <p:cNvPr id="10" name="TextBox 9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b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" y="1487635"/>
            <a:ext cx="432162" cy="43260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27514" y="1487635"/>
            <a:ext cx="8617889" cy="46459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 smtClean="0">
                <a:solidFill>
                  <a:srgbClr val="DB3013"/>
                </a:solidFill>
                <a:latin typeface="Circe Bold" panose="020B0602020203020203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Регистрация </a:t>
            </a:r>
            <a:r>
              <a:rPr lang="ru-RU" sz="1600" b="1" dirty="0">
                <a:solidFill>
                  <a:srgbClr val="DB3013"/>
                </a:solidFill>
                <a:latin typeface="Circe Bold" panose="020B0602020203020203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товарного знака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Софинансирование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100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% от стоимости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услуг до 30 000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рублей в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течение года на одного предпринимателя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b="1" dirty="0">
                <a:solidFill>
                  <a:srgbClr val="DB3013"/>
                </a:solidFill>
                <a:latin typeface="Circe Bold" panose="020B0602020203020203" pitchFamily="34" charset="-52"/>
                <a:ea typeface="Arial Unicode MS" panose="020B0604020202020204" pitchFamily="34" charset="-128"/>
                <a:cs typeface="Arial" panose="020B0604020202020204" pitchFamily="34" charset="0"/>
              </a:rPr>
              <a:t>Консультация по вопросам предпринимательства и права</a:t>
            </a: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Безвозмездно на основании заявки</a:t>
            </a:r>
          </a:p>
          <a:p>
            <a:pPr marL="171450" indent="-171450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Консультации в сферах: </a:t>
            </a:r>
            <a:endParaRPr lang="ru-RU" sz="1600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Право                                                      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Финансы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</a:t>
            </a:r>
            <a:endParaRPr lang="ru-RU" sz="1600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Бухгалтерия                                           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Бизнес-планирование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Налоги                                                    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Информационные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технологии</a:t>
            </a:r>
            <a:endParaRPr lang="ru-RU" sz="1600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Маркетинг                                               - Валютный 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контроль</a:t>
            </a:r>
            <a:endParaRPr lang="ru-RU" sz="1600" dirty="0" smtClean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Международное право</a:t>
            </a:r>
            <a:r>
              <a:rPr lang="ru-RU" sz="1600" dirty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                 - Таможенные процедуры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1600" dirty="0" smtClean="0">
                <a:solidFill>
                  <a:srgbClr val="522015"/>
                </a:solidFill>
                <a:uFill>
                  <a:solidFill>
                    <a:srgbClr val="000000"/>
                  </a:solidFill>
                </a:u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- Логистика</a:t>
            </a: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171450" indent="-171450" algn="just">
              <a:lnSpc>
                <a:spcPct val="107000"/>
              </a:lnSpc>
              <a:spcAft>
                <a:spcPts val="800"/>
              </a:spcAft>
              <a:buFont typeface="Wingdings" panose="05000000000000000000" pitchFamily="2" charset="2"/>
              <a:buChar char="§"/>
            </a:pPr>
            <a:endParaRPr lang="ru-RU" sz="1600" dirty="0">
              <a:solidFill>
                <a:srgbClr val="522015"/>
              </a:solidFill>
              <a:uFill>
                <a:solidFill>
                  <a:srgbClr val="000000"/>
                </a:solidFill>
              </a:u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868" y="2506754"/>
            <a:ext cx="432162" cy="4326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53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-15552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149" y="201430"/>
            <a:ext cx="1977759" cy="87011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92802" y="478413"/>
            <a:ext cx="71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92915"/>
                </a:solidFill>
                <a:latin typeface="Arial Black" pitchFamily="34" charset="0"/>
              </a:rPr>
              <a:t>МИКРОЗАЙМЫ ФОНДА СОДЕЙСТВИЯ ПРЕДПРИНИМАТЕЛЬСТВУ (ФСП) ТВЕРСКОЙ ОБЛАСТИ</a:t>
            </a:r>
            <a:endParaRPr lang="ru-RU" dirty="0" smtClean="0">
              <a:solidFill>
                <a:srgbClr val="592915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  <a:endParaRPr lang="ru-RU" sz="1200" b="1" dirty="0">
              <a:solidFill>
                <a:srgbClr val="D19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1" name="Рисунок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0452" y="1565371"/>
            <a:ext cx="3096344" cy="416788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429" y="1565371"/>
            <a:ext cx="2976022" cy="416788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2602" y="893833"/>
            <a:ext cx="10151718" cy="4839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69116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C:\Users\Administrator\Desktop\Bacis\шаблон\подложка.jpg"/>
          <p:cNvPicPr>
            <a:picLocks noChangeAspect="1" noChangeArrowheads="1"/>
          </p:cNvPicPr>
          <p:nvPr/>
        </p:nvPicPr>
        <p:blipFill>
          <a:blip r:embed="rId2" cstate="print"/>
          <a:srcRect b="2086"/>
          <a:stretch>
            <a:fillRect/>
          </a:stretch>
        </p:blipFill>
        <p:spPr bwMode="auto">
          <a:xfrm>
            <a:off x="0" y="-1"/>
            <a:ext cx="9906000" cy="6858001"/>
          </a:xfrm>
          <a:prstGeom prst="rect">
            <a:avLst/>
          </a:prstGeom>
          <a:noFill/>
        </p:spPr>
      </p:pic>
      <p:pic>
        <p:nvPicPr>
          <p:cNvPr id="7" name="Picture 3" descr="C:\Users\Administrator\Desktop\Bacis\шаблон\лого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90149" y="201430"/>
            <a:ext cx="1977759" cy="870116"/>
          </a:xfrm>
          <a:prstGeom prst="rect">
            <a:avLst/>
          </a:prstGeom>
          <a:noFill/>
        </p:spPr>
      </p:pic>
      <p:sp>
        <p:nvSpPr>
          <p:cNvPr id="55" name="TextBox 54"/>
          <p:cNvSpPr txBox="1"/>
          <p:nvPr/>
        </p:nvSpPr>
        <p:spPr>
          <a:xfrm>
            <a:off x="392802" y="478413"/>
            <a:ext cx="71524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ru-RU" b="1" dirty="0" smtClean="0">
                <a:solidFill>
                  <a:srgbClr val="592915"/>
                </a:solidFill>
                <a:latin typeface="Arial Black" pitchFamily="34" charset="0"/>
              </a:rPr>
              <a:t>МИКРОЗАЙМЫ ФОНДА СОДЕЙСТВИЯ ПРЕДПРИНИМАТЕЛЬСТВУ (ФСП) ТВЕРСКОЙ ОБЛАСТИ</a:t>
            </a:r>
            <a:endParaRPr lang="ru-RU" dirty="0" smtClean="0">
              <a:solidFill>
                <a:srgbClr val="592915"/>
              </a:solidFill>
              <a:latin typeface="Arial Black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 Black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6567873" y="6436750"/>
            <a:ext cx="26804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rgbClr val="D19F7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мойбизнес69.РФ</a:t>
            </a:r>
            <a:endParaRPr lang="ru-RU" sz="1200" b="1" dirty="0">
              <a:solidFill>
                <a:srgbClr val="D19F7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052531" y="6263587"/>
            <a:ext cx="433464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(4822) 36-11-69</a:t>
            </a:r>
            <a: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1100" dirty="0" smtClean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1100" dirty="0">
                <a:solidFill>
                  <a:srgbClr val="4E1D1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8 800 200-11-69</a:t>
            </a:r>
          </a:p>
        </p:txBody>
      </p:sp>
      <p:cxnSp>
        <p:nvCxnSpPr>
          <p:cNvPr id="80" name="Прямая соединительная линия 79"/>
          <p:cNvCxnSpPr/>
          <p:nvPr/>
        </p:nvCxnSpPr>
        <p:spPr>
          <a:xfrm>
            <a:off x="8049344" y="6303948"/>
            <a:ext cx="0" cy="334755"/>
          </a:xfrm>
          <a:prstGeom prst="line">
            <a:avLst/>
          </a:prstGeom>
          <a:ln>
            <a:solidFill>
              <a:srgbClr val="D19F7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1539" y="1550111"/>
            <a:ext cx="3237886" cy="397612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154" y="1550111"/>
            <a:ext cx="3066793" cy="396730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56" y="1555971"/>
            <a:ext cx="3295997" cy="39761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517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hyperlink" Target="tel:+74822361169" TargetMode="External"/></Relationships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>
            <a:hlinkClick xmlns:r="http://schemas.openxmlformats.org/officeDocument/2006/relationships" r:id="rId1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9856</TotalTime>
  <Words>732</Words>
  <Application>Microsoft Office PowerPoint</Application>
  <PresentationFormat>Лист A4 (210x297 мм)</PresentationFormat>
  <Paragraphs>169</Paragraphs>
  <Slides>20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31" baseType="lpstr">
      <vt:lpstr>Arial</vt:lpstr>
      <vt:lpstr>Arial Black</vt:lpstr>
      <vt:lpstr>Arial Unicode MS</vt:lpstr>
      <vt:lpstr>Calibri</vt:lpstr>
      <vt:lpstr>Century Gothic</vt:lpstr>
      <vt:lpstr>Circe</vt:lpstr>
      <vt:lpstr>Circe Bold</vt:lpstr>
      <vt:lpstr>Circe MD Extra Bold</vt:lpstr>
      <vt:lpstr>Times New Roman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Администратор</dc:creator>
  <cp:lastModifiedBy>New User</cp:lastModifiedBy>
  <cp:revision>245</cp:revision>
  <cp:lastPrinted>2023-05-11T12:13:57Z</cp:lastPrinted>
  <dcterms:created xsi:type="dcterms:W3CDTF">2020-10-07T11:14:53Z</dcterms:created>
  <dcterms:modified xsi:type="dcterms:W3CDTF">2023-05-22T13:43:58Z</dcterms:modified>
</cp:coreProperties>
</file>