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91" r:id="rId3"/>
    <p:sldId id="262" r:id="rId4"/>
    <p:sldId id="258" r:id="rId5"/>
    <p:sldId id="293" r:id="rId6"/>
    <p:sldId id="281" r:id="rId7"/>
    <p:sldId id="289" r:id="rId8"/>
    <p:sldId id="290" r:id="rId9"/>
    <p:sldId id="270" r:id="rId10"/>
    <p:sldId id="271" r:id="rId11"/>
    <p:sldId id="272" r:id="rId12"/>
    <p:sldId id="273" r:id="rId13"/>
    <p:sldId id="268" r:id="rId14"/>
    <p:sldId id="267" r:id="rId15"/>
    <p:sldId id="287" r:id="rId16"/>
    <p:sldId id="274" r:id="rId17"/>
    <p:sldId id="275" r:id="rId18"/>
    <p:sldId id="276" r:id="rId19"/>
    <p:sldId id="277" r:id="rId20"/>
    <p:sldId id="292" r:id="rId21"/>
    <p:sldId id="278" r:id="rId22"/>
    <p:sldId id="288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                                     (факт)</c:v>
                </c:pt>
                <c:pt idx="1">
                  <c:v>2020 год                       (факт)</c:v>
                </c:pt>
                <c:pt idx="2">
                  <c:v>2021 год (оценка)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453220.1</c:v>
                </c:pt>
                <c:pt idx="1">
                  <c:v>409846.6</c:v>
                </c:pt>
                <c:pt idx="2">
                  <c:v>471845.7</c:v>
                </c:pt>
                <c:pt idx="3">
                  <c:v>375392.5</c:v>
                </c:pt>
                <c:pt idx="4">
                  <c:v>365838.4</c:v>
                </c:pt>
                <c:pt idx="5">
                  <c:v>354944.2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1D4-8350-4A9F105C5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                                     (факт)</c:v>
                </c:pt>
                <c:pt idx="1">
                  <c:v>2020 год                       (факт)</c:v>
                </c:pt>
                <c:pt idx="2">
                  <c:v>2021 год (оценка)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214264.8</c:v>
                </c:pt>
                <c:pt idx="1">
                  <c:v>218925.3</c:v>
                </c:pt>
                <c:pt idx="2">
                  <c:v>237165.2</c:v>
                </c:pt>
                <c:pt idx="3">
                  <c:v>219237.7</c:v>
                </c:pt>
                <c:pt idx="4">
                  <c:v>221269.3</c:v>
                </c:pt>
                <c:pt idx="5">
                  <c:v>227741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1D4-8350-4A9F105C5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604096"/>
        <c:axId val="243604488"/>
      </c:barChart>
      <c:catAx>
        <c:axId val="243604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488"/>
        <c:crosses val="max"/>
        <c:auto val="1"/>
        <c:lblAlgn val="ctr"/>
        <c:lblOffset val="100"/>
        <c:noMultiLvlLbl val="0"/>
      </c:catAx>
      <c:valAx>
        <c:axId val="24360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thinThick" algn="ctr">
              <a:solidFill>
                <a:schemeClr val="tx1"/>
              </a:solidFill>
              <a:prstDash val="sys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60969238179408E-2"/>
          <c:y val="0.86875101140730393"/>
          <c:w val="0.89999995833157975"/>
          <c:h val="6.7567784417347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объема межбюджетных трансфертов (МБТ) </a:t>
            </a:r>
          </a:p>
          <a:p>
            <a:pPr>
              <a:defRPr/>
            </a:pPr>
            <a:r>
              <a:rPr lang="ru-RU" baseline="0" dirty="0" smtClean="0"/>
              <a:t>из районного бюджета бюджетам поселений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389681758530382E-2"/>
          <c:y val="0.12816776518490738"/>
          <c:w val="0.9210269849081365"/>
          <c:h val="0.71529514930618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 из районного бюджета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83333333333319E-3"/>
                  <c:y val="-3.059549537256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D1-4FF5-BD59-A33D543B6EAA}"/>
                </c:ext>
              </c:extLst>
            </c:dLbl>
            <c:dLbl>
              <c:idx val="1"/>
              <c:layout>
                <c:manualLayout>
                  <c:x val="-3.8194003224060208E-17"/>
                  <c:y val="-5.244942063867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D1-4FF5-BD59-A33D543B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  <c:pt idx="6">
                  <c:v>2024г.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12980.7</c:v>
                </c:pt>
                <c:pt idx="1">
                  <c:v>9657.6</c:v>
                </c:pt>
                <c:pt idx="2">
                  <c:v>21630.400000000001</c:v>
                </c:pt>
                <c:pt idx="3">
                  <c:v>51333.3</c:v>
                </c:pt>
                <c:pt idx="4">
                  <c:v>38357.4</c:v>
                </c:pt>
                <c:pt idx="5">
                  <c:v>8799</c:v>
                </c:pt>
                <c:pt idx="6">
                  <c:v>9131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A-43FF-B5F8-9EFB0743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axId val="352074160"/>
        <c:axId val="352074552"/>
      </c:barChart>
      <c:catAx>
        <c:axId val="352074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552"/>
        <c:crosses val="autoZero"/>
        <c:auto val="1"/>
        <c:lblAlgn val="ctr"/>
        <c:lblOffset val="100"/>
        <c:noMultiLvlLbl val="0"/>
      </c:catAx>
      <c:valAx>
        <c:axId val="35207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2242839287129"/>
          <c:y val="0.90514417162420568"/>
          <c:w val="0.32155143214257426"/>
          <c:h val="8.1538240788624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897136"/>
        <c:axId val="316897528"/>
        <c:axId val="0"/>
      </c:bar3DChart>
      <c:catAx>
        <c:axId val="31689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6897528"/>
        <c:crosses val="autoZero"/>
        <c:auto val="1"/>
        <c:lblAlgn val="ctr"/>
        <c:lblOffset val="100"/>
        <c:noMultiLvlLbl val="0"/>
      </c:catAx>
      <c:valAx>
        <c:axId val="316897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6897136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2022 (план)</a:t>
            </a:r>
          </a:p>
          <a:p>
            <a:pPr>
              <a:defRPr sz="2800"/>
            </a:pPr>
            <a:endParaRPr lang="ru-RU" sz="2800" dirty="0"/>
          </a:p>
        </c:rich>
      </c:tx>
      <c:layout>
        <c:manualLayout>
          <c:xMode val="edge"/>
          <c:yMode val="edge"/>
          <c:x val="0.71904067186584375"/>
          <c:y val="6.74349687191307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32478967670732"/>
          <c:y val="0.21753008137729904"/>
          <c:w val="0.79947158818879271"/>
          <c:h val="0.602473493579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(план)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  <a:sp3d>
                <a:contourClr>
                  <a:schemeClr val="bg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710-4F2F-89E8-2A276D67DE9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710-4F2F-89E8-2A276D67DE92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710-4F2F-89E8-2A276D67DE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710-4F2F-89E8-2A276D67DE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D710-4F2F-89E8-2A276D67DE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710-4F2F-89E8-2A276D67DE92}"/>
              </c:ext>
            </c:extLst>
          </c:dPt>
          <c:dLbls>
            <c:dLbl>
              <c:idx val="0"/>
              <c:layout>
                <c:manualLayout>
                  <c:x val="-0.1202952395195287"/>
                  <c:y val="-0.3265296580271884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1582188699614"/>
                      <c:h val="0.177385201561691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710-4F2F-89E8-2A276D67DE92}"/>
                </c:ext>
              </c:extLst>
            </c:dLbl>
            <c:dLbl>
              <c:idx val="1"/>
              <c:layout>
                <c:manualLayout>
                  <c:x val="-0.10246860757026803"/>
                  <c:y val="-1.60487323016134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10-4F2F-89E8-2A276D67DE92}"/>
                </c:ext>
              </c:extLst>
            </c:dLbl>
            <c:dLbl>
              <c:idx val="2"/>
              <c:layout>
                <c:manualLayout>
                  <c:x val="2.0479986361234149E-2"/>
                  <c:y val="-6.92977092055129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10-4F2F-89E8-2A276D67DE92}"/>
                </c:ext>
              </c:extLst>
            </c:dLbl>
            <c:dLbl>
              <c:idx val="3"/>
              <c:layout>
                <c:manualLayout>
                  <c:x val="0.1570233759842519"/>
                  <c:y val="-3.64243040363995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10-4F2F-89E8-2A276D67DE92}"/>
                </c:ext>
              </c:extLst>
            </c:dLbl>
            <c:dLbl>
              <c:idx val="5"/>
              <c:layout>
                <c:manualLayout>
                  <c:x val="7.4009394379432103E-2"/>
                  <c:y val="-0.133168940839366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10-4F2F-89E8-2A276D67DE9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Гос.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176731.6</c:v>
                </c:pt>
                <c:pt idx="1">
                  <c:v>15738.7</c:v>
                </c:pt>
                <c:pt idx="2">
                  <c:v>7338</c:v>
                </c:pt>
                <c:pt idx="3">
                  <c:v>2595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10-4F2F-89E8-2A276D67D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149113316712922"/>
          <c:w val="0.31139865573215969"/>
          <c:h val="0.57850886683287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579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797"/>
            </a:pPr>
            <a:r>
              <a:rPr lang="ru-RU" dirty="0" smtClean="0"/>
              <a:t>2021 (оценка) </a:t>
            </a:r>
            <a:endParaRPr lang="ru-RU" dirty="0"/>
          </a:p>
        </c:rich>
      </c:tx>
      <c:layout>
        <c:manualLayout>
          <c:xMode val="edge"/>
          <c:yMode val="edge"/>
          <c:x val="5.1930152756112208E-2"/>
          <c:y val="1.3502036014765735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9457937327157052"/>
          <c:w val="0.91218397418992503"/>
          <c:h val="0.64264728052189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(оценка)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156-4502-94EF-97B336BFD1CE}"/>
              </c:ext>
            </c:extLst>
          </c:dPt>
          <c:dPt>
            <c:idx val="1"/>
            <c:bubble3D val="0"/>
            <c:explosion val="37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4F-40F4-99BA-D98FCF0188A1}"/>
              </c:ext>
            </c:extLst>
          </c:dPt>
          <c:dPt>
            <c:idx val="2"/>
            <c:bubble3D val="0"/>
            <c:explosion val="34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156-4502-94EF-97B336BFD1CE}"/>
              </c:ext>
            </c:extLst>
          </c:dPt>
          <c:dPt>
            <c:idx val="3"/>
            <c:bubble3D val="0"/>
            <c:explosion val="28"/>
            <c:extLst>
              <c:ext xmlns:c16="http://schemas.microsoft.com/office/drawing/2014/chart" uri="{C3380CC4-5D6E-409C-BE32-E72D297353CC}">
                <c16:uniqueId val="{00000006-FB4F-40F4-99BA-D98FCF0188A1}"/>
              </c:ext>
            </c:extLst>
          </c:dPt>
          <c:dLbls>
            <c:dLbl>
              <c:idx val="0"/>
              <c:layout>
                <c:manualLayout>
                  <c:x val="-0.24686704035215531"/>
                  <c:y val="-0.271034219711654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51797629892707"/>
                      <c:h val="0.208455701541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56-4502-94EF-97B336BFD1CE}"/>
                </c:ext>
              </c:extLst>
            </c:dLbl>
            <c:dLbl>
              <c:idx val="1"/>
              <c:layout>
                <c:manualLayout>
                  <c:x val="-9.7471421017014656E-2"/>
                  <c:y val="-1.24343948509380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4F-40F4-99BA-D98FCF0188A1}"/>
                </c:ext>
              </c:extLst>
            </c:dLbl>
            <c:dLbl>
              <c:idx val="2"/>
              <c:layout>
                <c:manualLayout>
                  <c:x val="3.9712827229942987E-2"/>
                  <c:y val="-0.106990660611208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56-4502-94EF-97B336BFD1CE}"/>
                </c:ext>
              </c:extLst>
            </c:dLbl>
            <c:dLbl>
              <c:idx val="3"/>
              <c:layout>
                <c:manualLayout>
                  <c:x val="0.19268268802263444"/>
                  <c:y val="-8.69170699784628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4F-40F4-99BA-D98FCF0188A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4F-40F4-99BA-D98FCF0188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Гос.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186268</c:v>
                </c:pt>
                <c:pt idx="1">
                  <c:v>14457.9</c:v>
                </c:pt>
                <c:pt idx="2">
                  <c:v>7573</c:v>
                </c:pt>
                <c:pt idx="3">
                  <c:v>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56-4502-94EF-97B336BFD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08784"/>
        <c:axId val="349009176"/>
        <c:axId val="0"/>
      </c:bar3DChart>
      <c:catAx>
        <c:axId val="34900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009176"/>
        <c:crosses val="autoZero"/>
        <c:auto val="1"/>
        <c:lblAlgn val="ctr"/>
        <c:lblOffset val="100"/>
        <c:noMultiLvlLbl val="0"/>
      </c:catAx>
      <c:valAx>
        <c:axId val="349009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900878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2"/>
            </a:pPr>
            <a:r>
              <a:rPr lang="ru-RU" dirty="0" smtClean="0"/>
              <a:t>2017 (факт)</a:t>
            </a:r>
            <a:endParaRPr lang="ru-RU" dirty="0"/>
          </a:p>
        </c:rich>
      </c:tx>
      <c:layout>
        <c:manualLayout>
          <c:xMode val="edge"/>
          <c:yMode val="edge"/>
          <c:x val="0.45972625132384826"/>
          <c:y val="1.05265125087212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281588273516524E-2"/>
          <c:y val="7.4677873902842945E-2"/>
          <c:w val="0.84389905179241476"/>
          <c:h val="0.738260727188562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305248.90000000002</c:v>
                </c:pt>
                <c:pt idx="1">
                  <c:v>304528.5</c:v>
                </c:pt>
                <c:pt idx="2">
                  <c:v>286492.09999999998</c:v>
                </c:pt>
                <c:pt idx="3">
                  <c:v>287337.90000000002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6-47BD-991E-29977AA6BB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77857.899999999994</c:v>
                </c:pt>
                <c:pt idx="1">
                  <c:v>79682.399999999994</c:v>
                </c:pt>
                <c:pt idx="2">
                  <c:v>75022.399999999994</c:v>
                </c:pt>
                <c:pt idx="3">
                  <c:v>75374.3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6-47BD-991E-29977AA6B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-9.428390930999789E-4"/>
                  <c:y val="-6.75062976965580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665340789442898E-2"/>
                      <c:h val="7.86406159335085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26-472C-9E73-D8FAF26AF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39883.699999999997</c:v>
                </c:pt>
                <c:pt idx="1">
                  <c:v>23895.4</c:v>
                </c:pt>
                <c:pt idx="2">
                  <c:v>23514.799999999999</c:v>
                </c:pt>
                <c:pt idx="3">
                  <c:v>23602.6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06-47BD-991E-29977AA6BB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прочие 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92798146891598E-3"/>
                  <c:y val="-8.6011622734696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F3-4B99-840F-A303E47692B1}"/>
                </c:ext>
              </c:extLst>
            </c:dLbl>
            <c:dLbl>
              <c:idx val="1"/>
              <c:layout>
                <c:manualLayout>
                  <c:x val="2.0060272818736985E-2"/>
                  <c:y val="-0.10322749121383781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F3-4B99-840F-A303E47692B1}"/>
                </c:ext>
              </c:extLst>
            </c:dLbl>
            <c:dLbl>
              <c:idx val="2"/>
              <c:layout>
                <c:manualLayout>
                  <c:x val="1.272318017742612E-2"/>
                  <c:y val="-9.892210147563766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F3-4B99-840F-A303E47692B1}"/>
                </c:ext>
              </c:extLst>
            </c:dLbl>
            <c:dLbl>
              <c:idx val="3"/>
              <c:layout>
                <c:manualLayout>
                  <c:x val="1.9740190458363557E-2"/>
                  <c:y val="-9.8225512964836365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F3-4B99-840F-A303E47692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(оценка)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7540.6</c:v>
                </c:pt>
                <c:pt idx="1">
                  <c:v>9008.7999999999993</c:v>
                </c:pt>
                <c:pt idx="2">
                  <c:v>9012</c:v>
                </c:pt>
                <c:pt idx="3">
                  <c:v>9045.6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B-41A6-95B0-754E7D70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gapDepth val="118"/>
        <c:shape val="box"/>
        <c:axId val="349010744"/>
        <c:axId val="349011136"/>
        <c:axId val="0"/>
      </c:bar3DChart>
      <c:catAx>
        <c:axId val="349010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1136"/>
        <c:crosses val="autoZero"/>
        <c:auto val="1"/>
        <c:lblAlgn val="ctr"/>
        <c:lblOffset val="100"/>
        <c:noMultiLvlLbl val="0"/>
      </c:catAx>
      <c:valAx>
        <c:axId val="349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0744"/>
        <c:crosses val="autoZero"/>
        <c:crossBetween val="between"/>
      </c:valAx>
      <c:spPr>
        <a:noFill/>
        <a:ln w="25401">
          <a:noFill/>
        </a:ln>
      </c:spPr>
    </c:plotArea>
    <c:legend>
      <c:legendPos val="tr"/>
      <c:layout>
        <c:manualLayout>
          <c:xMode val="edge"/>
          <c:yMode val="edge"/>
          <c:x val="0.8335669003768762"/>
          <c:y val="1.0812207493072632E-2"/>
          <c:w val="0.16643309962312378"/>
          <c:h val="0.7949518058621319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7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педагогических работников муниципальных учреждений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Старицкого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руб.</a:t>
            </a:r>
          </a:p>
        </c:rich>
      </c:tx>
      <c:layout>
        <c:manualLayout>
          <c:xMode val="edge"/>
          <c:yMode val="edge"/>
          <c:x val="0.17141223920235016"/>
          <c:y val="1.37696303878961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85020196224295"/>
          <c:y val="0.14398591455402363"/>
          <c:w val="0.80619603333255363"/>
          <c:h val="0.68016177236847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ln w="476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lt2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E-4D5E-991A-91BC3D107526}"/>
              </c:ext>
            </c:extLst>
          </c:dPt>
          <c:dPt>
            <c:idx val="2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lt2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E-4D5E-991A-91BC3D107526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1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1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12700">
                  <a:solidFill>
                    <a:schemeClr val="lt2"/>
                  </a:solidFill>
                  <a:round/>
                </a:ln>
                <a:effectLst/>
              </c:spPr>
            </c:marker>
            <c:bubble3D val="0"/>
            <c:spPr>
              <a:ln w="4762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DE-4D5E-991A-91BC3D107526}"/>
              </c:ext>
            </c:extLst>
          </c:dPt>
          <c:dLbls>
            <c:dLbl>
              <c:idx val="0"/>
              <c:layout>
                <c:manualLayout>
                  <c:x val="-4.8108489983981068E-2"/>
                  <c:y val="6.669243646421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DE-4D5E-991A-91BC3D107526}"/>
                </c:ext>
              </c:extLst>
            </c:dLbl>
            <c:dLbl>
              <c:idx val="1"/>
              <c:layout>
                <c:manualLayout>
                  <c:x val="-3.5158758988159657E-2"/>
                  <c:y val="5.244890586520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DE-4D5E-991A-91BC3D107526}"/>
                </c:ext>
              </c:extLst>
            </c:dLbl>
            <c:dLbl>
              <c:idx val="2"/>
              <c:layout>
                <c:manualLayout>
                  <c:x val="-1.5989972924850614E-2"/>
                  <c:y val="6.982619002443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DE-4D5E-991A-91BC3D107526}"/>
                </c:ext>
              </c:extLst>
            </c:dLbl>
            <c:dLbl>
              <c:idx val="3"/>
              <c:layout>
                <c:manualLayout>
                  <c:x val="-6.0238892268433042E-2"/>
                  <c:y val="-4.889163632801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DE-4D5E-991A-91BC3D107526}"/>
                </c:ext>
              </c:extLst>
            </c:dLbl>
            <c:dLbl>
              <c:idx val="4"/>
              <c:layout>
                <c:manualLayout>
                  <c:x val="-4.8456565600156848E-2"/>
                  <c:y val="-7.635451908942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DE-4D5E-991A-91BC3D107526}"/>
                </c:ext>
              </c:extLst>
            </c:dLbl>
            <c:dLbl>
              <c:idx val="5"/>
              <c:layout>
                <c:manualLayout>
                  <c:x val="-1.1012855818217466E-3"/>
                  <c:y val="-6.96173556403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AD0-4C06-8823-0129A067B64A}"/>
                </c:ext>
              </c:extLst>
            </c:dLbl>
            <c:dLbl>
              <c:idx val="6"/>
              <c:layout>
                <c:manualLayout>
                  <c:x val="-2.2025711636434932E-3"/>
                  <c:y val="-7.1863076790047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D0-4C06-8823-0129A067B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16831.8</c:v>
                </c:pt>
                <c:pt idx="1">
                  <c:v>16848</c:v>
                </c:pt>
                <c:pt idx="2">
                  <c:v>22118</c:v>
                </c:pt>
                <c:pt idx="3">
                  <c:v>29965.4</c:v>
                </c:pt>
                <c:pt idx="4">
                  <c:v>29960.7</c:v>
                </c:pt>
                <c:pt idx="5">
                  <c:v>32758</c:v>
                </c:pt>
                <c:pt idx="6">
                  <c:v>32758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2DE-4D5E-991A-91BC3D1075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861707927443817E-2"/>
                  <c:y val="-4.4914422993779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7AD0-4C06-8823-0129A067B64A}"/>
                </c:ext>
              </c:extLst>
            </c:dLbl>
            <c:dLbl>
              <c:idx val="1"/>
              <c:layout>
                <c:manualLayout>
                  <c:x val="-5.1760422345622094E-2"/>
                  <c:y val="4.042298069440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AD0-4C06-8823-0129A067B64A}"/>
                </c:ext>
              </c:extLst>
            </c:dLbl>
            <c:dLbl>
              <c:idx val="2"/>
              <c:layout>
                <c:manualLayout>
                  <c:x val="-7.4887419563878857E-2"/>
                  <c:y val="-8.9828845987559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AD0-4C06-8823-0129A067B64A}"/>
                </c:ext>
              </c:extLst>
            </c:dLbl>
            <c:dLbl>
              <c:idx val="3"/>
              <c:layout>
                <c:manualLayout>
                  <c:x val="-1.4316712563682705E-2"/>
                  <c:y val="-6.7371634490669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D0-4C06-8823-0129A067B64A}"/>
                </c:ext>
              </c:extLst>
            </c:dLbl>
            <c:dLbl>
              <c:idx val="4"/>
              <c:layout>
                <c:manualLayout>
                  <c:x val="-2.2025711636434932E-2"/>
                  <c:y val="6.7371634490669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AD0-4C06-8823-0129A067B64A}"/>
                </c:ext>
              </c:extLst>
            </c:dLbl>
            <c:dLbl>
              <c:idx val="5"/>
              <c:layout>
                <c:manualLayout>
                  <c:x val="-2.4228282800078424E-2"/>
                  <c:y val="1.7965769197511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AD0-4C06-8823-0129A067B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18944</c:v>
                </c:pt>
                <c:pt idx="1">
                  <c:v>22124</c:v>
                </c:pt>
                <c:pt idx="2">
                  <c:v>22107.9</c:v>
                </c:pt>
                <c:pt idx="3">
                  <c:v>28016.639999999999</c:v>
                </c:pt>
                <c:pt idx="4">
                  <c:v>29625.61</c:v>
                </c:pt>
                <c:pt idx="5">
                  <c:v>31800</c:v>
                </c:pt>
                <c:pt idx="6">
                  <c:v>31800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D0-4C06-8823-0129A067B6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12699721825668E-2"/>
                  <c:y val="-5.165158644284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D0-4C06-8823-0129A067B64A}"/>
                </c:ext>
              </c:extLst>
            </c:dLbl>
            <c:dLbl>
              <c:idx val="1"/>
              <c:layout>
                <c:manualLayout>
                  <c:x val="-1.9823140472791437E-2"/>
                  <c:y val="-6.063447104160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D0-4C06-8823-0129A067B64A}"/>
                </c:ext>
              </c:extLst>
            </c:dLbl>
            <c:dLbl>
              <c:idx val="2"/>
              <c:layout>
                <c:manualLayout>
                  <c:x val="-2.5329568381900251E-2"/>
                  <c:y val="-5.614302874222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D0-4C06-8823-0129A067B64A}"/>
                </c:ext>
              </c:extLst>
            </c:dLbl>
            <c:dLbl>
              <c:idx val="3"/>
              <c:layout>
                <c:manualLayout>
                  <c:x val="-4.4051423272870672E-3"/>
                  <c:y val="6.288019219129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D0-4C06-8823-0129A067B64A}"/>
                </c:ext>
              </c:extLst>
            </c:dLbl>
            <c:dLbl>
              <c:idx val="4"/>
              <c:layout>
                <c:manualLayout>
                  <c:x val="-2.2025711636434932E-3"/>
                  <c:y val="5.389730759253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D0-4C06-8823-0129A067B64A}"/>
                </c:ext>
              </c:extLst>
            </c:dLbl>
            <c:dLbl>
              <c:idx val="5"/>
              <c:layout>
                <c:manualLayout>
                  <c:x val="2.2025711636434932E-3"/>
                  <c:y val="5.614302874222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D0-4C06-8823-0129A067B64A}"/>
                </c:ext>
              </c:extLst>
            </c:dLbl>
            <c:dLbl>
              <c:idx val="6"/>
              <c:layout>
                <c:manualLayout>
                  <c:x val="-7.7089990727522264E-3"/>
                  <c:y val="5.165158644284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D0-4C06-8823-0129A067B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23131.599999999999</c:v>
                </c:pt>
                <c:pt idx="1">
                  <c:v>23534</c:v>
                </c:pt>
                <c:pt idx="2">
                  <c:v>24622.9</c:v>
                </c:pt>
                <c:pt idx="3">
                  <c:v>26676</c:v>
                </c:pt>
                <c:pt idx="4">
                  <c:v>27175.53</c:v>
                </c:pt>
                <c:pt idx="5">
                  <c:v>29552</c:v>
                </c:pt>
                <c:pt idx="6">
                  <c:v>29552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AD0-4C06-8823-0129A067B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72984"/>
        <c:axId val="352073376"/>
      </c:lineChart>
      <c:catAx>
        <c:axId val="35207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3376"/>
        <c:crosses val="autoZero"/>
        <c:auto val="1"/>
        <c:lblAlgn val="ctr"/>
        <c:lblOffset val="100"/>
        <c:noMultiLvlLbl val="0"/>
      </c:catAx>
      <c:valAx>
        <c:axId val="3520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3830283871869763E-2"/>
          <c:y val="0.94712978159700834"/>
          <c:w val="0.85985836244686675"/>
          <c:h val="5.2870218402991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 Старицкого района,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651309357"/>
          <c:y val="0.1331231182062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562997387977134E-2"/>
          <c:y val="0.35838721861643313"/>
          <c:w val="0.8823509246952016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РДК и МЦБ Старицкого района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D2-4C38-953E-90BAEEA95619}"/>
                </c:ext>
              </c:extLst>
            </c:dLbl>
            <c:dLbl>
              <c:idx val="1"/>
              <c:layout>
                <c:manualLayout>
                  <c:x val="-1.396259429478672E-3"/>
                  <c:y val="6.142481172989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D2-4C38-953E-90BAEEA95619}"/>
                </c:ext>
              </c:extLst>
            </c:dLbl>
            <c:dLbl>
              <c:idx val="2"/>
              <c:layout>
                <c:manualLayout>
                  <c:x val="8.8526243927062615E-3"/>
                  <c:y val="8.71087502349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D2-4C38-953E-90BAEEA95619}"/>
                </c:ext>
              </c:extLst>
            </c:dLbl>
            <c:dLbl>
              <c:idx val="3"/>
              <c:layout>
                <c:manualLayout>
                  <c:x val="-2.069047048436978E-3"/>
                  <c:y val="9.2230374701272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D2-4C38-953E-90BAEEA95619}"/>
                </c:ext>
              </c:extLst>
            </c:dLbl>
            <c:dLbl>
              <c:idx val="4"/>
              <c:layout>
                <c:manualLayout>
                  <c:x val="2.7773393295047352E-2"/>
                  <c:y val="5.121624466363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D2-4C38-953E-90BAEEA95619}"/>
                </c:ext>
              </c:extLst>
            </c:dLbl>
            <c:dLbl>
              <c:idx val="5"/>
              <c:layout>
                <c:manualLayout>
                  <c:x val="8.2963846863246711E-3"/>
                  <c:y val="5.6337869129993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63-44CA-A2FA-B8396F08B4B1}"/>
                </c:ext>
              </c:extLst>
            </c:dLbl>
            <c:dLbl>
              <c:idx val="6"/>
              <c:layout>
                <c:manualLayout>
                  <c:x val="0"/>
                  <c:y val="-8.706761592817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63-44CA-A2FA-B8396F08B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10849</c:v>
                </c:pt>
                <c:pt idx="1">
                  <c:v>11824.4</c:v>
                </c:pt>
                <c:pt idx="2">
                  <c:v>17606.2</c:v>
                </c:pt>
                <c:pt idx="3">
                  <c:v>23959.5</c:v>
                </c:pt>
                <c:pt idx="4">
                  <c:v>25390.1</c:v>
                </c:pt>
                <c:pt idx="5">
                  <c:v>28371.200000000001</c:v>
                </c:pt>
                <c:pt idx="6">
                  <c:v>28560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D2-4C38-953E-90BAEEA95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00008"/>
        <c:axId val="5446200"/>
      </c:lineChart>
      <c:catAx>
        <c:axId val="34630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6200"/>
        <c:crosses val="autoZero"/>
        <c:auto val="1"/>
        <c:lblAlgn val="ctr"/>
        <c:lblOffset val="100"/>
        <c:noMultiLvlLbl val="0"/>
      </c:catAx>
      <c:valAx>
        <c:axId val="544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30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0.20045</cdr:y>
    </cdr:from>
    <cdr:to>
      <cdr:x>0.375</cdr:x>
      <cdr:y>0.3578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164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0.44651</cdr:x>
      <cdr:y>0.16752</cdr:y>
    </cdr:from>
    <cdr:to>
      <cdr:x>0.52151</cdr:x>
      <cdr:y>0.32487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43870" y="9734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0.29302</cdr:x>
      <cdr:y>0.23704</cdr:y>
    </cdr:from>
    <cdr:to>
      <cdr:x>0.36802</cdr:x>
      <cdr:y>0.39439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2540" y="1377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4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672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820862" y="1602635"/>
            <a:ext cx="86518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ДЛЯ ГРАЖДАН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rgbClr val="8E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b="1" dirty="0">
              <a:solidFill>
                <a:srgbClr val="8E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 образования «Старицкий район»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2022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2024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766712" y="245314"/>
            <a:ext cx="7992888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94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 «Национальная безопасность и правоохранительная деятельность»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85057"/>
              </p:ext>
            </p:extLst>
          </p:nvPr>
        </p:nvGraphicFramePr>
        <p:xfrm>
          <a:off x="367645" y="1142764"/>
          <a:ext cx="7215778" cy="5397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8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2421,4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2522,6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813,1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1655,1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1709,5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9918" y="1392984"/>
            <a:ext cx="36387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00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осуществление полномочий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государственную регистрацию актов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(субвенции областного бюджета) в 2022 году в сумме 813,1тыс. руб., в 2023-2024 годах – 770,1тыс.руб.;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единой дежурно-диспетчерской службы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2022–2024 годах ежегодно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1709,5тыс. руб.;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информационной и методической литературы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 ежегодно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367" y="765174"/>
            <a:ext cx="102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51" y="4808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7567" y="197307"/>
            <a:ext cx="1019912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«Национальная экономика»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2366" y="763050"/>
            <a:ext cx="3810579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ремонт,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 автомобильных дорогах общего пользования местного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41846,1тыс.руб., в 2023 году – 43820,6тыс.руб., в 2024 году в сумме 45569,9тыс.руб.; 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региональных дорог 3 класса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20892,1тыс.руб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21727,8тыс.руб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2024 году в сумме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22596,9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проекта «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оформление пространства для проведения комплекса интерактивных программ «Заглянем в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век…..» в Доме купца Филиппова в г. Старица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 - 90,8тыс.руб.;</a:t>
            </a:r>
          </a:p>
          <a:p>
            <a:pPr algn="just"/>
            <a:endParaRPr lang="ru-RU" sz="135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ресурсами МО «Старицкий район» Тверской области:</a:t>
            </a:r>
            <a:endParaRPr lang="ru-RU" sz="13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ГТС, находящихся в муниципальной собственности на 2022 год 115,8тыс.руб.;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межевание земельных участков на 2022 110тыс.руб., 2023-2024 годы в сумме 100,0тыс.руб.</a:t>
            </a: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8569" y="623914"/>
            <a:ext cx="10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34013"/>
              </p:ext>
            </p:extLst>
          </p:nvPr>
        </p:nvGraphicFramePr>
        <p:xfrm>
          <a:off x="348792" y="993245"/>
          <a:ext cx="7624133" cy="549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28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127915,7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63057,9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65677,4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68295,8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127 790,7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62942,1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65551,6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68170,0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7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МО «Старицкий район» Тверской области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82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«Жилищно-коммунальное хозяйство»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1304101"/>
            <a:ext cx="403302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 2022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содержание мест (площадок) накопления твердых коммунальных отходов на 2022 год в сумме 560,0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ПСД по проекту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развития сельских территорий на 2022 год в сумме 2000,0 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Старицкого района»: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проведения капитального ремонта общедомового имущества в многоквартирных домах на 2022-2024 годы ежегодно в сумме 199,6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содержания муниципального жилого и нежилого фонда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ежегодно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120,8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1861" y="832588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057838"/>
              </p:ext>
            </p:extLst>
          </p:nvPr>
        </p:nvGraphicFramePr>
        <p:xfrm>
          <a:off x="254524" y="1304101"/>
          <a:ext cx="7609318" cy="519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79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 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3955,5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6389,4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3630,1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6069,0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079613" y="568643"/>
            <a:ext cx="7471410" cy="19774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системе образования осуществляется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организации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</a:p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ДШИ,  ДЮСШ, Центр дополнительного образования.</a:t>
            </a:r>
            <a:endParaRPr lang="ru-RU" alt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казенное учреждение (РМК)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образования администрации Старицкого района</a:t>
            </a:r>
            <a:endParaRPr lang="ru-RU" altLang="ru-RU" sz="1750" dirty="0"/>
          </a:p>
        </p:txBody>
      </p:sp>
      <p:sp>
        <p:nvSpPr>
          <p:cNvPr id="6151" name="Содержимое 2"/>
          <p:cNvSpPr>
            <a:spLocks noGrp="1"/>
          </p:cNvSpPr>
          <p:nvPr>
            <p:ph idx="1"/>
          </p:nvPr>
        </p:nvSpPr>
        <p:spPr>
          <a:xfrm>
            <a:off x="84841" y="868680"/>
            <a:ext cx="5049867" cy="1506385"/>
          </a:xfrm>
          <a:noFill/>
        </p:spPr>
        <p:txBody>
          <a:bodyPr>
            <a:noAutofit/>
          </a:bodyPr>
          <a:lstStyle/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(оценка) – 430531,0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 417115,1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 394041,3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 395360,4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194642"/>
              </p:ext>
            </p:extLst>
          </p:nvPr>
        </p:nvGraphicFramePr>
        <p:xfrm>
          <a:off x="84840" y="2159607"/>
          <a:ext cx="12107159" cy="469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82832" y="53320"/>
            <a:ext cx="6906937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Раздел 07 «Развитие образования»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857" y="23094"/>
            <a:ext cx="757684" cy="8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622" y="1062121"/>
            <a:ext cx="1107649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модернизацию, </a:t>
            </a: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материальной базы и обеспечение безопасности учреждений образования</a:t>
            </a:r>
          </a:p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образование:</a:t>
            </a: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благоустройство территории д/сада №3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20/80 %)  - 415,4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кровли д/сада №4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– 979,3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ограждения – 288,2 тыс.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20/80 %) 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образование:</a:t>
            </a: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капремонт сантехнических узлов МБОУ «Ново-Ямская СОШ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  7965,060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«Васильевская ООШ» - 269,2 тыс. 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Луковниковская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д.30а, д.27 – 645,6 тыс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кровли МБОУ «Красновская ООШ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- 1 265,0 тыс. 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спортзала  МБОУ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Паньковская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ООШ» - 612,6 тыс. руб.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43280"/>
            <a:ext cx="734609" cy="8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4614" y="178864"/>
            <a:ext cx="10491537" cy="567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«Развитие образования»</a:t>
            </a: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g2.freepng.ru/20180311/qqw/kisspng-student-education-school-clip-art-children-learn-illustration-5aa544d07cce89.25380888152078049651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nobr74.ru/Storage/Image/PublicationItem/Image/src/5765/%D0%AD%D0%BC%D0%B1%D0%BB%D0%B5%D0%BC%D0%B0%20%D0%B4%D0%BE%D0%BF%D0%BE%D0%B1%D1%80%D0%B0%D0%B7%D0%BE%D0%B2%D0%B0%D0%BD%D0%B8%D1%8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95" y="2890742"/>
            <a:ext cx="4412372" cy="31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«Образование»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72379682"/>
              </p:ext>
            </p:extLst>
          </p:nvPr>
        </p:nvGraphicFramePr>
        <p:xfrm>
          <a:off x="194967" y="580509"/>
          <a:ext cx="11239746" cy="585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1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tod.tgl.net.ru/wp-content/uploads/2019/10/%D0%B8%D1%81%D0%BA%D1%83%D1%81%D1%81%D1%82%D0%B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55" y="4385600"/>
            <a:ext cx="4402919" cy="24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200" y="397403"/>
            <a:ext cx="4219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«Старицкая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8131,9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условий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(МБУК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Дом культуры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Я.С.Потапова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6352,9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заработной платы работникам учреждений культуры на 2022-2024 годы ежегодно в сумме 20719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569" y="54898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820556"/>
              </p:ext>
            </p:extLst>
          </p:nvPr>
        </p:nvGraphicFramePr>
        <p:xfrm>
          <a:off x="438534" y="915194"/>
          <a:ext cx="7290821" cy="3470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35806,8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39114,2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38137,5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38287,2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35536,1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38644,5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37835,9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37973,5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13846481"/>
              </p:ext>
            </p:extLst>
          </p:nvPr>
        </p:nvGraphicFramePr>
        <p:xfrm>
          <a:off x="194967" y="4013609"/>
          <a:ext cx="7578660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27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79375"/>
            <a:ext cx="929785" cy="103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7747" y="197307"/>
            <a:ext cx="1060383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Старицкого района»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7566" y="1218752"/>
            <a:ext cx="11140525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укрепление и модернизацию </a:t>
            </a:r>
          </a:p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 учреждений культуры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МБУК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«РДК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Потапова»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восстановление механизации занавеса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сцены -750тыс.руб. (местный бюджет);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«РДК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Потапова» ремонт 1 этажа здания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2%) – 12тыс.руб.,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«РДК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им.Я.С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Потапова» приобретение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и светового оборудования, костюмов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1 %) – 17тыс.руб.;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10%) -20,0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МБУК «Старицкая МЦБ» приобретение оборудования и мебели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1 %) –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-МБУК «Старицкая МЦБ»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денежного поощрения лучшему работнику сельского учреждения культуры,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оказания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сельских учреждений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0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0" y="48082"/>
            <a:ext cx="783602" cy="8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0995" y="0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«Социальная политика»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8658" y="374227"/>
            <a:ext cx="489472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компенсации части родительской платы за присмотр детей на 2022-2024 годы ежегодно в  сумме 3962,3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и гражданское общество Старицкого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компенсацию расходов на оплату жилых помещений, отопления и освещения педагогическим работникам образовательных организаций, проживающим и работающим в сельской местности (областной бюджет), в 2022-2024 годах ежегодно в сумме 3762,0 тыс. руб.;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предоставления жилых помещений детям-сиротам и детям, оставшимся без попечения родителей,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в сумме 2312,8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пенсии за выслугу лет на 2022-2024 годы ежегодно в сумме 800,0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выплаты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 в 2022-2024 годах ежегодно в сумме 78,1тыс.руб.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«Молодежь Старицкого 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молодых семей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907,2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354" y="598346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50682"/>
              </p:ext>
            </p:extLst>
          </p:nvPr>
        </p:nvGraphicFramePr>
        <p:xfrm>
          <a:off x="141316" y="955132"/>
          <a:ext cx="7057343" cy="5589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7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93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 Социальная политика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21882,9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11822,4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15213,3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11177,2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образования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и гражданское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общество" 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10476,8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6952,9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10343,8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6874,7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7361,7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3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 «Физическая культура и спорт»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4230" y="3631137"/>
            <a:ext cx="100746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спортивно-массовых мероприятий и соревнований, направленных на физическое воспитание детей, подростков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на 2022-2024 годы ежегодно в сумме 571,8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трибуны с раздевалками в 2022 году в сумме 639,1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спортивной подготовки и резерва для сборных команд области и России по видам спорта на 2022-2024 годы в сумме 280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15512"/>
              </p:ext>
            </p:extLst>
          </p:nvPr>
        </p:nvGraphicFramePr>
        <p:xfrm>
          <a:off x="194967" y="1557998"/>
          <a:ext cx="11663032" cy="1822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1586,9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2647,5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77593" y="1122897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879531" y="3632483"/>
            <a:ext cx="2925084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</a:t>
            </a:r>
            <a:r>
              <a:rPr lang="ru-RU" b="1" dirty="0">
                <a:solidFill>
                  <a:srgbClr val="0033CC"/>
                </a:solidFill>
              </a:rPr>
              <a:t>района </a:t>
            </a: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045213" y="4458266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8466" y="-39142"/>
            <a:ext cx="8390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проекта бюджета Старицкого района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2022 - 2024 годы </a:t>
            </a:r>
            <a:endParaRPr lang="ru-RU" sz="25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4375" y="1446461"/>
            <a:ext cx="5250705" cy="4870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подготовлен на основе прогноза социально-экономического развития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 Тверской области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федеральных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(обеспечение условий </a:t>
            </a:r>
            <a:r>
              <a:rPr lang="ru-RU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национальных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развития в рамках реализации национальных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-оказание финансовой поддержки муниципальным образованиям, входящим в состав МО «Старицкий район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Тверской области;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работников бюджетной сферы 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Указам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2022- 2024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 «Средства массовой информации»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410" y="4065021"/>
            <a:ext cx="1094231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АНО «Редакция газеты «Старицкий вестник», соучредителем которой является администрация Старицкого района, за счет средств местного бюджета на 2022-2024 годы предусмотрены бюджетные ассигнования в сумме 996,4 тыс. руб. ежегодно; за счет субсидий из областного бюджета Тверской области в сумме 975,6 тыс. руб. ежегодно.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материально-технической базы редакции районной газеты (приобретение фотоаппарата)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за счет средств местного бюджета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40%) предусмотрены бюджетные ассигнования в сумме 58,0 тыс. руб.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68781"/>
              </p:ext>
            </p:extLst>
          </p:nvPr>
        </p:nvGraphicFramePr>
        <p:xfrm>
          <a:off x="285008" y="1471926"/>
          <a:ext cx="11663032" cy="2138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 Старицкого района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1017003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99" y="5687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«Межбюджетные трансферты»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0505" y="609600"/>
            <a:ext cx="109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8687462"/>
              </p:ext>
            </p:extLst>
          </p:nvPr>
        </p:nvGraphicFramePr>
        <p:xfrm>
          <a:off x="273376" y="1046687"/>
          <a:ext cx="11576117" cy="572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8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района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района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23 372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Старицкого района, заведующая финансовым отделом администрации Старицкого района          О.Г. Лупик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13328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71847" y="133289"/>
            <a:ext cx="10077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МО «Старицкий район» Тверской области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 и на плановый период </a:t>
            </a:r>
          </a:p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и 2024 годов, тыс. руб. 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140460"/>
              </p:ext>
            </p:extLst>
          </p:nvPr>
        </p:nvGraphicFramePr>
        <p:xfrm>
          <a:off x="236031" y="1407459"/>
          <a:ext cx="10495701" cy="520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662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0056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Бюджет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76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709 010,9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594 630,2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587107,7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582685,2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3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726 731,3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632722,4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581227,0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587653,0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82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Условно-утвержденные расходы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5624,7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11635,4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89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(Дефицит-, профицит+)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17720,4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-38092,2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5880,7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-4967,8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формирования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тыс. руб.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48997408"/>
              </p:ext>
            </p:extLst>
          </p:nvPr>
        </p:nvGraphicFramePr>
        <p:xfrm>
          <a:off x="155822" y="1187117"/>
          <a:ext cx="11999495" cy="567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50161"/>
              </p:ext>
            </p:extLst>
          </p:nvPr>
        </p:nvGraphicFramePr>
        <p:xfrm>
          <a:off x="5081047" y="1453795"/>
          <a:ext cx="6639897" cy="53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772577"/>
              </p:ext>
            </p:extLst>
          </p:nvPr>
        </p:nvGraphicFramePr>
        <p:xfrm>
          <a:off x="329938" y="1453796"/>
          <a:ext cx="5206339" cy="485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949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области,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169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/>
        </p:nvGraphicFramePr>
        <p:xfrm>
          <a:off x="2043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85" y="0"/>
            <a:ext cx="790595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97242" y="14058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доход бюджета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450988"/>
              </p:ext>
            </p:extLst>
          </p:nvPr>
        </p:nvGraphicFramePr>
        <p:xfrm>
          <a:off x="231784" y="980739"/>
          <a:ext cx="11693122" cy="569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3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94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409846,6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471845,7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375392,5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365838,4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354944,2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24202,9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33148,2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20996,1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142148,1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160723,1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64682,4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60904,2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61935,2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232259,9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258463,3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275196,7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280819,1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278223,5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11334,4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19511,1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14517,3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14517,1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14785,5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-98,7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036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35243" y="0"/>
            <a:ext cx="10956758" cy="85935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Тверской области по муниципальным программам, непрограммным расходам</a:t>
            </a:r>
            <a:endParaRPr lang="ru-RU" sz="20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1" y="0"/>
            <a:ext cx="785591" cy="8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823817"/>
              </p:ext>
            </p:extLst>
          </p:nvPr>
        </p:nvGraphicFramePr>
        <p:xfrm>
          <a:off x="113123" y="859357"/>
          <a:ext cx="11541321" cy="574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9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5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99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Старицкого района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2021-2025 годы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2022/2021,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639038,1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726731,3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632722,4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575602,3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576017,6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353823,1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390932,7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393157,7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370297,7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371188,7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44693,7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62480,6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48550,9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47393,5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47567,0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11862,4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условий проживания населения и благоприятной среды для развития экономики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137052,4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131420,7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68901,1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43831,7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47786,3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46651,0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43182,3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31771,8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61159,9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48692,6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19154,1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туризма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0"/>
            <a:ext cx="9986211" cy="80210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по бюджетной классификации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59413"/>
              </p:ext>
            </p:extLst>
          </p:nvPr>
        </p:nvGraphicFramePr>
        <p:xfrm>
          <a:off x="154879" y="874426"/>
          <a:ext cx="11516191" cy="590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8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7897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раздела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62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628911,1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726731,3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632722,4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575602,3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576017,6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42208,3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48318,2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50726,5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48011,0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48040,1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4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3070,9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2522,6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106347,3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127915,7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63057,9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65677,4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68295,8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1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26811,0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3955,5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6389,4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370728,9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430531,0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417115,1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394041,3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395360,4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35942,8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35806,8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39114,2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38137,5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38287,2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18134,8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21882,9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11822,4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15213,3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78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2119,6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2647,5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04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20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21630,4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51333,3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38357,4</a:t>
                      </a: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79" y="0"/>
            <a:ext cx="806704" cy="9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6" y="8224"/>
            <a:ext cx="809166" cy="9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3018" y="91569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35124"/>
              </p:ext>
            </p:extLst>
          </p:nvPr>
        </p:nvGraphicFramePr>
        <p:xfrm>
          <a:off x="192505" y="1003282"/>
          <a:ext cx="8741507" cy="5419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4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 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48318,2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50726,5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48011,0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48040,1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36624,2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36288,5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33565,1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33565,5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Старицкого района»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9826,6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10335,2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10335,1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10383,8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5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2557,9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2691,0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2679,0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2679,0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1233,6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1364,5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2665" y="58794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18853" y="772608"/>
            <a:ext cx="29814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«Муниципальное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гражданское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гос.полномочий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созданию административных комиссий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144,7тыс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2023 год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146,0тыс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на 2024 год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147,3тыс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социально-культурных мероприятий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годах.ежегодно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полномочий по составлению (изменению) списков кандидатов в присяжные заседатели на 2022 год в сумме 105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год – 7,3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2024 год – 6,4тыс.руб.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49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2478</Words>
  <Application>Microsoft Office PowerPoint</Application>
  <PresentationFormat>Широкоэкранный</PresentationFormat>
  <Paragraphs>701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Динамика формирования доходной части бюджета                   МО «Старицкий район» Тверской области, тыс. руб.</vt:lpstr>
      <vt:lpstr>Структура налоговых доходов бюджета  МО «Старицкий район» Тверской области, тыс.руб.</vt:lpstr>
      <vt:lpstr>Безвозмездные поступления в доход бюджета  МО «Старицкий район» Тверской области, тыс.руб.</vt:lpstr>
      <vt:lpstr>Формирование расходной части бюджета МО «Старицкий район»  Тверской области по муниципальным программам, непрограммным расходам</vt:lpstr>
      <vt:lpstr>Формирование расходной части бюджета МО «Старицкий район» Тверской области по бюджетной классификации</vt:lpstr>
      <vt:lpstr>Раздел 01 «Общегосударственные вопросы»</vt:lpstr>
      <vt:lpstr>Раздел 03 «Национальная безопасность и правоохранительная деятельность»</vt:lpstr>
      <vt:lpstr>Раздел 04 «Национальная экономика»</vt:lpstr>
      <vt:lpstr>Раздел 05 «Жилищно-коммунальное хозяйство»</vt:lpstr>
      <vt:lpstr>          Раздел 07 «Развитие образования»</vt:lpstr>
      <vt:lpstr>Презентация PowerPoint</vt:lpstr>
      <vt:lpstr>Раздел 07 «Образование»</vt:lpstr>
      <vt:lpstr>Раздел 08 «Культура»</vt:lpstr>
      <vt:lpstr>Раздел 08 «Культура»  Муниципальная программа «Развитие культуры Старицкого района»</vt:lpstr>
      <vt:lpstr>Раздел 10 «Социальная политика»</vt:lpstr>
      <vt:lpstr>Раздел 11 «Физическая культура и спорт»</vt:lpstr>
      <vt:lpstr>Раздел 12 «Средства массовой информации»</vt:lpstr>
      <vt:lpstr>Раздел 14 «Межбюджетные трансферты»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Лупик ОГ</cp:lastModifiedBy>
  <cp:revision>551</cp:revision>
  <cp:lastPrinted>2021-12-13T09:26:50Z</cp:lastPrinted>
  <dcterms:created xsi:type="dcterms:W3CDTF">2018-11-26T08:56:04Z</dcterms:created>
  <dcterms:modified xsi:type="dcterms:W3CDTF">2023-06-02T16:54:53Z</dcterms:modified>
</cp:coreProperties>
</file>