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327" r:id="rId3"/>
    <p:sldId id="328" r:id="rId4"/>
    <p:sldId id="332" r:id="rId5"/>
    <p:sldId id="333" r:id="rId6"/>
    <p:sldId id="334" r:id="rId7"/>
    <p:sldId id="335" r:id="rId8"/>
    <p:sldId id="288" r:id="rId9"/>
    <p:sldId id="314" r:id="rId10"/>
    <p:sldId id="289" r:id="rId11"/>
    <p:sldId id="316" r:id="rId12"/>
    <p:sldId id="317" r:id="rId13"/>
    <p:sldId id="293" r:id="rId14"/>
    <p:sldId id="318" r:id="rId15"/>
    <p:sldId id="319" r:id="rId16"/>
    <p:sldId id="297" r:id="rId17"/>
    <p:sldId id="321" r:id="rId18"/>
    <p:sldId id="306" r:id="rId19"/>
    <p:sldId id="307" r:id="rId20"/>
    <p:sldId id="308" r:id="rId21"/>
    <p:sldId id="323" r:id="rId22"/>
    <p:sldId id="322" r:id="rId23"/>
    <p:sldId id="324" r:id="rId24"/>
    <p:sldId id="309" r:id="rId25"/>
    <p:sldId id="310" r:id="rId26"/>
    <p:sldId id="30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6305" autoAdjust="0"/>
  </p:normalViewPr>
  <p:slideViewPr>
    <p:cSldViewPr snapToGrid="0">
      <p:cViewPr varScale="1">
        <p:scale>
          <a:sx n="115" d="100"/>
          <a:sy n="115" d="100"/>
        </p:scale>
        <p:origin x="14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54812539065653E-2"/>
          <c:y val="2.861128022814468E-2"/>
          <c:w val="0.93894514698806308"/>
          <c:h val="0.7529571387206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224.1</c:v>
                </c:pt>
                <c:pt idx="1">
                  <c:v>32</c:v>
                </c:pt>
                <c:pt idx="2">
                  <c:v>494.9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8-4716-8429-36A60BA27D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260.7</c:v>
                </c:pt>
                <c:pt idx="1">
                  <c:v>22.3</c:v>
                </c:pt>
                <c:pt idx="2">
                  <c:v>478.5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58-4716-8429-36A60BA27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17"/>
        <c:axId val="41692672"/>
        <c:axId val="40574272"/>
      </c:barChart>
      <c:catAx>
        <c:axId val="4169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574272"/>
        <c:crosses val="autoZero"/>
        <c:auto val="1"/>
        <c:lblAlgn val="ctr"/>
        <c:lblOffset val="100"/>
        <c:noMultiLvlLbl val="0"/>
      </c:catAx>
      <c:valAx>
        <c:axId val="4057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92672"/>
        <c:crosses val="autoZero"/>
        <c:crossBetween val="between"/>
      </c:valAx>
      <c:spPr>
        <a:noFill/>
        <a:ln>
          <a:solidFill>
            <a:schemeClr val="accent1">
              <a:alpha val="94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6205570076018849"/>
          <c:y val="0"/>
          <c:w val="0.26647232581434965"/>
          <c:h val="0.13594228986575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1653177259905E-2"/>
          <c:y val="5.6625368789434147E-3"/>
          <c:w val="0.73182000826103677"/>
          <c:h val="0.817741664366727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2803105340951275E-2"/>
                  <c:y val="-2.67567547638084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05243738959055"/>
                      <c:h val="0.175769757071841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8EF-4329-A0CE-AE019ED4392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A45-45B9-B79A-CADF7EE82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1862.4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42-4C60-9419-2D87778295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2358055087488017E-2"/>
                  <c:y val="-2.020152584083978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742-4C60-9419-2D87778295E3}"/>
                </c:ext>
              </c:extLst>
            </c:dLbl>
            <c:dLbl>
              <c:idx val="1"/>
              <c:layout>
                <c:manualLayout>
                  <c:x val="-9.3005942628859636E-3"/>
                  <c:y val="-2.9306371513677373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42-4C60-9419-2D87778295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5542.4</c:v>
                </c:pt>
                <c:pt idx="1">
                  <c:v>10655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42-4C60-9419-2D87778295E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3900206725642358E-2"/>
                  <c:y val="-3.5675673018411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45-45B9-B79A-CADF7EE82865}"/>
                </c:ext>
              </c:extLst>
            </c:dLbl>
            <c:dLbl>
              <c:idx val="1"/>
              <c:layout>
                <c:manualLayout>
                  <c:x val="4.9144306132203185E-2"/>
                  <c:y val="-7.1351346036822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45-45B9-B79A-CADF7EE82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8173.8</c:v>
                </c:pt>
                <c:pt idx="1">
                  <c:v>11018.3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45-45B9-B79A-CADF7EE82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559552"/>
        <c:axId val="43977536"/>
        <c:axId val="69318528"/>
      </c:bar3DChart>
      <c:catAx>
        <c:axId val="12155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3977536"/>
        <c:crosses val="autoZero"/>
        <c:auto val="1"/>
        <c:lblAlgn val="ctr"/>
        <c:lblOffset val="100"/>
        <c:noMultiLvlLbl val="0"/>
      </c:catAx>
      <c:valAx>
        <c:axId val="439775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21559552"/>
        <c:crosses val="autoZero"/>
        <c:crossBetween val="between"/>
      </c:valAx>
      <c:serAx>
        <c:axId val="69318528"/>
        <c:scaling>
          <c:orientation val="minMax"/>
        </c:scaling>
        <c:delete val="1"/>
        <c:axPos val="b"/>
        <c:majorTickMark val="out"/>
        <c:minorTickMark val="none"/>
        <c:tickLblPos val="none"/>
        <c:crossAx val="43977536"/>
        <c:crosses val="autoZero"/>
      </c:serAx>
      <c:spPr>
        <a:noFill/>
        <a:ln w="18464">
          <a:noFill/>
        </a:ln>
      </c:spPr>
    </c:plotArea>
    <c:legend>
      <c:legendPos val="r"/>
      <c:layout>
        <c:manualLayout>
          <c:xMode val="edge"/>
          <c:yMode val="edge"/>
          <c:x val="0.69297553275453827"/>
          <c:y val="5.4908164871727803E-2"/>
          <c:w val="0.30702446517650944"/>
          <c:h val="0.72700209524351267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0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03915421311596E-2"/>
          <c:y val="9.4276811090149626E-2"/>
          <c:w val="0.91159608457868835"/>
          <c:h val="0.697631468931912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Дошкольные группы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488-4895-8B60-CE56FE29B958}"/>
                </c:ext>
              </c:extLst>
            </c:dLbl>
            <c:dLbl>
              <c:idx val="1"/>
              <c:layout>
                <c:manualLayout>
                  <c:x val="-2.6745572649189164E-3"/>
                  <c:y val="2.576875379853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88-4895-8B60-CE56FE29B958}"/>
                </c:ext>
              </c:extLst>
            </c:dLbl>
            <c:dLbl>
              <c:idx val="2"/>
              <c:layout>
                <c:manualLayout>
                  <c:x val="-1.1678860401010276E-2"/>
                  <c:y val="3.9939715228228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488-4895-8B60-CE56FE29B958}"/>
                </c:ext>
              </c:extLst>
            </c:dLbl>
            <c:dLbl>
              <c:idx val="3"/>
              <c:layout>
                <c:manualLayout>
                  <c:x val="-2.8124999734447674E-2"/>
                  <c:y val="4.1297176522664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488-4895-8B60-CE56FE29B958}"/>
                </c:ext>
              </c:extLst>
            </c:dLbl>
            <c:dLbl>
              <c:idx val="4"/>
              <c:layout>
                <c:manualLayout>
                  <c:x val="-1.4433210805401699E-2"/>
                  <c:y val="4.457612708985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488-4895-8B60-CE56FE29B958}"/>
                </c:ext>
              </c:extLst>
            </c:dLbl>
            <c:dLbl>
              <c:idx val="5"/>
              <c:layout>
                <c:manualLayout>
                  <c:x val="-2.1649858696462222E-2"/>
                  <c:y val="6.4828086520592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488-4895-8B60-CE56FE29B958}"/>
                </c:ext>
              </c:extLst>
            </c:dLbl>
            <c:dLbl>
              <c:idx val="6"/>
              <c:layout>
                <c:manualLayout>
                  <c:x val="5.2771392485458516E-3"/>
                  <c:y val="8.0356509244718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488-4895-8B60-CE56FE29B958}"/>
                </c:ext>
              </c:extLst>
            </c:dLbl>
            <c:dLbl>
              <c:idx val="7"/>
              <c:layout>
                <c:manualLayout>
                  <c:x val="1.1871247693625617E-2"/>
                  <c:y val="2.55871266015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488-4895-8B60-CE56FE29B958}"/>
                </c:ext>
              </c:extLst>
            </c:dLbl>
            <c:dLbl>
              <c:idx val="8"/>
              <c:layout>
                <c:manualLayout>
                  <c:x val="-8.6336346862731748E-3"/>
                  <c:y val="4.01547168618192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F488-4895-8B60-CE56FE29B958}"/>
                </c:ext>
              </c:extLst>
            </c:dLbl>
            <c:dLbl>
              <c:idx val="9"/>
              <c:layout>
                <c:manualLayout>
                  <c:x val="-1.5828147410057939E-16"/>
                  <c:y val="2.2306419485049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488-4895-8B60-CE56FE29B9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Лист1!$B$2:$K$2</c:f>
              <c:numCache>
                <c:formatCode>0</c:formatCode>
                <c:ptCount val="10"/>
                <c:pt idx="0">
                  <c:v>12909</c:v>
                </c:pt>
                <c:pt idx="1">
                  <c:v>21128</c:v>
                </c:pt>
                <c:pt idx="2">
                  <c:v>21212</c:v>
                </c:pt>
                <c:pt idx="3">
                  <c:v>20967</c:v>
                </c:pt>
                <c:pt idx="4">
                  <c:v>21583</c:v>
                </c:pt>
                <c:pt idx="5">
                  <c:v>22686.400000000001</c:v>
                </c:pt>
                <c:pt idx="6">
                  <c:v>26676.31</c:v>
                </c:pt>
                <c:pt idx="7">
                  <c:v>27176.57</c:v>
                </c:pt>
                <c:pt idx="8">
                  <c:v>29665.99</c:v>
                </c:pt>
                <c:pt idx="9">
                  <c:v>33419.99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E6E-4064-A408-395DE2C7873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Детские сады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5114599030340675E-2"/>
                  <c:y val="-5.27131660395785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F488-4895-8B60-CE56FE29B958}"/>
                </c:ext>
              </c:extLst>
            </c:dLbl>
            <c:dLbl>
              <c:idx val="1"/>
              <c:layout>
                <c:manualLayout>
                  <c:x val="-4.0737584327709658E-2"/>
                  <c:y val="-9.116121960730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488-4895-8B60-CE56FE29B958}"/>
                </c:ext>
              </c:extLst>
            </c:dLbl>
            <c:dLbl>
              <c:idx val="2"/>
              <c:layout>
                <c:manualLayout>
                  <c:x val="-3.2925079680545317E-2"/>
                  <c:y val="-8.2500026348239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488-4895-8B60-CE56FE29B958}"/>
                </c:ext>
              </c:extLst>
            </c:dLbl>
            <c:dLbl>
              <c:idx val="3"/>
              <c:layout>
                <c:manualLayout>
                  <c:x val="-2.8124999734447674E-2"/>
                  <c:y val="-8.866832484920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488-4895-8B60-CE56FE29B958}"/>
                </c:ext>
              </c:extLst>
            </c:dLbl>
            <c:dLbl>
              <c:idx val="4"/>
              <c:layout>
                <c:manualLayout>
                  <c:x val="-3.125E-2"/>
                  <c:y val="-7.502142625435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488-4895-8B60-CE56FE29B958}"/>
                </c:ext>
              </c:extLst>
            </c:dLbl>
            <c:dLbl>
              <c:idx val="5"/>
              <c:layout>
                <c:manualLayout>
                  <c:x val="-1.1420871081054359E-2"/>
                  <c:y val="-2.6118131453122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488-4895-8B60-CE56FE29B958}"/>
                </c:ext>
              </c:extLst>
            </c:dLbl>
            <c:dLbl>
              <c:idx val="6"/>
              <c:layout>
                <c:manualLayout>
                  <c:x val="9.640778764045909E-3"/>
                  <c:y val="3.022353846315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488-4895-8B60-CE56FE29B958}"/>
                </c:ext>
              </c:extLst>
            </c:dLbl>
            <c:dLbl>
              <c:idx val="7"/>
              <c:layout>
                <c:manualLayout>
                  <c:x val="-1.8565267964404709E-2"/>
                  <c:y val="6.76066840213736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27175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1-F488-4895-8B60-CE56FE29B958}"/>
                </c:ext>
              </c:extLst>
            </c:dLbl>
            <c:dLbl>
              <c:idx val="8"/>
              <c:layout>
                <c:manualLayout>
                  <c:x val="1.250772332157862E-3"/>
                  <c:y val="9.4900561744464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2-F488-4895-8B60-CE56FE29B958}"/>
                </c:ext>
              </c:extLst>
            </c:dLbl>
            <c:dLbl>
              <c:idx val="9"/>
              <c:layout>
                <c:manualLayout>
                  <c:x val="-1.5828147410057939E-16"/>
                  <c:y val="5.800125768929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488-4895-8B60-CE56FE29B9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Лист1!$B$3:$K$3</c:f>
              <c:numCache>
                <c:formatCode>0</c:formatCode>
                <c:ptCount val="10"/>
                <c:pt idx="0">
                  <c:v>23924</c:v>
                </c:pt>
                <c:pt idx="1">
                  <c:v>24770</c:v>
                </c:pt>
                <c:pt idx="2">
                  <c:v>24210</c:v>
                </c:pt>
                <c:pt idx="3">
                  <c:v>24341</c:v>
                </c:pt>
                <c:pt idx="4">
                  <c:v>25709.599999999999</c:v>
                </c:pt>
                <c:pt idx="5">
                  <c:v>25000</c:v>
                </c:pt>
                <c:pt idx="6">
                  <c:v>26676.16</c:v>
                </c:pt>
                <c:pt idx="7">
                  <c:v>27175.19</c:v>
                </c:pt>
                <c:pt idx="8">
                  <c:v>29533.59</c:v>
                </c:pt>
                <c:pt idx="9">
                  <c:v>33470.74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E6E-4064-A408-395DE2C78730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Школы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6.1516117243100729E-2"/>
                  <c:y val="-2.6857111741126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488-4895-8B60-CE56FE29B958}"/>
                </c:ext>
              </c:extLst>
            </c:dLbl>
            <c:dLbl>
              <c:idx val="1"/>
              <c:layout>
                <c:manualLayout>
                  <c:x val="-2.1053831986919704E-2"/>
                  <c:y val="-3.459787317011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488-4895-8B60-CE56FE29B958}"/>
                </c:ext>
              </c:extLst>
            </c:dLbl>
            <c:dLbl>
              <c:idx val="2"/>
              <c:layout>
                <c:manualLayout>
                  <c:x val="-1.51417466913677E-2"/>
                  <c:y val="-5.05227490699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F488-4895-8B60-CE56FE29B958}"/>
                </c:ext>
              </c:extLst>
            </c:dLbl>
            <c:dLbl>
              <c:idx val="3"/>
              <c:layout>
                <c:manualLayout>
                  <c:x val="-1.2129321990300927E-2"/>
                  <c:y val="-4.588633720828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F488-4895-8B60-CE56FE29B958}"/>
                </c:ext>
              </c:extLst>
            </c:dLbl>
            <c:dLbl>
              <c:idx val="4"/>
              <c:layout>
                <c:manualLayout>
                  <c:x val="-1.6188065036762202E-2"/>
                  <c:y val="-5.634184557121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F488-4895-8B60-CE56FE29B958}"/>
                </c:ext>
              </c:extLst>
            </c:dLbl>
            <c:dLbl>
              <c:idx val="5"/>
              <c:layout>
                <c:manualLayout>
                  <c:x val="1.2950452029409762E-2"/>
                  <c:y val="2.4538817982849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F488-4895-8B60-CE56FE29B958}"/>
                </c:ext>
              </c:extLst>
            </c:dLbl>
            <c:dLbl>
              <c:idx val="6"/>
              <c:layout>
                <c:manualLayout>
                  <c:x val="7.085358859659222E-4"/>
                  <c:y val="-2.127163629592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F488-4895-8B60-CE56FE29B958}"/>
                </c:ext>
              </c:extLst>
            </c:dLbl>
            <c:dLbl>
              <c:idx val="7"/>
              <c:layout>
                <c:manualLayout>
                  <c:x val="-2.1584086715682937E-3"/>
                  <c:y val="-7.0016054860547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F488-4895-8B60-CE56FE29B958}"/>
                </c:ext>
              </c:extLst>
            </c:dLbl>
            <c:dLbl>
              <c:idx val="8"/>
              <c:layout>
                <c:manualLayout>
                  <c:x val="-1.5221199923962831E-2"/>
                  <c:y val="-3.6264487140302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F488-4895-8B60-CE56FE29B958}"/>
                </c:ext>
              </c:extLst>
            </c:dLbl>
            <c:dLbl>
              <c:idx val="9"/>
              <c:layout>
                <c:manualLayout>
                  <c:x val="-1.5828147410057939E-16"/>
                  <c:y val="-1.3384905620606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F488-4895-8B60-CE56FE29B9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Лист1!$B$4:$K$4</c:f>
              <c:numCache>
                <c:formatCode>0</c:formatCode>
                <c:ptCount val="10"/>
                <c:pt idx="0">
                  <c:v>18944</c:v>
                </c:pt>
                <c:pt idx="1">
                  <c:v>24770</c:v>
                </c:pt>
                <c:pt idx="2">
                  <c:v>22124</c:v>
                </c:pt>
                <c:pt idx="3">
                  <c:v>21977</c:v>
                </c:pt>
                <c:pt idx="4">
                  <c:v>22107.9</c:v>
                </c:pt>
                <c:pt idx="5">
                  <c:v>23876.9</c:v>
                </c:pt>
                <c:pt idx="6">
                  <c:v>28016.639999999999</c:v>
                </c:pt>
                <c:pt idx="7">
                  <c:v>29625.61</c:v>
                </c:pt>
                <c:pt idx="8">
                  <c:v>31800.32</c:v>
                </c:pt>
                <c:pt idx="9">
                  <c:v>35892.42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4E6E-4064-A408-395DE2C78730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ЦДО</c:v>
                </c:pt>
              </c:strCache>
            </c:strRef>
          </c:tx>
          <c:dLbls>
            <c:dLbl>
              <c:idx val="1"/>
              <c:layout>
                <c:manualLayout>
                  <c:x val="4.3168173431365874E-3"/>
                  <c:y val="4.238553446525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F488-4895-8B60-CE56FE29B958}"/>
                </c:ext>
              </c:extLst>
            </c:dLbl>
            <c:dLbl>
              <c:idx val="2"/>
              <c:layout>
                <c:manualLayout>
                  <c:x val="2.1584086715682148E-3"/>
                  <c:y val="5.57704400858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F488-4895-8B60-CE56FE29B958}"/>
                </c:ext>
              </c:extLst>
            </c:dLbl>
            <c:dLbl>
              <c:idx val="3"/>
              <c:layout>
                <c:manualLayout>
                  <c:x val="6.4752260147048811E-3"/>
                  <c:y val="4.684716967212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F488-4895-8B60-CE56FE29B958}"/>
                </c:ext>
              </c:extLst>
            </c:dLbl>
            <c:dLbl>
              <c:idx val="4"/>
              <c:layout>
                <c:manualLayout>
                  <c:x val="-1.5108860700978057E-2"/>
                  <c:y val="7.8078616120204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F488-4895-8B60-CE56FE29B958}"/>
                </c:ext>
              </c:extLst>
            </c:dLbl>
            <c:dLbl>
              <c:idx val="5"/>
              <c:layout>
                <c:manualLayout>
                  <c:x val="-2.0504882379898712E-2"/>
                  <c:y val="-6.6924528103032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F488-4895-8B60-CE56FE29B958}"/>
                </c:ext>
              </c:extLst>
            </c:dLbl>
            <c:dLbl>
              <c:idx val="6"/>
              <c:layout>
                <c:manualLayout>
                  <c:x val="-1.1871247693625617E-2"/>
                  <c:y val="-4.9077987275556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F488-4895-8B60-CE56FE29B958}"/>
                </c:ext>
              </c:extLst>
            </c:dLbl>
            <c:dLbl>
              <c:idx val="7"/>
              <c:layout>
                <c:manualLayout>
                  <c:x val="-7.5544303504890284E-3"/>
                  <c:y val="-6.2462892896163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F488-4895-8B60-CE56FE29B958}"/>
                </c:ext>
              </c:extLst>
            </c:dLbl>
            <c:dLbl>
              <c:idx val="8"/>
              <c:layout>
                <c:manualLayout>
                  <c:x val="-1.726726937254635E-2"/>
                  <c:y val="-7.5847798516769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F488-4895-8B60-CE56FE29B958}"/>
                </c:ext>
              </c:extLst>
            </c:dLbl>
            <c:dLbl>
              <c:idx val="9"/>
              <c:layout>
                <c:manualLayout>
                  <c:x val="-1.5828147410057939E-16"/>
                  <c:y val="-5.3539622482425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F488-4895-8B60-CE56FE29B9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Лист1!$B$5:$K$5</c:f>
              <c:numCache>
                <c:formatCode>0</c:formatCode>
                <c:ptCount val="10"/>
                <c:pt idx="0">
                  <c:v>17718</c:v>
                </c:pt>
                <c:pt idx="1">
                  <c:v>16001</c:v>
                </c:pt>
                <c:pt idx="2">
                  <c:v>16917</c:v>
                </c:pt>
                <c:pt idx="3">
                  <c:v>16510</c:v>
                </c:pt>
                <c:pt idx="4">
                  <c:v>20851.5</c:v>
                </c:pt>
                <c:pt idx="5">
                  <c:v>25228.33</c:v>
                </c:pt>
                <c:pt idx="6">
                  <c:v>29965.279999999999</c:v>
                </c:pt>
                <c:pt idx="7">
                  <c:v>29960</c:v>
                </c:pt>
                <c:pt idx="8">
                  <c:v>32758.68</c:v>
                </c:pt>
                <c:pt idx="9">
                  <c:v>37436.67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F488-4895-8B60-CE56FE29B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06688"/>
        <c:axId val="43978112"/>
      </c:lineChart>
      <c:catAx>
        <c:axId val="12190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978112"/>
        <c:crosses val="autoZero"/>
        <c:auto val="1"/>
        <c:lblAlgn val="ctr"/>
        <c:lblOffset val="100"/>
        <c:noMultiLvlLbl val="0"/>
      </c:catAx>
      <c:valAx>
        <c:axId val="43978112"/>
        <c:scaling>
          <c:orientation val="minMax"/>
          <c:max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906688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179184579283846E-2"/>
          <c:y val="0.88441670798892669"/>
          <c:w val="0.79465919619331493"/>
          <c:h val="7.2075960217671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10585979558126E-2"/>
          <c:y val="4.7033117782457778E-2"/>
          <c:w val="0.92060297736220476"/>
          <c:h val="0.583328804480829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Работники ДК, межпоселенческой библиотеки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9840510366826192E-2"/>
                  <c:y val="6.0017141003487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71-4F3E-8592-613B3CDB7950}"/>
                </c:ext>
              </c:extLst>
            </c:dLbl>
            <c:dLbl>
              <c:idx val="1"/>
              <c:layout>
                <c:manualLayout>
                  <c:x val="-4.2364433811802556E-2"/>
                  <c:y val="6.001714100348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71-4F3E-8592-613B3CDB7950}"/>
                </c:ext>
              </c:extLst>
            </c:dLbl>
            <c:dLbl>
              <c:idx val="2"/>
              <c:layout>
                <c:manualLayout>
                  <c:x val="-4.485645933014392E-2"/>
                  <c:y val="6.0017141003487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71-4F3E-8592-613B3CDB7950}"/>
                </c:ext>
              </c:extLst>
            </c:dLbl>
            <c:dLbl>
              <c:idx val="3"/>
              <c:layout>
                <c:manualLayout>
                  <c:x val="-3.9872408293460941E-2"/>
                  <c:y val="6.0017141003487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71-4F3E-8592-613B3CDB7950}"/>
                </c:ext>
              </c:extLst>
            </c:dLbl>
            <c:dLbl>
              <c:idx val="4"/>
              <c:layout>
                <c:manualLayout>
                  <c:x val="-5.1086523125997013E-2"/>
                  <c:y val="7.28779569328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71-4F3E-8592-613B3CDB7950}"/>
                </c:ext>
              </c:extLst>
            </c:dLbl>
            <c:dLbl>
              <c:idx val="5"/>
              <c:layout>
                <c:manualLayout>
                  <c:x val="-5.2332535885167855E-2"/>
                  <c:y val="6.430407964659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71-4F3E-8592-613B3CDB7950}"/>
                </c:ext>
              </c:extLst>
            </c:dLbl>
            <c:dLbl>
              <c:idx val="6"/>
              <c:layout>
                <c:manualLayout>
                  <c:x val="-2.4920255183413176E-2"/>
                  <c:y val="7.716489557591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71-4F3E-8592-613B3CDB7950}"/>
                </c:ext>
              </c:extLst>
            </c:dLbl>
            <c:dLbl>
              <c:idx val="7"/>
              <c:layout>
                <c:manualLayout>
                  <c:x val="-2.2428229665071769E-2"/>
                  <c:y val="4.7156156297057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E-4A75-828C-155EF67B1959}"/>
                </c:ext>
              </c:extLst>
            </c:dLbl>
            <c:dLbl>
              <c:idx val="8"/>
              <c:layout>
                <c:manualLayout>
                  <c:x val="-1.5721915623580556E-16"/>
                  <c:y val="8.145183421901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4A-4558-B403-31E651FFD372}"/>
                </c:ext>
              </c:extLst>
            </c:dLbl>
            <c:dLbl>
              <c:idx val="9"/>
              <c:layout>
                <c:manualLayout>
                  <c:x val="0"/>
                  <c:y val="4.286938643106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64-44D9-99CD-6A6A503AF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Лист1!$B$2:$K$2</c:f>
              <c:numCache>
                <c:formatCode>0</c:formatCode>
                <c:ptCount val="10"/>
                <c:pt idx="0">
                  <c:v>10849</c:v>
                </c:pt>
                <c:pt idx="1">
                  <c:v>11811</c:v>
                </c:pt>
                <c:pt idx="2">
                  <c:v>11824</c:v>
                </c:pt>
                <c:pt idx="3">
                  <c:v>11866</c:v>
                </c:pt>
                <c:pt idx="4">
                  <c:v>17606.2</c:v>
                </c:pt>
                <c:pt idx="5">
                  <c:v>21802.799999999999</c:v>
                </c:pt>
                <c:pt idx="6">
                  <c:v>23956.6</c:v>
                </c:pt>
                <c:pt idx="7">
                  <c:v>25390.9</c:v>
                </c:pt>
                <c:pt idx="8">
                  <c:v>28372.2</c:v>
                </c:pt>
                <c:pt idx="9">
                  <c:v>32284.799999999999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271-4F3E-8592-613B3CDB795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Педагогические работники ДШИ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2332535885167626E-2"/>
                  <c:y val="-5.5730202360381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71-4F3E-8592-613B3CDB7950}"/>
                </c:ext>
              </c:extLst>
            </c:dLbl>
            <c:dLbl>
              <c:idx val="1"/>
              <c:layout>
                <c:manualLayout>
                  <c:x val="-4.2364433811802556E-2"/>
                  <c:y val="-4.5012855752615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71-4F3E-8592-613B3CDB7950}"/>
                </c:ext>
              </c:extLst>
            </c:dLbl>
            <c:dLbl>
              <c:idx val="2"/>
              <c:layout>
                <c:manualLayout>
                  <c:x val="-4.485645933014392E-2"/>
                  <c:y val="-5.144326371727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71-4F3E-8592-613B3CDB7950}"/>
                </c:ext>
              </c:extLst>
            </c:dLbl>
            <c:dLbl>
              <c:idx val="3"/>
              <c:layout>
                <c:manualLayout>
                  <c:x val="-5.3578548644338156E-2"/>
                  <c:y val="-5.144326371727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71-4F3E-8592-613B3CDB7950}"/>
                </c:ext>
              </c:extLst>
            </c:dLbl>
            <c:dLbl>
              <c:idx val="4"/>
              <c:layout>
                <c:manualLayout>
                  <c:x val="-6.3546650717703435E-2"/>
                  <c:y val="-6.001714100348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271-4F3E-8592-613B3CDB7950}"/>
                </c:ext>
              </c:extLst>
            </c:dLbl>
            <c:dLbl>
              <c:idx val="5"/>
              <c:layout>
                <c:manualLayout>
                  <c:x val="-6.4792663476874124E-2"/>
                  <c:y val="-6.6447548968147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271-4F3E-8592-613B3CDB7950}"/>
                </c:ext>
              </c:extLst>
            </c:dLbl>
            <c:dLbl>
              <c:idx val="6"/>
              <c:layout>
                <c:manualLayout>
                  <c:x val="-8.4728867623604459E-2"/>
                  <c:y val="-5.3586733038828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271-4F3E-8592-613B3CDB7950}"/>
                </c:ext>
              </c:extLst>
            </c:dLbl>
            <c:dLbl>
              <c:idx val="7"/>
              <c:layout>
                <c:manualLayout>
                  <c:x val="-6.6038676236044661E-2"/>
                  <c:y val="-4.929996317283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9E-4A75-828C-155EF67B1959}"/>
                </c:ext>
              </c:extLst>
            </c:dLbl>
            <c:dLbl>
              <c:idx val="8"/>
              <c:layout>
                <c:manualLayout>
                  <c:x val="-4.1558331062801393E-2"/>
                  <c:y val="-5.89455751198233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82095986273495"/>
                      <c:h val="5.85060795203489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4A-4558-B403-31E651FFD372}"/>
                </c:ext>
              </c:extLst>
            </c:dLbl>
            <c:dLbl>
              <c:idx val="9"/>
              <c:layout>
                <c:manualLayout>
                  <c:x val="0"/>
                  <c:y val="-6.58843397456258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30965295130325E-2"/>
                      <c:h val="7.1366895449667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E64-44D9-99CD-6A6A503AF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Лист1!$B$3:$K$3</c:f>
              <c:numCache>
                <c:formatCode>0</c:formatCode>
                <c:ptCount val="10"/>
                <c:pt idx="0">
                  <c:v>18841</c:v>
                </c:pt>
                <c:pt idx="1">
                  <c:v>18840</c:v>
                </c:pt>
                <c:pt idx="2">
                  <c:v>18841</c:v>
                </c:pt>
                <c:pt idx="3">
                  <c:v>18841</c:v>
                </c:pt>
                <c:pt idx="4">
                  <c:v>23197.9</c:v>
                </c:pt>
                <c:pt idx="5">
                  <c:v>25228.799999999999</c:v>
                </c:pt>
                <c:pt idx="6">
                  <c:v>29965.4</c:v>
                </c:pt>
                <c:pt idx="7">
                  <c:v>29961.4</c:v>
                </c:pt>
                <c:pt idx="8">
                  <c:v>32758.7</c:v>
                </c:pt>
                <c:pt idx="9">
                  <c:v>37436.300000000003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271-4F3E-8592-613B3CDB7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339840"/>
        <c:axId val="69666496"/>
      </c:lineChart>
      <c:catAx>
        <c:axId val="12233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9666496"/>
        <c:crosses val="autoZero"/>
        <c:auto val="1"/>
        <c:lblAlgn val="ctr"/>
        <c:lblOffset val="100"/>
        <c:noMultiLvlLbl val="0"/>
      </c:catAx>
      <c:valAx>
        <c:axId val="6966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33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2639553429028E-2"/>
          <c:y val="0.77509977258972373"/>
          <c:w val="0.96137360446570974"/>
          <c:h val="0.13529240803419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006429661547955E-2"/>
          <c:y val="5.6624735155632044E-3"/>
          <c:w val="0.80809394348819474"/>
          <c:h val="0.817741664366727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0869098613330699"/>
                  <c:y val="7.769503901881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01-47B2-8345-78222190B3F3}"/>
                </c:ext>
              </c:extLst>
            </c:dLbl>
            <c:dLbl>
              <c:idx val="1"/>
              <c:layout>
                <c:manualLayout>
                  <c:x val="0.1342423315373498"/>
                  <c:y val="0.102056852011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01-47B2-8345-78222190B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12165</c:v>
                </c:pt>
                <c:pt idx="1">
                  <c:v>935.6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01-47B2-8345-78222190B3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0.15456031624563463"/>
                  <c:y val="0.10323061533607759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01-47B2-8345-78222190B3F3}"/>
                </c:ext>
              </c:extLst>
            </c:dLbl>
            <c:dLbl>
              <c:idx val="1"/>
              <c:layout>
                <c:manualLayout>
                  <c:x val="0.18713400371445335"/>
                  <c:y val="5.9465317162812101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01-47B2-8345-78222190B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2319.1</c:v>
                </c:pt>
                <c:pt idx="1">
                  <c:v>162.6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01-47B2-8345-78222190B3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5.0075066161353106E-2"/>
                  <c:y val="-8.5453334310223408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01-47B2-8345-78222190B3F3}"/>
                </c:ext>
              </c:extLst>
            </c:dLbl>
            <c:dLbl>
              <c:idx val="1"/>
              <c:layout>
                <c:manualLayout>
                  <c:x val="0.13168658657105806"/>
                  <c:y val="-6.0366573014806928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01-47B2-8345-78222190B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4507.2</c:v>
                </c:pt>
                <c:pt idx="1">
                  <c:v>1716.9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01-47B2-8345-78222190B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341888"/>
        <c:axId val="69669952"/>
        <c:axId val="43663360"/>
      </c:bar3DChart>
      <c:catAx>
        <c:axId val="12234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669952"/>
        <c:crosses val="autoZero"/>
        <c:auto val="1"/>
        <c:lblAlgn val="ctr"/>
        <c:lblOffset val="100"/>
        <c:noMultiLvlLbl val="0"/>
      </c:catAx>
      <c:valAx>
        <c:axId val="696699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22341888"/>
        <c:crosses val="autoZero"/>
        <c:crossBetween val="between"/>
      </c:valAx>
      <c:serAx>
        <c:axId val="43663360"/>
        <c:scaling>
          <c:orientation val="minMax"/>
        </c:scaling>
        <c:delete val="1"/>
        <c:axPos val="b"/>
        <c:majorTickMark val="out"/>
        <c:minorTickMark val="none"/>
        <c:tickLblPos val="none"/>
        <c:crossAx val="69669952"/>
        <c:crosses val="autoZero"/>
      </c:serAx>
      <c:spPr>
        <a:noFill/>
        <a:ln w="18464">
          <a:noFill/>
        </a:ln>
      </c:spPr>
    </c:plotArea>
    <c:legend>
      <c:legendPos val="r"/>
      <c:layout>
        <c:manualLayout>
          <c:xMode val="edge"/>
          <c:yMode val="edge"/>
          <c:x val="0.7124307657029334"/>
          <c:y val="3.2051214957183806E-2"/>
          <c:w val="0.28756923429706649"/>
          <c:h val="0.91894790434651297"/>
        </c:manualLayout>
      </c:layout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0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06407994665583E-2"/>
          <c:y val="0.13994171113662271"/>
          <c:w val="0.92060297736220476"/>
          <c:h val="0.5190247248342355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9840510366826192E-2"/>
                  <c:y val="6.0017141003487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8D-4385-A6CB-1359D6DF8D2D}"/>
                </c:ext>
              </c:extLst>
            </c:dLbl>
            <c:dLbl>
              <c:idx val="1"/>
              <c:layout>
                <c:manualLayout>
                  <c:x val="-4.2364433811802556E-2"/>
                  <c:y val="6.001714100348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8D-4385-A6CB-1359D6DF8D2D}"/>
                </c:ext>
              </c:extLst>
            </c:dLbl>
            <c:dLbl>
              <c:idx val="2"/>
              <c:layout>
                <c:manualLayout>
                  <c:x val="-4.485645933014392E-2"/>
                  <c:y val="5.144326371727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8D-4385-A6CB-1359D6DF8D2D}"/>
                </c:ext>
              </c:extLst>
            </c:dLbl>
            <c:dLbl>
              <c:idx val="3"/>
              <c:layout>
                <c:manualLayout>
                  <c:x val="-6.5837812547935332E-2"/>
                  <c:y val="-7.502142625435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82-405D-B1AD-E7ECFB751C87}"/>
                </c:ext>
              </c:extLst>
            </c:dLbl>
            <c:dLbl>
              <c:idx val="4"/>
              <c:layout>
                <c:manualLayout>
                  <c:x val="-1.645945313698393E-2"/>
                  <c:y val="4.286938643106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F2-48F0-BC19-AF3DB7DD06CB}"/>
                </c:ext>
              </c:extLst>
            </c:dLbl>
            <c:dLbl>
              <c:idx val="5"/>
              <c:layout>
                <c:manualLayout>
                  <c:x val="-3.8797374967171352E-2"/>
                  <c:y val="-7.9308364897466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F2-48F0-BC19-AF3DB7DD06CB}"/>
                </c:ext>
              </c:extLst>
            </c:dLbl>
            <c:dLbl>
              <c:idx val="6"/>
              <c:layout>
                <c:manualLayout>
                  <c:x val="-2.2337829257335306E-2"/>
                  <c:y val="9.859958879144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5F2-48F0-BC19-AF3DB7DD06CB}"/>
                </c:ext>
              </c:extLst>
            </c:dLbl>
            <c:dLbl>
              <c:idx val="7"/>
              <c:layout>
                <c:manualLayout>
                  <c:x val="4.7026083234288094E-3"/>
                  <c:y val="3.8582447787956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F2-48F0-BC19-AF3DB7DD06CB}"/>
                </c:ext>
              </c:extLst>
            </c:dLbl>
            <c:dLbl>
              <c:idx val="8"/>
              <c:layout>
                <c:manualLayout>
                  <c:x val="-5.5256735531302906E-2"/>
                  <c:y val="-6.4304079646594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5F2-48F0-BC19-AF3DB7DD06CB}"/>
                </c:ext>
              </c:extLst>
            </c:dLbl>
            <c:dLbl>
              <c:idx val="9"/>
              <c:layout>
                <c:manualLayout>
                  <c:x val="-2.1162154033265115E-2"/>
                  <c:y val="-7.0734487611253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5F2-48F0-BC19-AF3DB7DD0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Лист1!$B$2:$K$2</c:f>
              <c:numCache>
                <c:formatCode>0</c:formatCode>
                <c:ptCount val="10"/>
                <c:pt idx="0">
                  <c:v>11660</c:v>
                </c:pt>
                <c:pt idx="1">
                  <c:v>12051</c:v>
                </c:pt>
                <c:pt idx="2">
                  <c:v>12366</c:v>
                </c:pt>
                <c:pt idx="3">
                  <c:v>14125</c:v>
                </c:pt>
                <c:pt idx="4">
                  <c:v>20845.7</c:v>
                </c:pt>
                <c:pt idx="5">
                  <c:v>25228.76</c:v>
                </c:pt>
                <c:pt idx="6">
                  <c:v>29966.05</c:v>
                </c:pt>
                <c:pt idx="7">
                  <c:v>29961.42</c:v>
                </c:pt>
                <c:pt idx="8">
                  <c:v>32756.67</c:v>
                </c:pt>
                <c:pt idx="9">
                  <c:v>37436.44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8D-4385-A6CB-1359D6DF8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47968"/>
        <c:axId val="33097984"/>
      </c:lineChart>
      <c:catAx>
        <c:axId val="12174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097984"/>
        <c:crosses val="autoZero"/>
        <c:auto val="1"/>
        <c:lblAlgn val="ctr"/>
        <c:lblOffset val="100"/>
        <c:noMultiLvlLbl val="0"/>
      </c:catAx>
      <c:valAx>
        <c:axId val="3309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74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252537481477301E-3"/>
          <c:y val="0"/>
          <c:w val="0.74837726211157241"/>
          <c:h val="0.870735106105634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 (тыс.руб.)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0723103244818359E-2"/>
                  <c:y val="-5.822470835033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9875350644126"/>
                      <c:h val="0.13407330578498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3BE-4D30-9AC9-20C88EE31818}"/>
                </c:ext>
              </c:extLst>
            </c:dLbl>
            <c:dLbl>
              <c:idx val="1"/>
              <c:layout>
                <c:manualLayout>
                  <c:x val="-6.1405512723376066E-3"/>
                  <c:y val="-3.1866614102630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BE-4D30-9AC9-20C88EE31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2434.6999999999998</c:v>
                </c:pt>
                <c:pt idx="1">
                  <c:v>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BE-4D30-9AC9-20C88EE318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 (тыс.руб.)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10833384008796165"/>
                  <c:y val="-2.5935017861914905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46021757030605"/>
                      <c:h val="7.44097385943087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3BE-4D30-9AC9-20C88EE31818}"/>
                </c:ext>
              </c:extLst>
            </c:dLbl>
            <c:dLbl>
              <c:idx val="1"/>
              <c:layout>
                <c:manualLayout>
                  <c:x val="0.18552067805412797"/>
                  <c:y val="2.1261221184951325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7052839667589"/>
                      <c:h val="0.10205846980963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3BE-4D30-9AC9-20C88EE31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1127.4000000000001</c:v>
                </c:pt>
                <c:pt idx="1">
                  <c:v>3423.5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BE-4D30-9AC9-20C88EE31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705344"/>
        <c:axId val="122512512"/>
        <c:axId val="69221504"/>
      </c:bar3DChart>
      <c:catAx>
        <c:axId val="12370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22512512"/>
        <c:crosses val="autoZero"/>
        <c:auto val="1"/>
        <c:lblAlgn val="ctr"/>
        <c:lblOffset val="100"/>
        <c:noMultiLvlLbl val="0"/>
      </c:catAx>
      <c:valAx>
        <c:axId val="12251251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23705344"/>
        <c:crosses val="autoZero"/>
        <c:crossBetween val="between"/>
      </c:valAx>
      <c:serAx>
        <c:axId val="69221504"/>
        <c:scaling>
          <c:orientation val="minMax"/>
        </c:scaling>
        <c:delete val="1"/>
        <c:axPos val="b"/>
        <c:majorTickMark val="out"/>
        <c:minorTickMark val="none"/>
        <c:tickLblPos val="none"/>
        <c:crossAx val="122512512"/>
        <c:crosses val="autoZero"/>
      </c:serAx>
      <c:spPr>
        <a:noFill/>
        <a:ln w="18464">
          <a:noFill/>
        </a:ln>
      </c:spPr>
    </c:plotArea>
    <c:legend>
      <c:legendPos val="r"/>
      <c:layout>
        <c:manualLayout>
          <c:xMode val="edge"/>
          <c:yMode val="edge"/>
          <c:x val="0.74069113661502151"/>
          <c:y val="0.27271861259776675"/>
          <c:w val="0.2355753253775596"/>
          <c:h val="0.50392200769844298"/>
        </c:manualLayout>
      </c:layout>
      <c:overlay val="0"/>
      <c:txPr>
        <a:bodyPr/>
        <a:lstStyle/>
        <a:p>
          <a:pPr>
            <a:defRPr sz="16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08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25990367767696"/>
          <c:y val="3.995989245848364E-4"/>
          <c:w val="0.7069196113662487"/>
          <c:h val="0.868299518783413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06C-4964-9CF6-9EBFE340A008}"/>
                </c:ext>
              </c:extLst>
            </c:dLbl>
            <c:dLbl>
              <c:idx val="1"/>
              <c:layout>
                <c:manualLayout>
                  <c:x val="8.6805966971636936E-3"/>
                  <c:y val="-9.95933621439440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68732938403175E-2"/>
                      <c:h val="5.6049096719029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87D-41DE-9F81-769A50AAAED1}"/>
                </c:ext>
              </c:extLst>
            </c:dLbl>
            <c:dLbl>
              <c:idx val="2"/>
              <c:layout>
                <c:manualLayout>
                  <c:x val="9.803520396269234E-3"/>
                  <c:y val="3.82913084911221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557695241535796E-2"/>
                      <c:h val="5.99754258965468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87D-41DE-9F81-769A50AAAED1}"/>
                </c:ext>
              </c:extLst>
            </c:dLbl>
            <c:dLbl>
              <c:idx val="3"/>
              <c:layout>
                <c:manualLayout>
                  <c:x val="4.9768781586225212E-2"/>
                  <c:y val="1.44241771924985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387D-41DE-9F81-769A50AAAED1}"/>
                </c:ext>
              </c:extLst>
            </c:dLbl>
            <c:dLbl>
              <c:idx val="4"/>
              <c:layout>
                <c:manualLayout>
                  <c:x val="2.4884390793112519E-2"/>
                  <c:y val="1.941925839664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491187344056751E-2"/>
                      <c:h val="5.38502615186614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87D-41DE-9F81-769A50AAAED1}"/>
                </c:ext>
              </c:extLst>
            </c:dLbl>
            <c:dLbl>
              <c:idx val="5"/>
              <c:layout>
                <c:manualLayout>
                  <c:x val="7.0570965762249749E-2"/>
                  <c:y val="1.5435194651621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944571921949846E-2"/>
                      <c:h val="0.106838101104396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87D-41DE-9F81-769A50AAAED1}"/>
                </c:ext>
              </c:extLst>
            </c:dLbl>
            <c:dLbl>
              <c:idx val="6"/>
              <c:layout>
                <c:manualLayout>
                  <c:x val="2.9900694219479308E-2"/>
                  <c:y val="1.07326354947656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131830494146311E-2"/>
                      <c:h val="0.106330794085027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87D-41DE-9F81-769A50AAAED1}"/>
                </c:ext>
              </c:extLst>
            </c:dLbl>
            <c:dLbl>
              <c:idx val="7"/>
              <c:layout>
                <c:manualLayout>
                  <c:x val="3.7460276548759483E-2"/>
                  <c:y val="3.24341156076312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817003443624206E-2"/>
                      <c:h val="7.73809782961563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87D-41DE-9F81-769A50AAAED1}"/>
                </c:ext>
              </c:extLst>
            </c:dLbl>
            <c:dLbl>
              <c:idx val="8"/>
              <c:layout>
                <c:manualLayout>
                  <c:x val="6.6864591370640825E-2"/>
                  <c:y val="1.91466348457503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879522000972954E-2"/>
                      <c:h val="0.12893113250423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87D-41DE-9F81-769A50AAAE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г.Старица</c:v>
                </c:pt>
                <c:pt idx="1">
                  <c:v>Архангельское с/п</c:v>
                </c:pt>
                <c:pt idx="2">
                  <c:v>Берновское с/п</c:v>
                </c:pt>
                <c:pt idx="3">
                  <c:v>Емельяновское с/п</c:v>
                </c:pt>
                <c:pt idx="4">
                  <c:v>Ново-Ямское с/п</c:v>
                </c:pt>
                <c:pt idx="5">
                  <c:v>Степуринское с/п</c:v>
                </c:pt>
                <c:pt idx="6">
                  <c:v>с/п "Луковниково"</c:v>
                </c:pt>
                <c:pt idx="7">
                  <c:v>с/п "Паньково"</c:v>
                </c:pt>
                <c:pt idx="8">
                  <c:v>с/п Ст. Старица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21413.3</c:v>
                </c:pt>
                <c:pt idx="1">
                  <c:v>5031.8999999999996</c:v>
                </c:pt>
                <c:pt idx="2">
                  <c:v>5054.2</c:v>
                </c:pt>
                <c:pt idx="3">
                  <c:v>3429.8</c:v>
                </c:pt>
                <c:pt idx="4">
                  <c:v>4077</c:v>
                </c:pt>
                <c:pt idx="5">
                  <c:v>1948</c:v>
                </c:pt>
                <c:pt idx="6">
                  <c:v>3713.3</c:v>
                </c:pt>
                <c:pt idx="7">
                  <c:v>3730.5</c:v>
                </c:pt>
                <c:pt idx="8">
                  <c:v>4003.9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37-4B4E-B29F-10408973CE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06C-4964-9CF6-9EBFE340A00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06C-4964-9CF6-9EBFE340A008}"/>
                </c:ext>
              </c:extLst>
            </c:dLbl>
            <c:dLbl>
              <c:idx val="4"/>
              <c:layout>
                <c:manualLayout>
                  <c:x val="2.0833443454698883E-2"/>
                  <c:y val="-7.21199394941737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00330364096773E-2"/>
                      <c:h val="5.8658320582827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A86-4D86-AA0C-B2EAFF527C16}"/>
                </c:ext>
              </c:extLst>
            </c:dLbl>
            <c:dLbl>
              <c:idx val="7"/>
              <c:layout>
                <c:manualLayout>
                  <c:x val="1.6203789353654678E-2"/>
                  <c:y val="-7.21208859624928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86-4D86-AA0C-B2EAFF527C1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06C-4964-9CF6-9EBFE340A0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г.Старица</c:v>
                </c:pt>
                <c:pt idx="1">
                  <c:v>Архангельское с/п</c:v>
                </c:pt>
                <c:pt idx="2">
                  <c:v>Берновское с/п</c:v>
                </c:pt>
                <c:pt idx="3">
                  <c:v>Емельяновское с/п</c:v>
                </c:pt>
                <c:pt idx="4">
                  <c:v>Ново-Ямское с/п</c:v>
                </c:pt>
                <c:pt idx="5">
                  <c:v>Степуринское с/п</c:v>
                </c:pt>
                <c:pt idx="6">
                  <c:v>с/п "Луковниково"</c:v>
                </c:pt>
                <c:pt idx="7">
                  <c:v>с/п "Паньково"</c:v>
                </c:pt>
                <c:pt idx="8">
                  <c:v>с/п Ст. Старица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28057.599999999999</c:v>
                </c:pt>
                <c:pt idx="1">
                  <c:v>2780.7</c:v>
                </c:pt>
                <c:pt idx="2">
                  <c:v>1952.2</c:v>
                </c:pt>
                <c:pt idx="3">
                  <c:v>2805.8</c:v>
                </c:pt>
                <c:pt idx="4">
                  <c:v>2132.6</c:v>
                </c:pt>
                <c:pt idx="5">
                  <c:v>2068.6999999999998</c:v>
                </c:pt>
                <c:pt idx="6">
                  <c:v>4086</c:v>
                </c:pt>
                <c:pt idx="7">
                  <c:v>3086.8</c:v>
                </c:pt>
                <c:pt idx="8">
                  <c:v>2785.5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37-4B4E-B29F-10408973CE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758144"/>
        <c:axId val="33117824"/>
      </c:barChart>
      <c:catAx>
        <c:axId val="122758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117824"/>
        <c:crosses val="autoZero"/>
        <c:auto val="1"/>
        <c:lblAlgn val="ctr"/>
        <c:lblOffset val="100"/>
        <c:noMultiLvlLbl val="0"/>
      </c:catAx>
      <c:valAx>
        <c:axId val="33117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758144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9029092211261901"/>
          <c:y val="0.92832802349405874"/>
          <c:w val="0.3055200787551553"/>
          <c:h val="7.1671976505941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alpha val="83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9D8C-2BC3-403D-91CC-F670CC081E3A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029A-E3C0-4977-B70B-5F26B6878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3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57162" y="9440868"/>
            <a:ext cx="294853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9400" cy="37306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70" y="4721227"/>
            <a:ext cx="5447264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3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9305-C08D-4680-9D99-79D4C84F74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5.xml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1745673" y="1844660"/>
            <a:ext cx="90331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 ДЛЯ ГРАЖДАН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8E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Отчет </a:t>
            </a: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исполнении районного бюджета МО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«Старицкий район» Тверской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2022 год</a:t>
            </a:r>
            <a:endParaRPr lang="ru-RU" altLang="ru-RU" b="1" dirty="0">
              <a:solidFill>
                <a:srgbClr val="8E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1346957" y="245314"/>
            <a:ext cx="9854443" cy="912101"/>
          </a:xfrm>
          <a:prstGeom prst="rect">
            <a:avLst/>
          </a:prstGeom>
          <a:noFill/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МУНИЦИПАЛЬНОГО ОКРУГА 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49" y="178639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0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84345" y="84366"/>
            <a:ext cx="10149311" cy="105863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 в Старицком районе»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32" y="254000"/>
            <a:ext cx="751065" cy="88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26807"/>
              </p:ext>
            </p:extLst>
          </p:nvPr>
        </p:nvGraphicFramePr>
        <p:xfrm>
          <a:off x="622300" y="1367768"/>
          <a:ext cx="10711356" cy="4631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599655783"/>
                    </a:ext>
                  </a:extLst>
                </a:gridCol>
                <a:gridCol w="1326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 к 2021 г.,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5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института социального развития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382 329,2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415 926,9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414 396,9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8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4 994,6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6 040,0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5 852,0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5 881,2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6 446,0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6 358,3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393 205,0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428 412,9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426 607,2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07563" y="5981700"/>
            <a:ext cx="609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043E77-B376-439A-8AFF-5A288145D033}" type="slidenum">
              <a:rPr lang="ru-RU" altLang="ru-RU" sz="1400" b="1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86113" y="5981699"/>
            <a:ext cx="5011388" cy="687389"/>
          </a:xfrm>
          <a:prstGeom prst="roundRect">
            <a:avLst>
              <a:gd name="adj" fmla="val 2328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Кап. ремонт спортзала МБОУ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Паньковская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ООШ»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86112" y="3165242"/>
            <a:ext cx="4850905" cy="6087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Кап. ремонт санитарно-технических узлов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«Ново-Ямская СОШ» 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86112" y="778007"/>
            <a:ext cx="11605864" cy="4432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и ремонтные работы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</a:t>
            </a:r>
            <a:endParaRPr lang="ru-RU" altLang="ru-RU" sz="2000" b="1" i="1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41997" name="TextBox 3"/>
          <p:cNvSpPr txBox="1">
            <a:spLocks noChangeArrowheads="1"/>
          </p:cNvSpPr>
          <p:nvPr/>
        </p:nvSpPr>
        <p:spPr bwMode="auto">
          <a:xfrm>
            <a:off x="9906000" y="6019801"/>
            <a:ext cx="407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bg1"/>
                </a:solidFill>
              </a:rPr>
              <a:t>39</a:t>
            </a:r>
          </a:p>
        </p:txBody>
      </p:sp>
      <p:pic>
        <p:nvPicPr>
          <p:cNvPr id="41998" name="Picture 7" descr="D:\Мои документы\staritsa_city_co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3" y="66675"/>
            <a:ext cx="785461" cy="83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85826" y="0"/>
            <a:ext cx="11215687" cy="76676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«Модернизация дошкольного и общего образования как института социального развития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4262762"/>
              </p:ext>
            </p:extLst>
          </p:nvPr>
        </p:nvGraphicFramePr>
        <p:xfrm>
          <a:off x="4090411" y="1211847"/>
          <a:ext cx="8011101" cy="284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6" y="3854431"/>
            <a:ext cx="3834939" cy="2046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1" y="1205811"/>
            <a:ext cx="1988387" cy="1937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66" y="1221971"/>
            <a:ext cx="2135234" cy="1921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46" y="4059726"/>
            <a:ext cx="4560598" cy="260936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5929745" y="5981699"/>
            <a:ext cx="6062231" cy="6873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оконных блоков МБОУ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Луковниковская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(здания школы и детского сада)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10652" y="133349"/>
            <a:ext cx="11181347" cy="70237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детских садов,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ЦДО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91" y="133349"/>
            <a:ext cx="775962" cy="86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72780208"/>
              </p:ext>
            </p:extLst>
          </p:nvPr>
        </p:nvGraphicFramePr>
        <p:xfrm>
          <a:off x="139148" y="969076"/>
          <a:ext cx="11767929" cy="56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06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42737" y="158884"/>
            <a:ext cx="11149263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Старицкого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372" y="81842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02514"/>
              </p:ext>
            </p:extLst>
          </p:nvPr>
        </p:nvGraphicFramePr>
        <p:xfrm>
          <a:off x="457199" y="1148694"/>
          <a:ext cx="11258552" cy="5478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7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к 2021 г.,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 развитие культурного потенциала Старицкого района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44 401,4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51 009,8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51 009,8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5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повышения качества услуг, предоставляемых муниципальными учреждениями культуры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18 991,3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2 815,1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2 815,1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2 740,7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2 958,9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2 897,3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66 133,4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56 783,8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56 722,2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6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10652" y="0"/>
            <a:ext cx="11181347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отрасли культура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31" y="114300"/>
            <a:ext cx="784497" cy="87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58018247"/>
              </p:ext>
            </p:extLst>
          </p:nvPr>
        </p:nvGraphicFramePr>
        <p:xfrm>
          <a:off x="159027" y="719666"/>
          <a:ext cx="11847444" cy="592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8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07563" y="5981700"/>
            <a:ext cx="609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043E77-B376-439A-8AFF-5A288145D033}" type="slidenum">
              <a:rPr lang="ru-RU" altLang="ru-RU" sz="1400" b="1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12247" y="5981700"/>
            <a:ext cx="5358819" cy="599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и укрепление материальной базы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МБУК «РДК им. Я.С. Потапова»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23900" y="838200"/>
            <a:ext cx="1102995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и ремонтные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культуры</a:t>
            </a:r>
            <a:endParaRPr lang="ru-RU" altLang="ru-RU" sz="2000" b="1" i="1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41997" name="TextBox 3"/>
          <p:cNvSpPr txBox="1">
            <a:spLocks noChangeArrowheads="1"/>
          </p:cNvSpPr>
          <p:nvPr/>
        </p:nvSpPr>
        <p:spPr bwMode="auto">
          <a:xfrm>
            <a:off x="9906000" y="6019801"/>
            <a:ext cx="407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bg1"/>
                </a:solidFill>
              </a:rPr>
              <a:t>39</a:t>
            </a:r>
          </a:p>
        </p:txBody>
      </p:sp>
      <p:pic>
        <p:nvPicPr>
          <p:cNvPr id="41998" name="Picture 7" descr="D:\Мои документы\staritsa_city_co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4" y="164302"/>
            <a:ext cx="738519" cy="8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85826" y="0"/>
            <a:ext cx="11215687" cy="991391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качества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культуры»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1119278"/>
              </p:ext>
            </p:extLst>
          </p:nvPr>
        </p:nvGraphicFramePr>
        <p:xfrm>
          <a:off x="5178287" y="1361605"/>
          <a:ext cx="6923226" cy="267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 bwMode="auto">
          <a:xfrm>
            <a:off x="5680365" y="5981700"/>
            <a:ext cx="6177018" cy="5992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мебели для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Бабинской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Берновской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сельских библиотек-филиалов МБУК «Старицкая МЦБ»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AC1BC2-1DAA-412E-87BB-8032D39816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44" t="8152" b="8877"/>
          <a:stretch/>
        </p:blipFill>
        <p:spPr>
          <a:xfrm>
            <a:off x="7065818" y="4036760"/>
            <a:ext cx="3691420" cy="192588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3" y="1360626"/>
            <a:ext cx="2678114" cy="2434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78" y="1360625"/>
            <a:ext cx="2882009" cy="24344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D414B1-C8B9-4D0F-8119-B953E0C3E1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r="4494" b="28687"/>
          <a:stretch/>
        </p:blipFill>
        <p:spPr>
          <a:xfrm>
            <a:off x="175153" y="3672551"/>
            <a:ext cx="2678114" cy="2262821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01" y="3676859"/>
            <a:ext cx="3019064" cy="22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87116" y="158884"/>
            <a:ext cx="10510735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Старицкого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34" y="158884"/>
            <a:ext cx="817882" cy="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75039"/>
              </p:ext>
            </p:extLst>
          </p:nvPr>
        </p:nvGraphicFramePr>
        <p:xfrm>
          <a:off x="369234" y="1348215"/>
          <a:ext cx="11422716" cy="4665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9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8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indent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indent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г. к 2021 г.,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%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Массовая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физкультурно-оздоровительная и спортивная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1 669,6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1 151,4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1 144,4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детско-юношеского спорта в системе УДОД. Подготовка спортивного резерва, развитие спорта высших достижений.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8 055,5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9 959,0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9 959,0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9 725,1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11 110,4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11 103,4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10652" y="0"/>
            <a:ext cx="11181347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ДЮСШ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788" y="114300"/>
            <a:ext cx="781137" cy="8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55273884"/>
              </p:ext>
            </p:extLst>
          </p:nvPr>
        </p:nvGraphicFramePr>
        <p:xfrm>
          <a:off x="904787" y="831187"/>
          <a:ext cx="10802303" cy="592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66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76992" y="0"/>
            <a:ext cx="10433154" cy="1048512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Старицкого района»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547" y="168409"/>
            <a:ext cx="788613" cy="88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97553"/>
              </p:ext>
            </p:extLst>
          </p:nvPr>
        </p:nvGraphicFramePr>
        <p:xfrm>
          <a:off x="409575" y="1032276"/>
          <a:ext cx="11400571" cy="5616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5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8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г. к 2021 г.,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%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воспитание молодых граждан Старицкого района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вовлечения молодежи в общественно-политическую, социально-экономическую и культурную жизнь общества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жилищных условий молодых семей Старицкого района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7 172,9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762,8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4 536,0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7 390,4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4 989,0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4 762,2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4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25118" y="158884"/>
            <a:ext cx="10433154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правопорядка и безопасности населения»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41155"/>
              </p:ext>
            </p:extLst>
          </p:nvPr>
        </p:nvGraphicFramePr>
        <p:xfrm>
          <a:off x="336797" y="994612"/>
          <a:ext cx="11617077" cy="5638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7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8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R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г.,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безопасности дорожного движения 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Противодействие</a:t>
                      </a:r>
                      <a:r>
                        <a:rPr lang="ru-RU" sz="2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злоупотреблению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наркотическими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средствами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безнадзорности и правонарушений несовершеннолетних 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398,0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398,0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Защита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территории Старицкого района от чрезвычайных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ситуаций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1 408,2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1 617,6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1 580,6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 и 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5 737,0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6 409,9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6 409,8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пожарной безопасности 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3 282,1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424,6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2 424,6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10 823,5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10 861,2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10 824,1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97" y="81842"/>
            <a:ext cx="817883" cy="91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7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630" y="112597"/>
            <a:ext cx="8549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26103" y="112597"/>
            <a:ext cx="9103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год, тыс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90957"/>
              </p:ext>
            </p:extLst>
          </p:nvPr>
        </p:nvGraphicFramePr>
        <p:xfrm>
          <a:off x="295275" y="1218090"/>
          <a:ext cx="11477624" cy="4997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9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1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9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4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бюджете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23.12.2021 года № 106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 за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Уточненный план на 01.01.2023 года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решения в последней редакции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исполнения решения в последней редакции,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2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594 630,2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97 689,1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692 319,3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761 499,3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69 180,0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632 722,4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111 811,6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744 534,0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718 465,3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26 068,7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5146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 Профицит(+)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-38 092,2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-14 210,6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-52 302,8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43 034,0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3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42737" y="12960"/>
            <a:ext cx="11149263" cy="1277020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комфортных условий проживания населения и благоприятной среды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экономики»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148" y="143833"/>
            <a:ext cx="747988" cy="83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48733"/>
              </p:ext>
            </p:extLst>
          </p:nvPr>
        </p:nvGraphicFramePr>
        <p:xfrm>
          <a:off x="380999" y="1289980"/>
          <a:ext cx="11410951" cy="4650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5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9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 </a:t>
                      </a: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r>
                        <a:rPr lang="ru-RU" sz="2400" b="1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2021 г., </a:t>
                      </a: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МСП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47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надежности и эффективности функционирования объектов коммунального хозяйства 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3 562,1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4 424,9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4 422,5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124,2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транспортного комплекса и дорожного хозяйства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122 608,7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116 152,3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93 200,1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126 170,8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120 580,3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97 622,6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77,4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7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241300" y="4313584"/>
            <a:ext cx="2521778" cy="20237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ПСД,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 для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ТКО в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пунктах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Старицкого района</a:t>
            </a:r>
            <a:endParaRPr lang="ru-RU" altLang="ru-RU" b="1" dirty="0"/>
          </a:p>
        </p:txBody>
      </p:sp>
      <p:pic>
        <p:nvPicPr>
          <p:cNvPr id="44042" name="Picture 7" descr="D:\Мои документы\staritsa_city_co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5" y="134732"/>
            <a:ext cx="785813" cy="89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977837" y="85727"/>
            <a:ext cx="11067859" cy="9913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надежности и эффективности функционирования объектов коммунального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хозяйства»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068878"/>
              </p:ext>
            </p:extLst>
          </p:nvPr>
        </p:nvGraphicFramePr>
        <p:xfrm>
          <a:off x="5973418" y="1008062"/>
          <a:ext cx="6084470" cy="551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 bwMode="auto">
          <a:xfrm>
            <a:off x="2823226" y="5463001"/>
            <a:ext cx="3200400" cy="8680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игрового комплекса</a:t>
            </a:r>
            <a:endParaRPr lang="ru-RU" altLang="ru-RU" b="1" dirty="0"/>
          </a:p>
        </p:txBody>
      </p:sp>
      <p:pic>
        <p:nvPicPr>
          <p:cNvPr id="10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2237" y="1402212"/>
            <a:ext cx="2501669" cy="2813360"/>
          </a:xfrm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2823226" y="4313584"/>
            <a:ext cx="3200400" cy="10712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ПСД, перерасчет,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ос. экспертиза по объектам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</a:t>
            </a:r>
            <a:endParaRPr lang="ru-RU" alt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8898"/>
          <a:stretch/>
        </p:blipFill>
        <p:spPr>
          <a:xfrm>
            <a:off x="189452" y="1402212"/>
            <a:ext cx="2910628" cy="28133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18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 bwMode="auto">
          <a:xfrm>
            <a:off x="206945" y="4545405"/>
            <a:ext cx="3920556" cy="9409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дороги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ул.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Чернозерского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Володарского до р. Волга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356100" y="4545405"/>
            <a:ext cx="3733800" cy="9409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участка дороги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ул. Иванцова от ул. Захарова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ул. К. Маркса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0" name="Номер слайда 6"/>
          <p:cNvSpPr txBox="1">
            <a:spLocks/>
          </p:cNvSpPr>
          <p:nvPr/>
        </p:nvSpPr>
        <p:spPr bwMode="auto">
          <a:xfrm>
            <a:off x="9953625" y="6030913"/>
            <a:ext cx="609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43021" name="AutoShape 15" descr="https://apf.mail.ru/cgi-bin/readmsg?id=15840866331131025021;0;2&amp;exif=1&amp;full=1&amp;x-email=starica_adm%40mail.r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3022" name="Picture 7" descr="D:\Мои документы\staritsa_city_co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0" y="130177"/>
            <a:ext cx="798575" cy="88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52826" y="160338"/>
            <a:ext cx="10997183" cy="8310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tabLst>
                <a:tab pos="21907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tabLst>
                <a:tab pos="21907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дорожного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хозяйства»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8216900" y="5575300"/>
            <a:ext cx="3759891" cy="11149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дворовой территории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Ленина,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 98, К. Маркса, д.75а, 83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150" y="1075227"/>
            <a:ext cx="8397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Объем финансирования Подпрограммы составил 93 200,1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тыс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руб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., 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том числе средства областного бюджета в сумме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76 524,3 тыс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(8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%)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5575299"/>
            <a:ext cx="3733801" cy="111496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206946" y="5575299"/>
            <a:ext cx="3920556" cy="11149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дороги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ул. Коммунистическая от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ул. Володарского до ул. Пушкина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11" y="1783113"/>
            <a:ext cx="3620178" cy="26733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0" y="1783112"/>
            <a:ext cx="3577474" cy="26733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Объект 5">
            <a:extLst>
              <a:ext uri="{FF2B5EF4-FFF2-40B4-BE49-F238E27FC236}">
                <a16:creationId xmlns:a16="http://schemas.microsoft.com/office/drawing/2014/main" id="{83BF8301-8A59-4108-A9A2-8F5F3A74D5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125" y="1783112"/>
            <a:ext cx="3637439" cy="373420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0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68096" y="0"/>
            <a:ext cx="11423905" cy="989810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земельными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94924"/>
              </p:ext>
            </p:extLst>
          </p:nvPr>
        </p:nvGraphicFramePr>
        <p:xfrm>
          <a:off x="295275" y="989810"/>
          <a:ext cx="11477625" cy="5201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1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г.,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9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ресурсами, в том числе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527,9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1 047,0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994,7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188,4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ГТС, находящихся в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собственности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164,8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164,8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664,5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6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имущества и размещение информации о проводимых торгах в СМИ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285,5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387,9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Межевание земельных участков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4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капитального ремонта общедомового имущества в многоквартирных домах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186,1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215,5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215,4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8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содержания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жилого и нежилого фонда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228,7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151,6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3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2 627,3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2 904,1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2 821,6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3 155,2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3 951,1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3 816,3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121,0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6" y="66675"/>
            <a:ext cx="771524" cy="89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6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51222" y="31537"/>
            <a:ext cx="10433154" cy="95827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развитие гражданского общества»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07" y="131153"/>
            <a:ext cx="772615" cy="8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97758"/>
              </p:ext>
            </p:extLst>
          </p:nvPr>
        </p:nvGraphicFramePr>
        <p:xfrm>
          <a:off x="381002" y="989811"/>
          <a:ext cx="11477625" cy="5629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1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г.,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Эффективное выполнение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функций и государственных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полномочий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6 951,2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9 790,4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9 730,4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информационной открытости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общественного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1 919,0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2 120,0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2 120,0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6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населения и организация социально-значимых мероприятий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10 642,5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4 620,6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4 464,2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28 653,9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27 500,4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27 018,5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48 166,6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44 031,4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43 333,1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09076" y="158884"/>
            <a:ext cx="10433154" cy="95827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61" y="143115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5280"/>
              </p:ext>
            </p:extLst>
          </p:nvPr>
        </p:nvGraphicFramePr>
        <p:xfrm>
          <a:off x="522161" y="1238251"/>
          <a:ext cx="11320069" cy="5127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4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сбалансированности и устойчивости консолидированного бюджета Старицкого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52 401,9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49 755,9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49 755,9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осуществления бюджетного процесса 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1 831,1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2 301,6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2 301,6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125,7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8 488,6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8 454,6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8 438,4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62 721,6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60 512,1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60 495,9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2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76992" y="0"/>
            <a:ext cx="10433154" cy="95827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поселениям из районного бюджета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(2021-2022г.г.),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947" y="111259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99288043"/>
              </p:ext>
            </p:extLst>
          </p:nvPr>
        </p:nvGraphicFramePr>
        <p:xfrm>
          <a:off x="837405" y="1101070"/>
          <a:ext cx="10972742" cy="528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86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57" y="197307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44842" y="197307"/>
            <a:ext cx="9512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районного бюджета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2020-2022 годы, тыс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83941"/>
              </p:ext>
            </p:extLst>
          </p:nvPr>
        </p:nvGraphicFramePr>
        <p:xfrm>
          <a:off x="400050" y="1228724"/>
          <a:ext cx="11363327" cy="4834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0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614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исполнения, 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4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год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к 2020 году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 к 2021 году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3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628 771,9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750 973,1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761 499,3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218 925,3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256 094,3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</a:t>
                      </a: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051,4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628 911,1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728 331,7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718 465,3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 Профицит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-139,2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22 641,4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43 034,0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7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05789" y="312966"/>
            <a:ext cx="8574505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исполнения доходов районного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 2021-2022 годы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млн.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547" y="15888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25332736"/>
              </p:ext>
            </p:extLst>
          </p:nvPr>
        </p:nvGraphicFramePr>
        <p:xfrm>
          <a:off x="545433" y="1384868"/>
          <a:ext cx="1132271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50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57276" y="0"/>
            <a:ext cx="11049000" cy="114869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динамика поступлений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49451"/>
              </p:ext>
            </p:extLst>
          </p:nvPr>
        </p:nvGraphicFramePr>
        <p:xfrm>
          <a:off x="191194" y="1148692"/>
          <a:ext cx="11752067" cy="4950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5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7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8919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плана, %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поступлений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году к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5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Налоговые доходы,  </a:t>
                      </a:r>
                      <a:r>
                        <a:rPr lang="ru-RU" sz="2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b="1" u="sng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224 059,9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204 956,6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260 738,8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36 678,9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198 819,5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176 991,3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232 491,6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33 672,1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5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14 904,4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17 959,5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18 077,4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3 173,0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2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8 426,8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7 410,8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7 773,4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-653,4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1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1 909,2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2 595,0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2 396,4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99">
                <a:tc gridSpan="7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961" y="116646"/>
            <a:ext cx="697754" cy="77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1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52524" y="0"/>
            <a:ext cx="10963275" cy="994611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динамика поступлений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48" y="81842"/>
            <a:ext cx="720476" cy="80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424489"/>
              </p:ext>
            </p:extLst>
          </p:nvPr>
        </p:nvGraphicFramePr>
        <p:xfrm>
          <a:off x="333374" y="1042673"/>
          <a:ext cx="11553827" cy="5809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4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53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321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плана 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поступлений в 2022 году к 2021 году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сумме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32 034,4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14 281,1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22 312,6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-9 721,8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8 241,7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6 259,0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7 415,6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-826,1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9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Аренда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имущества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2 934,0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1 770,6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2 701,9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-232,0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имущества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5 739,0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1 683,2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2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270,5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-4 468,5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земли, плата за увеличение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зем.участков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10 341,8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3 482,6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8 416,9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-1 924,9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1 986,2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408,4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757,2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185,4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-1 229,1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5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2 791,7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677,3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1 750,5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-1 041,2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3" marR="609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4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25578" y="77041"/>
            <a:ext cx="8574505" cy="83572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741373"/>
              </p:ext>
            </p:extLst>
          </p:nvPr>
        </p:nvGraphicFramePr>
        <p:xfrm>
          <a:off x="325234" y="974230"/>
          <a:ext cx="11495464" cy="5574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4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43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8439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2021 год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2022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плана%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поступлений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 к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сумме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1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24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494 878,8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473 081,6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478 447,9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-16 430,9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9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49 311,5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29 852,7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36 169,7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73,3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ru-RU" sz="22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3 141,8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8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164 978,0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118 246,0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118 149,6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-46 828,4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262 469,1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295 051,2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294 283,6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31 814,5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2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19 282,9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29 931,7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29 928,7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10 645,8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0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возврат МБТ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-1 162,7</a:t>
                      </a:r>
                      <a:endParaRPr lang="ru-RU" sz="22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-83,7</a:t>
                      </a:r>
                      <a:endParaRPr lang="ru-RU" sz="22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1 079,0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617" y="59862"/>
            <a:ext cx="764242" cy="85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4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71075" y="0"/>
            <a:ext cx="10603830" cy="51334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районного бюджета за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668999"/>
              </p:ext>
            </p:extLst>
          </p:nvPr>
        </p:nvGraphicFramePr>
        <p:xfrm>
          <a:off x="257175" y="474244"/>
          <a:ext cx="11706224" cy="6043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1163">
                <a:tc rowSpan="2"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 2021 год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к 2021,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40">
                <a:tc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727 491,6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741 232,2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715 287,0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73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393 205,0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428 412,9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426 607,2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73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66 133,4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56 783,8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56 722,2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173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физической культуры и спорта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9 725,1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11 110,4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11 103,4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173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Молодежь Старицкого района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7 390,4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4 989,0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4 762,2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11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правопорядка и безопасности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10 823,5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10 861,2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10 824,1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174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комфортных условий проживания населения и для развития экономики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126 170,8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120 580,3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97 622,6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579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3 155,2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3 951,1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3 816,3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1468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управление и гражданское общество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48 166,6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44 031,4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43 333,1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394"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62 721,6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60 512,1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60 495,9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792">
                <a:tc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840,1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3 301,8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3 178,3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378,3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6416">
                <a:tc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728 331,7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744 534,0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718 465,3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357" y="69093"/>
            <a:ext cx="752767" cy="8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7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57012" y="1"/>
            <a:ext cx="11158788" cy="647700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54207"/>
              </p:ext>
            </p:extLst>
          </p:nvPr>
        </p:nvGraphicFramePr>
        <p:xfrm>
          <a:off x="415637" y="790577"/>
          <a:ext cx="11538238" cy="5441589"/>
        </p:xfrm>
        <a:graphic>
          <a:graphicData uri="http://schemas.openxmlformats.org/drawingml/2006/table">
            <a:tbl>
              <a:tblPr firstRow="1" firstCol="1" bandRow="1"/>
              <a:tblGrid>
                <a:gridCol w="303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2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0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46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72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всего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источникам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всего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lang="ru-RU" sz="18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 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источникам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126929"/>
                  </a:ext>
                </a:extLst>
              </a:tr>
              <a:tr h="507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</a:t>
                      </a:r>
                      <a:r>
                        <a:rPr lang="ru-RU" sz="20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«Культура»</a:t>
                      </a:r>
                      <a:endParaRPr lang="ru-RU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294,6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250,0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41,6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3,0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294,6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250,0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41,6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3,0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72762"/>
                  </a:ext>
                </a:extLst>
              </a:tr>
              <a:tr h="1322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«Творческие люди» 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гос. поддержка лучшим сельским учреждениям культуры, лучшим работникам сельских учреждений культуры)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294,6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250,0</a:t>
                      </a:r>
                      <a:endParaRPr lang="ru-RU" sz="20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41,6</a:t>
                      </a:r>
                      <a:endParaRPr lang="ru-RU" sz="20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3,0</a:t>
                      </a:r>
                      <a:endParaRPr lang="ru-RU" sz="20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294,6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250,0</a:t>
                      </a:r>
                      <a:endParaRPr lang="ru-RU" sz="20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41,6</a:t>
                      </a:r>
                      <a:endParaRPr lang="ru-RU" sz="20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3,0</a:t>
                      </a:r>
                      <a:endParaRPr lang="ru-RU" sz="2000" b="0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892666"/>
                  </a:ext>
                </a:extLst>
              </a:tr>
              <a:tr h="1143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НП «Безопасные и качественные </a:t>
                      </a:r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автомобильные дороги»</a:t>
                      </a:r>
                      <a:endParaRPr lang="ru-RU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i="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3 802,6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3 042,1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760,5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3 802,6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3 042,1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760,5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«Безопасность 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дорожного </a:t>
                      </a:r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движения»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обеспечению БДД на а/д)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3 802,6</a:t>
                      </a: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3 042,1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760,5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3 802,6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3 042,1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760,5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НП</a:t>
                      </a:r>
                      <a:endParaRPr lang="ru-RU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77" marR="1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4 097,2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250,0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3 083,7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763,5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4 097,2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250,0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3 083,7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763,5</a:t>
                      </a:r>
                      <a:endParaRPr lang="ru-RU" sz="20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977" marR="18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424" y="66676"/>
            <a:ext cx="67425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7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8930</TotalTime>
  <Words>1963</Words>
  <Application>Microsoft Office PowerPoint</Application>
  <PresentationFormat>Широкоэкранный</PresentationFormat>
  <Paragraphs>809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Основные показатели исполнения доходов районного бюджета за 2021-2022 годы, млн. руб.</vt:lpstr>
      <vt:lpstr>Структура и динамика поступлений налоговых доходов, тыс. руб.</vt:lpstr>
      <vt:lpstr>Структура и динамика поступлений  неналоговых доходов, тыс. руб.</vt:lpstr>
      <vt:lpstr>Безвозмездные поступления, тыс. руб.</vt:lpstr>
      <vt:lpstr>Расходы районного бюджета за 2022 год, тыс. руб.</vt:lpstr>
      <vt:lpstr>Национальные проекты, тыс. руб.</vt:lpstr>
      <vt:lpstr>Муниципальная программа  «Развитие образования в Старицком районе», тыс. руб.</vt:lpstr>
      <vt:lpstr>Подпрограмма 1 «Модернизация дошкольного и общего образования как института социального развития»</vt:lpstr>
      <vt:lpstr>Заработная плата педагогических работников детских садов,  школ и дошкольных групп, ЦДО, руб.</vt:lpstr>
      <vt:lpstr>Муниципальная программа  «Развитие культуры Старицкого района», тыс. руб.</vt:lpstr>
      <vt:lpstr>Заработная плата работников отрасли культура, руб.</vt:lpstr>
      <vt:lpstr>Подпрограмма 2 «Создание условий для повышения качества  услуг, предоставляемых учреждениями культуры»</vt:lpstr>
      <vt:lpstr>Муниципальная программа «Развитие физической культуры и спорта Старицкого района», тыс. руб.</vt:lpstr>
      <vt:lpstr>Заработная плата педагогических работников ДЮСШ, руб.</vt:lpstr>
      <vt:lpstr>Муниципальная программа  «Молодежь Старицкого района», тыс. руб.</vt:lpstr>
      <vt:lpstr>Муниципальная программа «Обеспечение правопорядка и безопасности населения», тыс. руб.</vt:lpstr>
      <vt:lpstr>Муниципальная программа «Создание комфортных условий проживания населения и благоприятной среды  для развития экономики», тыс. руб.</vt:lpstr>
      <vt:lpstr>Презентация PowerPoint</vt:lpstr>
      <vt:lpstr>Презентация PowerPoint</vt:lpstr>
      <vt:lpstr>Муниципальная программа «Управление муниципальным имуществом и земельными ресурсами», тыс. руб.</vt:lpstr>
      <vt:lpstr>Муниципальная программа «Муниципальное управление и развитие гражданского общества», тыс. руб.</vt:lpstr>
      <vt:lpstr>Муниципальная программа  «Управление муниципальными финансами», тыс. руб.</vt:lpstr>
      <vt:lpstr>Дотации поселениям из районного бюджета  (2021-2022г.г.), тыс. руб.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Лупик ОГ</cp:lastModifiedBy>
  <cp:revision>856</cp:revision>
  <cp:lastPrinted>2023-05-11T14:09:31Z</cp:lastPrinted>
  <dcterms:created xsi:type="dcterms:W3CDTF">2018-11-26T08:56:04Z</dcterms:created>
  <dcterms:modified xsi:type="dcterms:W3CDTF">2023-06-05T06:45:34Z</dcterms:modified>
</cp:coreProperties>
</file>