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327" r:id="rId3"/>
    <p:sldId id="328" r:id="rId4"/>
    <p:sldId id="332" r:id="rId5"/>
    <p:sldId id="333" r:id="rId6"/>
    <p:sldId id="334" r:id="rId7"/>
    <p:sldId id="335" r:id="rId8"/>
    <p:sldId id="288" r:id="rId9"/>
    <p:sldId id="314" r:id="rId10"/>
    <p:sldId id="289" r:id="rId11"/>
    <p:sldId id="316" r:id="rId12"/>
    <p:sldId id="317" r:id="rId13"/>
    <p:sldId id="293" r:id="rId14"/>
    <p:sldId id="318" r:id="rId15"/>
    <p:sldId id="319" r:id="rId16"/>
    <p:sldId id="297" r:id="rId17"/>
    <p:sldId id="320" r:id="rId18"/>
    <p:sldId id="321" r:id="rId19"/>
    <p:sldId id="306" r:id="rId20"/>
    <p:sldId id="307" r:id="rId21"/>
    <p:sldId id="308" r:id="rId22"/>
    <p:sldId id="322" r:id="rId23"/>
    <p:sldId id="323" r:id="rId24"/>
    <p:sldId id="324" r:id="rId25"/>
    <p:sldId id="309" r:id="rId26"/>
    <p:sldId id="310" r:id="rId27"/>
    <p:sldId id="30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6305" autoAdjust="0"/>
  </p:normalViewPr>
  <p:slideViewPr>
    <p:cSldViewPr snapToGrid="0">
      <p:cViewPr varScale="1">
        <p:scale>
          <a:sx n="115" d="100"/>
          <a:sy n="115" d="100"/>
        </p:scale>
        <p:origin x="14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54812539065653E-2"/>
          <c:y val="2.861128022814468E-2"/>
          <c:w val="0.93894514698806308"/>
          <c:h val="0.7529571387206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197.4</c:v>
                </c:pt>
                <c:pt idx="1">
                  <c:v>21.5</c:v>
                </c:pt>
                <c:pt idx="2">
                  <c:v>409.8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58-4716-8429-36A60BA27D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224.1</c:v>
                </c:pt>
                <c:pt idx="1">
                  <c:v>32</c:v>
                </c:pt>
                <c:pt idx="2">
                  <c:v>494.9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58-4716-8429-36A60BA27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17"/>
        <c:axId val="98159616"/>
        <c:axId val="86684416"/>
      </c:barChart>
      <c:catAx>
        <c:axId val="9815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684416"/>
        <c:crosses val="autoZero"/>
        <c:auto val="1"/>
        <c:lblAlgn val="ctr"/>
        <c:lblOffset val="100"/>
        <c:noMultiLvlLbl val="0"/>
      </c:catAx>
      <c:valAx>
        <c:axId val="8668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159616"/>
        <c:crosses val="autoZero"/>
        <c:crossBetween val="between"/>
      </c:valAx>
      <c:spPr>
        <a:noFill/>
        <a:ln>
          <a:solidFill>
            <a:schemeClr val="accent1">
              <a:alpha val="94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6205570076018849"/>
          <c:y val="0"/>
          <c:w val="0.26647232581434965"/>
          <c:h val="0.135942289865754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63409192324855E-2"/>
          <c:y val="5.6625368789434147E-3"/>
          <c:w val="0.74450241780048965"/>
          <c:h val="0.817741664366727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 (тыс.руб.)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AC6762EC-4D18-4AB0-BCD1-FAD461B440DF}" type="VALUE">
                      <a:rPr lang="en-US" sz="2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EF-4329-A0CE-AE019ED4392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8EF-4329-A0CE-AE019ED43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0</c:v>
                </c:pt>
                <c:pt idx="1">
                  <c:v>1862.4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42-4C60-9419-2D87778295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 (тыс.руб.)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2358055087488017E-2"/>
                  <c:y val="-2.0201525840839781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42-4C60-9419-2D87778295E3}"/>
                </c:ext>
              </c:extLst>
            </c:dLbl>
            <c:dLbl>
              <c:idx val="1"/>
              <c:layout>
                <c:manualLayout>
                  <c:x val="2.5576057709687079E-2"/>
                  <c:y val="-8.7279251073482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42-4C60-9419-2D87778295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8768.2999999999993</c:v>
                </c:pt>
                <c:pt idx="1">
                  <c:v>5542.4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42-4C60-9419-2D87778295E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 (тыс.руб.)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506219879378951E-2"/>
                  <c:y val="-5.7899729759932711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1B-49DD-88D6-6B6E78623012}"/>
                </c:ext>
              </c:extLst>
            </c:dLbl>
            <c:dLbl>
              <c:idx val="1"/>
              <c:layout>
                <c:manualLayout>
                  <c:x val="8.9843837492093528E-2"/>
                  <c:y val="-4.694617964212939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1B-49DD-88D6-6B6E786230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6321.5</c:v>
                </c:pt>
                <c:pt idx="1">
                  <c:v>8173.7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7-42EA-9EDE-0FD8FC817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673344"/>
        <c:axId val="51695616"/>
        <c:axId val="142463424"/>
      </c:bar3DChart>
      <c:catAx>
        <c:axId val="5167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1695616"/>
        <c:crosses val="autoZero"/>
        <c:auto val="1"/>
        <c:lblAlgn val="ctr"/>
        <c:lblOffset val="100"/>
        <c:noMultiLvlLbl val="0"/>
      </c:catAx>
      <c:valAx>
        <c:axId val="5169561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51673344"/>
        <c:crosses val="autoZero"/>
        <c:crossBetween val="between"/>
      </c:valAx>
      <c:serAx>
        <c:axId val="142463424"/>
        <c:scaling>
          <c:orientation val="minMax"/>
        </c:scaling>
        <c:delete val="1"/>
        <c:axPos val="b"/>
        <c:majorTickMark val="out"/>
        <c:minorTickMark val="none"/>
        <c:tickLblPos val="none"/>
        <c:crossAx val="51695616"/>
        <c:crosses val="autoZero"/>
      </c:serAx>
      <c:spPr>
        <a:noFill/>
        <a:ln w="18464">
          <a:noFill/>
        </a:ln>
      </c:spPr>
    </c:plotArea>
    <c:legend>
      <c:legendPos val="r"/>
      <c:layout>
        <c:manualLayout>
          <c:xMode val="edge"/>
          <c:yMode val="edge"/>
          <c:x val="0.65032163076961735"/>
          <c:y val="5.4908164871727803E-2"/>
          <c:w val="0.33122019182648138"/>
          <c:h val="0.79057260759279069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0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36284935893017E-2"/>
          <c:y val="9.2045993486715216E-2"/>
          <c:w val="0.90019296712957309"/>
          <c:h val="0.697631468931912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Дошкольные группы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A62-41DE-8FB5-B9331AF2BF28}"/>
                </c:ext>
              </c:extLst>
            </c:dLbl>
            <c:dLbl>
              <c:idx val="1"/>
              <c:layout>
                <c:manualLayout>
                  <c:x val="-1.5625E-2"/>
                  <c:y val="7.9308364897466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6E-4064-A408-395DE2C78730}"/>
                </c:ext>
              </c:extLst>
            </c:dLbl>
            <c:dLbl>
              <c:idx val="2"/>
              <c:layout>
                <c:manualLayout>
                  <c:x val="-2.0312500000000053E-2"/>
                  <c:y val="6.0017141003487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6E-4064-A408-395DE2C78730}"/>
                </c:ext>
              </c:extLst>
            </c:dLbl>
            <c:dLbl>
              <c:idx val="3"/>
              <c:layout>
                <c:manualLayout>
                  <c:x val="-2.8125000000000115E-2"/>
                  <c:y val="8.145183421901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6E-4064-A408-395DE2C78730}"/>
                </c:ext>
              </c:extLst>
            </c:dLbl>
            <c:dLbl>
              <c:idx val="4"/>
              <c:layout>
                <c:manualLayout>
                  <c:x val="-1.8749999999999999E-2"/>
                  <c:y val="5.5730202360381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6E-4064-A408-395DE2C78730}"/>
                </c:ext>
              </c:extLst>
            </c:dLbl>
            <c:dLbl>
              <c:idx val="5"/>
              <c:layout>
                <c:manualLayout>
                  <c:x val="-2.8125000000000115E-2"/>
                  <c:y val="5.1443263717275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6E-4064-A408-395DE2C78730}"/>
                </c:ext>
              </c:extLst>
            </c:dLbl>
            <c:dLbl>
              <c:idx val="6"/>
              <c:layout>
                <c:manualLayout>
                  <c:x val="-1.1980767001156481E-3"/>
                  <c:y val="5.3586733038828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6E-4064-A408-395DE2C78730}"/>
                </c:ext>
              </c:extLst>
            </c:dLbl>
            <c:dLbl>
              <c:idx val="7"/>
              <c:layout>
                <c:manualLayout>
                  <c:x val="0"/>
                  <c:y val="-2.5721631858637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FB-433B-9A89-0634ADB38E0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A62-41DE-8FB5-B9331AF2B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Лист1!$B$2:$J$2</c:f>
              <c:numCache>
                <c:formatCode>0</c:formatCode>
                <c:ptCount val="9"/>
                <c:pt idx="0">
                  <c:v>12909</c:v>
                </c:pt>
                <c:pt idx="1">
                  <c:v>21128</c:v>
                </c:pt>
                <c:pt idx="2">
                  <c:v>21212</c:v>
                </c:pt>
                <c:pt idx="3">
                  <c:v>20967</c:v>
                </c:pt>
                <c:pt idx="4">
                  <c:v>21583</c:v>
                </c:pt>
                <c:pt idx="5">
                  <c:v>22686</c:v>
                </c:pt>
                <c:pt idx="6">
                  <c:v>26676</c:v>
                </c:pt>
                <c:pt idx="7">
                  <c:v>27176</c:v>
                </c:pt>
                <c:pt idx="8">
                  <c:v>29666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E6E-4064-A408-395DE2C7873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Детские сады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5114599030340675E-2"/>
                  <c:y val="-5.27131660395785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257550476569188E-2"/>
                      <c:h val="6.24518266356108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6E-4064-A408-395DE2C78730}"/>
                </c:ext>
              </c:extLst>
            </c:dLbl>
            <c:dLbl>
              <c:idx val="1"/>
              <c:layout>
                <c:manualLayout>
                  <c:x val="-3.7500000000000006E-2"/>
                  <c:y val="-6.2160610325041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6E-4064-A408-395DE2C78730}"/>
                </c:ext>
              </c:extLst>
            </c:dLbl>
            <c:dLbl>
              <c:idx val="2"/>
              <c:layout>
                <c:manualLayout>
                  <c:x val="-2.9687499999999999E-2"/>
                  <c:y val="-5.5730202360381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6E-4064-A408-395DE2C78730}"/>
                </c:ext>
              </c:extLst>
            </c:dLbl>
            <c:dLbl>
              <c:idx val="3"/>
              <c:layout>
                <c:manualLayout>
                  <c:x val="-2.8125000000000115E-2"/>
                  <c:y val="-6.8591018289700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6E-4064-A408-395DE2C78730}"/>
                </c:ext>
              </c:extLst>
            </c:dLbl>
            <c:dLbl>
              <c:idx val="4"/>
              <c:layout>
                <c:manualLayout>
                  <c:x val="-3.125E-2"/>
                  <c:y val="-7.502142625435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6E-4064-A408-395DE2C78730}"/>
                </c:ext>
              </c:extLst>
            </c:dLbl>
            <c:dLbl>
              <c:idx val="5"/>
              <c:layout>
                <c:manualLayout>
                  <c:x val="-1.2500000000000127E-2"/>
                  <c:y val="-7.0734487611253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6E-4064-A408-395DE2C78730}"/>
                </c:ext>
              </c:extLst>
            </c:dLbl>
            <c:dLbl>
              <c:idx val="6"/>
              <c:layout>
                <c:manualLayout>
                  <c:x val="1.0719945959979198E-2"/>
                  <c:y val="-3.0008570501743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6E-4064-A408-395DE2C78730}"/>
                </c:ext>
              </c:extLst>
            </c:dLbl>
            <c:dLbl>
              <c:idx val="7"/>
              <c:layout>
                <c:manualLayout>
                  <c:x val="-1.8565267964404709E-2"/>
                  <c:y val="6.76066840213736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27175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476024925923833E-2"/>
                      <c:h val="9.21585478687332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DE9-4140-8EA2-8DB385DC09B8}"/>
                </c:ext>
              </c:extLst>
            </c:dLbl>
            <c:dLbl>
              <c:idx val="8"/>
              <c:layout>
                <c:manualLayout>
                  <c:x val="-1.9868522403080377E-3"/>
                  <c:y val="5.25149983780519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095974676428587E-2"/>
                      <c:h val="9.21585478687332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CC7-433F-B308-F643CC8F82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Лист1!$B$3:$J$3</c:f>
              <c:numCache>
                <c:formatCode>0</c:formatCode>
                <c:ptCount val="9"/>
                <c:pt idx="0">
                  <c:v>23924</c:v>
                </c:pt>
                <c:pt idx="1">
                  <c:v>24770</c:v>
                </c:pt>
                <c:pt idx="2">
                  <c:v>24210</c:v>
                </c:pt>
                <c:pt idx="3">
                  <c:v>24341</c:v>
                </c:pt>
                <c:pt idx="4">
                  <c:v>25709</c:v>
                </c:pt>
                <c:pt idx="5">
                  <c:v>25000</c:v>
                </c:pt>
                <c:pt idx="6">
                  <c:v>26676</c:v>
                </c:pt>
                <c:pt idx="7">
                  <c:v>27175</c:v>
                </c:pt>
                <c:pt idx="8">
                  <c:v>29533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E6E-4064-A408-395DE2C78730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Школы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6.1516117243100729E-2"/>
                  <c:y val="-2.6857111741126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934398876287972E-2"/>
                      <c:h val="5.79901914287420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E6E-4064-A408-395DE2C78730}"/>
                </c:ext>
              </c:extLst>
            </c:dLbl>
            <c:dLbl>
              <c:idx val="1"/>
              <c:layout>
                <c:manualLayout>
                  <c:x val="-2.9687499999999999E-2"/>
                  <c:y val="2.7865101180190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E6E-4064-A408-395DE2C78730}"/>
                </c:ext>
              </c:extLst>
            </c:dLbl>
            <c:dLbl>
              <c:idx val="2"/>
              <c:layout>
                <c:manualLayout>
                  <c:x val="-1.4062500000000021E-2"/>
                  <c:y val="-1.9291223893978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E6E-4064-A408-395DE2C78730}"/>
                </c:ext>
              </c:extLst>
            </c:dLbl>
            <c:dLbl>
              <c:idx val="3"/>
              <c:layout>
                <c:manualLayout>
                  <c:x val="-7.8125000000001162E-3"/>
                  <c:y val="-2.357816253708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E6E-4064-A408-395DE2C78730}"/>
                </c:ext>
              </c:extLst>
            </c:dLbl>
            <c:dLbl>
              <c:idx val="4"/>
              <c:layout>
                <c:manualLayout>
                  <c:x val="0"/>
                  <c:y val="-4.0725917109509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E6E-4064-A408-395DE2C78730}"/>
                </c:ext>
              </c:extLst>
            </c:dLbl>
            <c:dLbl>
              <c:idx val="6"/>
              <c:layout>
                <c:manualLayout>
                  <c:x val="-4.6874986733896574E-3"/>
                  <c:y val="-7.704202583842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E6E-4064-A408-395DE2C78730}"/>
                </c:ext>
              </c:extLst>
            </c:dLbl>
            <c:dLbl>
              <c:idx val="7"/>
              <c:layout>
                <c:manualLayout>
                  <c:x val="0"/>
                  <c:y val="-4.7156325074169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FB-433B-9A89-0634ADB38E0A}"/>
                </c:ext>
              </c:extLst>
            </c:dLbl>
            <c:dLbl>
              <c:idx val="8"/>
              <c:layout>
                <c:manualLayout>
                  <c:x val="-2.2707393598875151E-3"/>
                  <c:y val="-4.0725917109509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C7-433F-B308-F643CC8F82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Лист1!$B$4:$J$4</c:f>
              <c:numCache>
                <c:formatCode>0</c:formatCode>
                <c:ptCount val="9"/>
                <c:pt idx="0">
                  <c:v>18944</c:v>
                </c:pt>
                <c:pt idx="1">
                  <c:v>24770</c:v>
                </c:pt>
                <c:pt idx="2">
                  <c:v>22124</c:v>
                </c:pt>
                <c:pt idx="3">
                  <c:v>21977</c:v>
                </c:pt>
                <c:pt idx="4">
                  <c:v>22107</c:v>
                </c:pt>
                <c:pt idx="5">
                  <c:v>23876</c:v>
                </c:pt>
                <c:pt idx="6">
                  <c:v>28016</c:v>
                </c:pt>
                <c:pt idx="7">
                  <c:v>29625</c:v>
                </c:pt>
                <c:pt idx="8">
                  <c:v>31800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4E6E-4064-A408-395DE2C78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28672"/>
        <c:axId val="51745152"/>
      </c:lineChart>
      <c:catAx>
        <c:axId val="5162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745152"/>
        <c:crosses val="autoZero"/>
        <c:auto val="1"/>
        <c:lblAlgn val="ctr"/>
        <c:lblOffset val="100"/>
        <c:noMultiLvlLbl val="0"/>
      </c:catAx>
      <c:valAx>
        <c:axId val="51745152"/>
        <c:scaling>
          <c:orientation val="minMax"/>
          <c:max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628672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179184579283846E-2"/>
          <c:y val="0.88441670798892669"/>
          <c:w val="0.9"/>
          <c:h val="6.9253806008262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7522275176129"/>
          <c:y val="6.4180872354882901E-2"/>
          <c:w val="0.92060297736220476"/>
          <c:h val="0.583328804480829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Работники ДК, межпоселенческой библиотеки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4.9840510366826192E-2"/>
                  <c:y val="6.0017141003487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71-4F3E-8592-613B3CDB7950}"/>
                </c:ext>
              </c:extLst>
            </c:dLbl>
            <c:dLbl>
              <c:idx val="1"/>
              <c:layout>
                <c:manualLayout>
                  <c:x val="-4.2364433811802556E-2"/>
                  <c:y val="6.001714100348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71-4F3E-8592-613B3CDB7950}"/>
                </c:ext>
              </c:extLst>
            </c:dLbl>
            <c:dLbl>
              <c:idx val="2"/>
              <c:layout>
                <c:manualLayout>
                  <c:x val="-4.485645933014392E-2"/>
                  <c:y val="6.0017141003487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71-4F3E-8592-613B3CDB7950}"/>
                </c:ext>
              </c:extLst>
            </c:dLbl>
            <c:dLbl>
              <c:idx val="3"/>
              <c:layout>
                <c:manualLayout>
                  <c:x val="-3.9872408293460941E-2"/>
                  <c:y val="6.0017141003487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71-4F3E-8592-613B3CDB7950}"/>
                </c:ext>
              </c:extLst>
            </c:dLbl>
            <c:dLbl>
              <c:idx val="4"/>
              <c:layout>
                <c:manualLayout>
                  <c:x val="-5.1086523125997013E-2"/>
                  <c:y val="7.287795693280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71-4F3E-8592-613B3CDB7950}"/>
                </c:ext>
              </c:extLst>
            </c:dLbl>
            <c:dLbl>
              <c:idx val="5"/>
              <c:layout>
                <c:manualLayout>
                  <c:x val="-5.2332535885167855E-2"/>
                  <c:y val="6.4304079646594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71-4F3E-8592-613B3CDB7950}"/>
                </c:ext>
              </c:extLst>
            </c:dLbl>
            <c:dLbl>
              <c:idx val="6"/>
              <c:layout>
                <c:manualLayout>
                  <c:x val="-2.4920255183413176E-2"/>
                  <c:y val="7.716489557591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71-4F3E-8592-613B3CDB7950}"/>
                </c:ext>
              </c:extLst>
            </c:dLbl>
            <c:dLbl>
              <c:idx val="7"/>
              <c:layout>
                <c:manualLayout>
                  <c:x val="-2.2428229665071769E-2"/>
                  <c:y val="4.7156156297057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E-4A75-828C-155EF67B1959}"/>
                </c:ext>
              </c:extLst>
            </c:dLbl>
            <c:dLbl>
              <c:idx val="8"/>
              <c:layout>
                <c:manualLayout>
                  <c:x val="-1.8274642690937788E-16"/>
                  <c:y val="4.50128557526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4A-4558-B403-31E651FFD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9"/>
                <c:pt idx="0">
                  <c:v>10849</c:v>
                </c:pt>
                <c:pt idx="1">
                  <c:v>11811</c:v>
                </c:pt>
                <c:pt idx="2">
                  <c:v>11824</c:v>
                </c:pt>
                <c:pt idx="3">
                  <c:v>11866</c:v>
                </c:pt>
                <c:pt idx="4">
                  <c:v>17606.2</c:v>
                </c:pt>
                <c:pt idx="5">
                  <c:v>21802.799999999999</c:v>
                </c:pt>
                <c:pt idx="6">
                  <c:v>23956.6</c:v>
                </c:pt>
                <c:pt idx="7">
                  <c:v>25390.9</c:v>
                </c:pt>
                <c:pt idx="8">
                  <c:v>28372.2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271-4F3E-8592-613B3CDB795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Педагогические работники ДШИ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2332535885167626E-2"/>
                  <c:y val="-5.5730202360381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71-4F3E-8592-613B3CDB7950}"/>
                </c:ext>
              </c:extLst>
            </c:dLbl>
            <c:dLbl>
              <c:idx val="1"/>
              <c:layout>
                <c:manualLayout>
                  <c:x val="-4.2364433811802556E-2"/>
                  <c:y val="-4.5012855752615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71-4F3E-8592-613B3CDB7950}"/>
                </c:ext>
              </c:extLst>
            </c:dLbl>
            <c:dLbl>
              <c:idx val="2"/>
              <c:layout>
                <c:manualLayout>
                  <c:x val="-4.485645933014392E-2"/>
                  <c:y val="-5.1443263717275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71-4F3E-8592-613B3CDB7950}"/>
                </c:ext>
              </c:extLst>
            </c:dLbl>
            <c:dLbl>
              <c:idx val="3"/>
              <c:layout>
                <c:manualLayout>
                  <c:x val="-5.3578548644338156E-2"/>
                  <c:y val="-5.1443263717275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71-4F3E-8592-613B3CDB7950}"/>
                </c:ext>
              </c:extLst>
            </c:dLbl>
            <c:dLbl>
              <c:idx val="4"/>
              <c:layout>
                <c:manualLayout>
                  <c:x val="-6.3546650717703435E-2"/>
                  <c:y val="-6.001714100348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271-4F3E-8592-613B3CDB7950}"/>
                </c:ext>
              </c:extLst>
            </c:dLbl>
            <c:dLbl>
              <c:idx val="5"/>
              <c:layout>
                <c:manualLayout>
                  <c:x val="-6.4792663476874124E-2"/>
                  <c:y val="-6.6447548968147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271-4F3E-8592-613B3CDB7950}"/>
                </c:ext>
              </c:extLst>
            </c:dLbl>
            <c:dLbl>
              <c:idx val="6"/>
              <c:layout>
                <c:manualLayout>
                  <c:x val="-8.4728867623604459E-2"/>
                  <c:y val="-5.3586733038828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271-4F3E-8592-613B3CDB7950}"/>
                </c:ext>
              </c:extLst>
            </c:dLbl>
            <c:dLbl>
              <c:idx val="7"/>
              <c:layout>
                <c:manualLayout>
                  <c:x val="-6.6038676236044661E-2"/>
                  <c:y val="-4.929996317283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9E-4A75-828C-155EF67B1959}"/>
                </c:ext>
              </c:extLst>
            </c:dLbl>
            <c:dLbl>
              <c:idx val="8"/>
              <c:layout>
                <c:manualLayout>
                  <c:x val="0"/>
                  <c:y val="-4.286938643106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4A-4558-B403-31E651FFD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Лист1!$B$3:$J$3</c:f>
              <c:numCache>
                <c:formatCode>General</c:formatCode>
                <c:ptCount val="9"/>
                <c:pt idx="0">
                  <c:v>18841</c:v>
                </c:pt>
                <c:pt idx="1">
                  <c:v>18840</c:v>
                </c:pt>
                <c:pt idx="2">
                  <c:v>18841</c:v>
                </c:pt>
                <c:pt idx="3">
                  <c:v>18841</c:v>
                </c:pt>
                <c:pt idx="4">
                  <c:v>23197.9</c:v>
                </c:pt>
                <c:pt idx="5">
                  <c:v>25228.799999999999</c:v>
                </c:pt>
                <c:pt idx="6">
                  <c:v>29965.4</c:v>
                </c:pt>
                <c:pt idx="7">
                  <c:v>29961.4</c:v>
                </c:pt>
                <c:pt idx="8">
                  <c:v>32758.7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271-4F3E-8592-613B3CDB7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45696"/>
        <c:axId val="52047232"/>
      </c:lineChart>
      <c:catAx>
        <c:axId val="5204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047232"/>
        <c:crosses val="autoZero"/>
        <c:auto val="1"/>
        <c:lblAlgn val="ctr"/>
        <c:lblOffset val="100"/>
        <c:noMultiLvlLbl val="0"/>
      </c:catAx>
      <c:valAx>
        <c:axId val="5204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04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62639553429028E-2"/>
          <c:y val="0.77509977258972373"/>
          <c:w val="0.96137360446570974"/>
          <c:h val="0.13529240803419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006429661547955E-2"/>
          <c:y val="5.6624735155632044E-3"/>
          <c:w val="0.80809394348819474"/>
          <c:h val="0.817741664366727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0869098613330699"/>
                  <c:y val="7.769503901881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01-47B2-8345-78222190B3F3}"/>
                </c:ext>
              </c:extLst>
            </c:dLbl>
            <c:dLbl>
              <c:idx val="1"/>
              <c:layout>
                <c:manualLayout>
                  <c:x val="0.14524876119889774"/>
                  <c:y val="0.43978556764540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01-47B2-8345-78222190B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1198.0999999999999</c:v>
                </c:pt>
                <c:pt idx="1">
                  <c:v>12165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01-47B2-8345-78222190B3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0177688840433641E-2"/>
                  <c:y val="-4.3938372192126367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01-47B2-8345-78222190B3F3}"/>
                </c:ext>
              </c:extLst>
            </c:dLbl>
            <c:dLbl>
              <c:idx val="1"/>
              <c:layout>
                <c:manualLayout>
                  <c:x val="0.13210185540671351"/>
                  <c:y val="7.3707477246186759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01-47B2-8345-78222190B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190.1</c:v>
                </c:pt>
                <c:pt idx="1">
                  <c:v>2319.1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01-47B2-8345-78222190B3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5.0075066161353106E-2"/>
                  <c:y val="-8.5453334310223408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01-47B2-8345-78222190B3F3}"/>
                </c:ext>
              </c:extLst>
            </c:dLbl>
            <c:dLbl>
              <c:idx val="1"/>
              <c:layout>
                <c:manualLayout>
                  <c:x val="0.11884575196591871"/>
                  <c:y val="-6.3005297634979043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01-47B2-8345-78222190B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1119.2</c:v>
                </c:pt>
                <c:pt idx="1">
                  <c:v>4507.2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01-47B2-8345-78222190B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327168"/>
        <c:axId val="52328704"/>
        <c:axId val="52042368"/>
      </c:bar3DChart>
      <c:catAx>
        <c:axId val="52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2328704"/>
        <c:crosses val="autoZero"/>
        <c:auto val="1"/>
        <c:lblAlgn val="ctr"/>
        <c:lblOffset val="100"/>
        <c:noMultiLvlLbl val="0"/>
      </c:catAx>
      <c:valAx>
        <c:axId val="523287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52327168"/>
        <c:crosses val="autoZero"/>
        <c:crossBetween val="between"/>
      </c:valAx>
      <c:serAx>
        <c:axId val="52042368"/>
        <c:scaling>
          <c:orientation val="minMax"/>
        </c:scaling>
        <c:delete val="1"/>
        <c:axPos val="b"/>
        <c:majorTickMark val="out"/>
        <c:minorTickMark val="none"/>
        <c:tickLblPos val="none"/>
        <c:crossAx val="52328704"/>
        <c:crosses val="autoZero"/>
      </c:serAx>
      <c:spPr>
        <a:noFill/>
        <a:ln w="18464">
          <a:noFill/>
        </a:ln>
      </c:spPr>
    </c:plotArea>
    <c:legend>
      <c:legendPos val="r"/>
      <c:layout>
        <c:manualLayout>
          <c:xMode val="edge"/>
          <c:yMode val="edge"/>
          <c:x val="0.7124307657029334"/>
          <c:y val="3.2051214957183806E-2"/>
          <c:w val="0.28756923429706649"/>
          <c:h val="0.91894790434651297"/>
        </c:manualLayout>
      </c:layout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0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252537481477301E-3"/>
          <c:y val="0"/>
          <c:w val="0.6961953128523527"/>
          <c:h val="0.817741664366727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 (тыс.руб.)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976702708649215E-2"/>
                  <c:y val="-6.3636728965606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4640057075164"/>
                      <c:h val="8.007505548789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617-45A0-B8A8-8EB979BDADB3}"/>
                </c:ext>
              </c:extLst>
            </c:dLbl>
            <c:dLbl>
              <c:idx val="1"/>
              <c:layout>
                <c:manualLayout>
                  <c:x val="1.0427204317958728E-2"/>
                  <c:y val="-9.4350849373265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83000713439549"/>
                      <c:h val="6.01880723344877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617-45A0-B8A8-8EB979BDA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387.2</c:v>
                </c:pt>
                <c:pt idx="1">
                  <c:v>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17-45A0-B8A8-8EB979BDAD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 (тыс.руб.)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77724828673243E-2"/>
                  <c:y val="-6.0656901491069289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17-45A0-B8A8-8EB979BDADB3}"/>
                </c:ext>
              </c:extLst>
            </c:dLbl>
            <c:dLbl>
              <c:idx val="1"/>
              <c:layout>
                <c:manualLayout>
                  <c:x val="0.13105321035763015"/>
                  <c:y val="-1.1088216908660527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36784569430945"/>
                      <c:h val="9.47558903606355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617-45A0-B8A8-8EB979BDA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655.29999999999995</c:v>
                </c:pt>
                <c:pt idx="1">
                  <c:v>854.6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17-45A0-B8A8-8EB979BDA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706304"/>
        <c:axId val="52732672"/>
        <c:axId val="52353664"/>
      </c:bar3DChart>
      <c:catAx>
        <c:axId val="5270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2732672"/>
        <c:crosses val="autoZero"/>
        <c:auto val="1"/>
        <c:lblAlgn val="ctr"/>
        <c:lblOffset val="100"/>
        <c:noMultiLvlLbl val="0"/>
      </c:catAx>
      <c:valAx>
        <c:axId val="527326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52706304"/>
        <c:crosses val="autoZero"/>
        <c:crossBetween val="between"/>
      </c:valAx>
      <c:serAx>
        <c:axId val="52353664"/>
        <c:scaling>
          <c:orientation val="minMax"/>
        </c:scaling>
        <c:delete val="1"/>
        <c:axPos val="b"/>
        <c:majorTickMark val="out"/>
        <c:minorTickMark val="none"/>
        <c:tickLblPos val="none"/>
        <c:crossAx val="52732672"/>
        <c:crosses val="autoZero"/>
      </c:serAx>
      <c:spPr>
        <a:noFill/>
        <a:ln w="18464">
          <a:noFill/>
        </a:ln>
      </c:spPr>
    </c:plotArea>
    <c:legend>
      <c:legendPos val="r"/>
      <c:layout>
        <c:manualLayout>
          <c:xMode val="edge"/>
          <c:yMode val="edge"/>
          <c:x val="0.66443847182069515"/>
          <c:y val="7.6319281243332607E-2"/>
          <c:w val="0.29760594945438651"/>
          <c:h val="0.82077961763386598"/>
        </c:manualLayout>
      </c:layout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0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6816533549334"/>
          <c:y val="6.6324341676436069E-2"/>
          <c:w val="0.92060297736220476"/>
          <c:h val="0.583328804480829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Административно-управленческий персонал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4.9840510366826192E-2"/>
                  <c:y val="6.0017141003487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8D-4385-A6CB-1359D6DF8D2D}"/>
                </c:ext>
              </c:extLst>
            </c:dLbl>
            <c:dLbl>
              <c:idx val="1"/>
              <c:layout>
                <c:manualLayout>
                  <c:x val="-4.2364433811802556E-2"/>
                  <c:y val="6.001714100348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8D-4385-A6CB-1359D6DF8D2D}"/>
                </c:ext>
              </c:extLst>
            </c:dLbl>
            <c:dLbl>
              <c:idx val="2"/>
              <c:layout>
                <c:manualLayout>
                  <c:x val="-4.485645933014392E-2"/>
                  <c:y val="5.1443263717275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8D-4385-A6CB-1359D6DF8D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30590</c:v>
                </c:pt>
                <c:pt idx="1">
                  <c:v>31679</c:v>
                </c:pt>
                <c:pt idx="2">
                  <c:v>31117</c:v>
                </c:pt>
                <c:pt idx="3">
                  <c:v>35724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8D-4385-A6CB-1359D6DF8D2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Педагогические работники ДЮСШ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1086523125996965E-2"/>
                  <c:y val="9.0025711505231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8D-4385-A6CB-1359D6DF8D2D}"/>
                </c:ext>
              </c:extLst>
            </c:dLbl>
            <c:dLbl>
              <c:idx val="1"/>
              <c:layout>
                <c:manualLayout>
                  <c:x val="-4.485645933014392E-2"/>
                  <c:y val="0.10074305811299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8D-4385-A6CB-1359D6DF8D2D}"/>
                </c:ext>
              </c:extLst>
            </c:dLbl>
            <c:dLbl>
              <c:idx val="2"/>
              <c:layout>
                <c:manualLayout>
                  <c:x val="-7.1022727272727321E-2"/>
                  <c:y val="8.5738857250681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08941309070816"/>
                      <c:h val="6.49364874850083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48D-4385-A6CB-1359D6DF8D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22824</c:v>
                </c:pt>
                <c:pt idx="1">
                  <c:v>26113</c:v>
                </c:pt>
                <c:pt idx="2">
                  <c:v>24704</c:v>
                </c:pt>
                <c:pt idx="3">
                  <c:v>26853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48D-4385-A6CB-1359D6DF8D2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Прочий персонал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4.4856459330143837E-2"/>
                  <c:y val="6.85910182897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8D-4385-A6CB-1359D6DF8D2D}"/>
                </c:ext>
              </c:extLst>
            </c:dLbl>
            <c:dLbl>
              <c:idx val="1"/>
              <c:layout>
                <c:manualLayout>
                  <c:x val="-3.7380382775119785E-2"/>
                  <c:y val="6.85910182897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8D-4385-A6CB-1359D6DF8D2D}"/>
                </c:ext>
              </c:extLst>
            </c:dLbl>
            <c:dLbl>
              <c:idx val="2"/>
              <c:layout>
                <c:manualLayout>
                  <c:x val="-4.3610446570972815E-2"/>
                  <c:y val="7.287795693280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8D-4385-A6CB-1359D6DF8D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10511</c:v>
                </c:pt>
                <c:pt idx="1">
                  <c:v>11275</c:v>
                </c:pt>
                <c:pt idx="2">
                  <c:v>11607</c:v>
                </c:pt>
                <c:pt idx="3">
                  <c:v>15432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48D-4385-A6CB-1359D6DF8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06464"/>
        <c:axId val="52608000"/>
      </c:lineChart>
      <c:catAx>
        <c:axId val="526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608000"/>
        <c:crosses val="autoZero"/>
        <c:auto val="1"/>
        <c:lblAlgn val="ctr"/>
        <c:lblOffset val="100"/>
        <c:noMultiLvlLbl val="0"/>
      </c:catAx>
      <c:valAx>
        <c:axId val="5260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60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268740031897927E-2"/>
          <c:y val="0.77509977258972373"/>
          <c:w val="0.87414025119617211"/>
          <c:h val="0.20454621404245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252537481477301E-3"/>
          <c:y val="0"/>
          <c:w val="0.6961953128523527"/>
          <c:h val="0.870735106105634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 (тыс.руб.)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446377083020217E-3"/>
                  <c:y val="-1.6751611527343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9875350644126"/>
                      <c:h val="0.13407330578498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3BE-4D30-9AC9-20C88EE31818}"/>
                </c:ext>
              </c:extLst>
            </c:dLbl>
            <c:dLbl>
              <c:idx val="1"/>
              <c:layout>
                <c:manualLayout>
                  <c:x val="1.0557696841826295E-2"/>
                  <c:y val="-8.2555983613385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BE-4D30-9AC9-20C88EE31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19752.900000000001</c:v>
                </c:pt>
                <c:pt idx="1">
                  <c:v>2434.6999999999998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BE-4D30-9AC9-20C88EE318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 (тыс.руб.)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8.7461065322772286E-2"/>
                  <c:y val="-6.2799766495139173E-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7294805374305"/>
                      <c:h val="7.44097385943087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3BE-4D30-9AC9-20C88EE31818}"/>
                </c:ext>
              </c:extLst>
            </c:dLbl>
            <c:dLbl>
              <c:idx val="1"/>
              <c:layout>
                <c:manualLayout>
                  <c:x val="0.12081518888158774"/>
                  <c:y val="-5.74393733484094E-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7052839667589"/>
                      <c:h val="0.10205846980963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3BE-4D30-9AC9-20C88EE31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6910.7</c:v>
                </c:pt>
                <c:pt idx="1">
                  <c:v>1127.4000000000001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BE-4D30-9AC9-20C88EE31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3655808"/>
        <c:axId val="53669888"/>
        <c:axId val="52819712"/>
      </c:bar3DChart>
      <c:catAx>
        <c:axId val="5365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3669888"/>
        <c:crosses val="autoZero"/>
        <c:auto val="1"/>
        <c:lblAlgn val="ctr"/>
        <c:lblOffset val="100"/>
        <c:noMultiLvlLbl val="0"/>
      </c:catAx>
      <c:valAx>
        <c:axId val="536698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53655808"/>
        <c:crosses val="autoZero"/>
        <c:crossBetween val="between"/>
      </c:valAx>
      <c:serAx>
        <c:axId val="52819712"/>
        <c:scaling>
          <c:orientation val="minMax"/>
        </c:scaling>
        <c:delete val="1"/>
        <c:axPos val="b"/>
        <c:majorTickMark val="out"/>
        <c:minorTickMark val="none"/>
        <c:tickLblPos val="none"/>
        <c:crossAx val="53669888"/>
        <c:crosses val="autoZero"/>
      </c:serAx>
      <c:spPr>
        <a:noFill/>
        <a:ln w="18464">
          <a:noFill/>
        </a:ln>
      </c:spPr>
    </c:plotArea>
    <c:legend>
      <c:legendPos val="r"/>
      <c:layout>
        <c:manualLayout>
          <c:xMode val="edge"/>
          <c:yMode val="edge"/>
          <c:x val="0.70520738581119058"/>
          <c:y val="0.27271861259776675"/>
          <c:w val="0.27105912110784336"/>
          <c:h val="0.50392200769844298"/>
        </c:manualLayout>
      </c:layout>
      <c:overlay val="0"/>
      <c:txPr>
        <a:bodyPr/>
        <a:lstStyle/>
        <a:p>
          <a:pPr>
            <a:defRPr sz="189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08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67662540502644"/>
          <c:y val="3.995989245848364E-4"/>
          <c:w val="0.7069196113662487"/>
          <c:h val="0.868299518783413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387D-41DE-9F81-769A50AAAED1}"/>
                </c:ext>
              </c:extLst>
            </c:dLbl>
            <c:dLbl>
              <c:idx val="1"/>
              <c:layout>
                <c:manualLayout>
                  <c:x val="8.6805966971636936E-3"/>
                  <c:y val="1.88890395587579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668732938403175E-2"/>
                      <c:h val="0.11374584826533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87D-41DE-9F81-769A50AAAED1}"/>
                </c:ext>
              </c:extLst>
            </c:dLbl>
            <c:dLbl>
              <c:idx val="2"/>
              <c:layout>
                <c:manualLayout>
                  <c:x val="3.4109202625173619E-2"/>
                  <c:y val="1.34451700120440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557695241535782E-2"/>
                      <c:h val="7.9207654217151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87D-41DE-9F81-769A50AAAED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387D-41DE-9F81-769A50AAAED1}"/>
                </c:ext>
              </c:extLst>
            </c:dLbl>
            <c:dLbl>
              <c:idx val="4"/>
              <c:layout>
                <c:manualLayout>
                  <c:x val="-5.7870676263052576E-3"/>
                  <c:y val="1.82172436305994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29654101044206E-2"/>
                      <c:h val="5.14462319865783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87D-41DE-9F81-769A50AAAED1}"/>
                </c:ext>
              </c:extLst>
            </c:dLbl>
            <c:dLbl>
              <c:idx val="5"/>
              <c:layout>
                <c:manualLayout>
                  <c:x val="-2.3461318966581006E-3"/>
                  <c:y val="1.78392241837042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166647315684625E-2"/>
                      <c:h val="0.106838101104396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87D-41DE-9F81-769A50AAAED1}"/>
                </c:ext>
              </c:extLst>
            </c:dLbl>
            <c:dLbl>
              <c:idx val="6"/>
              <c:layout>
                <c:manualLayout>
                  <c:x val="1.890526572949932E-2"/>
                  <c:y val="1.6742691484431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140973514186334E-2"/>
                      <c:h val="0.11835090606435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87D-41DE-9F81-769A50AAAED1}"/>
                </c:ext>
              </c:extLst>
            </c:dLbl>
            <c:dLbl>
              <c:idx val="7"/>
              <c:layout>
                <c:manualLayout>
                  <c:x val="2.5886141296148968E-2"/>
                  <c:y val="2.48796833205367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668732938403175E-2"/>
                      <c:h val="0.120653521815703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87D-41DE-9F81-769A50AAAED1}"/>
                </c:ext>
              </c:extLst>
            </c:dLbl>
            <c:dLbl>
              <c:idx val="8"/>
              <c:layout>
                <c:manualLayout>
                  <c:x val="1.5359677310505462E-2"/>
                  <c:y val="1.67426981594006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055237962312611E-2"/>
                      <c:h val="0.128931213853863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87D-41DE-9F81-769A50AAAE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г.Старица</c:v>
                </c:pt>
                <c:pt idx="1">
                  <c:v>Архангельское с/п</c:v>
                </c:pt>
                <c:pt idx="2">
                  <c:v>Берновское с/п</c:v>
                </c:pt>
                <c:pt idx="3">
                  <c:v>Емельяновское с/п</c:v>
                </c:pt>
                <c:pt idx="4">
                  <c:v>Ново-Ямское с/п</c:v>
                </c:pt>
                <c:pt idx="5">
                  <c:v>Степуринское с/п</c:v>
                </c:pt>
                <c:pt idx="6">
                  <c:v>с/п "Луковниково"</c:v>
                </c:pt>
                <c:pt idx="7">
                  <c:v>с/п "Паньково"</c:v>
                </c:pt>
                <c:pt idx="8">
                  <c:v>с/п Ст. Старица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9625.6</c:v>
                </c:pt>
                <c:pt idx="1">
                  <c:v>2977.2</c:v>
                </c:pt>
                <c:pt idx="2">
                  <c:v>2037.8</c:v>
                </c:pt>
                <c:pt idx="3">
                  <c:v>3321.1</c:v>
                </c:pt>
                <c:pt idx="4">
                  <c:v>0</c:v>
                </c:pt>
                <c:pt idx="5">
                  <c:v>0</c:v>
                </c:pt>
                <c:pt idx="6">
                  <c:v>1705.8</c:v>
                </c:pt>
                <c:pt idx="7">
                  <c:v>1026.9000000000001</c:v>
                </c:pt>
                <c:pt idx="8">
                  <c:v>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37-4B4E-B29F-10408973CE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387D-41DE-9F81-769A50AAAE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г.Старица</c:v>
                </c:pt>
                <c:pt idx="1">
                  <c:v>Архангельское с/п</c:v>
                </c:pt>
                <c:pt idx="2">
                  <c:v>Берновское с/п</c:v>
                </c:pt>
                <c:pt idx="3">
                  <c:v>Емельяновское с/п</c:v>
                </c:pt>
                <c:pt idx="4">
                  <c:v>Ново-Ямское с/п</c:v>
                </c:pt>
                <c:pt idx="5">
                  <c:v>Степуринское с/п</c:v>
                </c:pt>
                <c:pt idx="6">
                  <c:v>с/п "Луковниково"</c:v>
                </c:pt>
                <c:pt idx="7">
                  <c:v>с/п "Паньково"</c:v>
                </c:pt>
                <c:pt idx="8">
                  <c:v>с/п Ст. Старица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21413.3</c:v>
                </c:pt>
                <c:pt idx="1">
                  <c:v>5031.8999999999996</c:v>
                </c:pt>
                <c:pt idx="2">
                  <c:v>5054.2</c:v>
                </c:pt>
                <c:pt idx="3">
                  <c:v>3429.8</c:v>
                </c:pt>
                <c:pt idx="4">
                  <c:v>4077</c:v>
                </c:pt>
                <c:pt idx="5">
                  <c:v>1948</c:v>
                </c:pt>
                <c:pt idx="6">
                  <c:v>3713.3</c:v>
                </c:pt>
                <c:pt idx="7">
                  <c:v>3730.5</c:v>
                </c:pt>
                <c:pt idx="8">
                  <c:v>4003.9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37-4B4E-B29F-10408973CE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572928"/>
        <c:axId val="54574464"/>
      </c:barChart>
      <c:catAx>
        <c:axId val="54572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574464"/>
        <c:crosses val="autoZero"/>
        <c:auto val="1"/>
        <c:lblAlgn val="ctr"/>
        <c:lblOffset val="100"/>
        <c:noMultiLvlLbl val="0"/>
      </c:catAx>
      <c:valAx>
        <c:axId val="54574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572928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9029092211261901"/>
          <c:y val="0.92832802349405874"/>
          <c:w val="0.3055200787551553"/>
          <c:h val="7.1671976505941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alpha val="83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9D8C-2BC3-403D-91CC-F670CC081E3A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029A-E3C0-4977-B70B-5F26B6878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3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57162" y="9440868"/>
            <a:ext cx="294853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9400" cy="37306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70" y="4721227"/>
            <a:ext cx="5447264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7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1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0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3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2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2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1667535" y="1844660"/>
            <a:ext cx="865187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 ДЛЯ ГРАЖДАН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8E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8E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Отчет об исполнении бюджета муниципального образования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«Старицкий район» Тверской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2021год</a:t>
            </a:r>
            <a:endParaRPr lang="ru-RU" altLang="ru-RU" b="1" dirty="0">
              <a:solidFill>
                <a:srgbClr val="8E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1346957" y="245314"/>
            <a:ext cx="9412643" cy="91210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 РАЙОНА 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49" y="178639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0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84345" y="84366"/>
            <a:ext cx="10149311" cy="105863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 в Старицком районе»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32" y="254000"/>
            <a:ext cx="751065" cy="88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500416"/>
              </p:ext>
            </p:extLst>
          </p:nvPr>
        </p:nvGraphicFramePr>
        <p:xfrm>
          <a:off x="622300" y="1367768"/>
          <a:ext cx="10711356" cy="4631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599655783"/>
                    </a:ext>
                  </a:extLst>
                </a:gridCol>
                <a:gridCol w="1326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г. к 2020 г.,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5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 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института социального развития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340 999,7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384 778,1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382 329,2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8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4 569,6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4 994,6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4 994,6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1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5 290,6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5 889,4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5 881,2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350 859,9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395 662,1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393 205,0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21" y="3690852"/>
            <a:ext cx="3682537" cy="231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707563" y="5981700"/>
            <a:ext cx="609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043E77-B376-439A-8AFF-5A288145D033}" type="slidenum">
              <a:rPr lang="ru-RU" altLang="ru-RU" sz="1400" b="1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86113" y="5673725"/>
            <a:ext cx="5011388" cy="1000125"/>
          </a:xfrm>
          <a:prstGeom prst="roundRect">
            <a:avLst>
              <a:gd name="adj" fmla="val 2328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оконных блоков МБОУ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Берновская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СОШ»,  МБОУ «Емельяновская СОШ» и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Паньковская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ООШ»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51351" y="3165242"/>
            <a:ext cx="4144488" cy="6087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столовой и кровли здания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«Ново-Ямская СОШ» 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752724" y="778007"/>
            <a:ext cx="6716713" cy="46196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и ремонтные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</a:t>
            </a:r>
            <a:endParaRPr lang="ru-RU" altLang="ru-RU" sz="2000" b="1" i="1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41997" name="TextBox 3"/>
          <p:cNvSpPr txBox="1">
            <a:spLocks noChangeArrowheads="1"/>
          </p:cNvSpPr>
          <p:nvPr/>
        </p:nvSpPr>
        <p:spPr bwMode="auto">
          <a:xfrm>
            <a:off x="9906000" y="6019801"/>
            <a:ext cx="407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bg1"/>
                </a:solidFill>
              </a:rPr>
              <a:t>39</a:t>
            </a:r>
          </a:p>
        </p:txBody>
      </p:sp>
      <p:pic>
        <p:nvPicPr>
          <p:cNvPr id="41998" name="Picture 7" descr="D:\Мои документы\staritsa_city_co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3" y="66675"/>
            <a:ext cx="785461" cy="83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85826" y="0"/>
            <a:ext cx="11215687" cy="766763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«Модернизация дошкольного и общего образования как института социального развития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7276801"/>
              </p:ext>
            </p:extLst>
          </p:nvPr>
        </p:nvGraphicFramePr>
        <p:xfrm>
          <a:off x="4090412" y="1211847"/>
          <a:ext cx="7361236" cy="284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10"/>
          <p:cNvSpPr/>
          <p:nvPr/>
        </p:nvSpPr>
        <p:spPr bwMode="auto">
          <a:xfrm>
            <a:off x="6590805" y="6062665"/>
            <a:ext cx="5401171" cy="606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Ограждение территории МБОУ «Красновская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ООШ» и МБОУ «Емельяновская СОШ»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/>
          <p:cNvPicPr>
            <a:picLocks noChangeAspect="1" noChangeArrowheads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85" y="3873252"/>
            <a:ext cx="3056314" cy="171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85" y="1138535"/>
            <a:ext cx="3056314" cy="195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6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10652" y="133349"/>
            <a:ext cx="11181347" cy="70237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детских садов,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191" y="133349"/>
            <a:ext cx="775962" cy="86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62736526"/>
              </p:ext>
            </p:extLst>
          </p:nvPr>
        </p:nvGraphicFramePr>
        <p:xfrm>
          <a:off x="139148" y="969076"/>
          <a:ext cx="11767929" cy="56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06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42737" y="158884"/>
            <a:ext cx="11149263" cy="83572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Старицкого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372" y="81842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70024"/>
              </p:ext>
            </p:extLst>
          </p:nvPr>
        </p:nvGraphicFramePr>
        <p:xfrm>
          <a:off x="457199" y="1148694"/>
          <a:ext cx="11258552" cy="5478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7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и развитие культурного потенциала Старицкого района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39408,5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44401,4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44401,4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112,7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5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повышения качества услуг, предоставляемых муниципальными учреждениями культуры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2507,4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18991,3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18991,3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757,4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2577,3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2740,7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2740,7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44493,2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66133,4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66133,4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6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10652" y="0"/>
            <a:ext cx="11181347" cy="83572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отрасли культура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31" y="114300"/>
            <a:ext cx="784497" cy="87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84829920"/>
              </p:ext>
            </p:extLst>
          </p:nvPr>
        </p:nvGraphicFramePr>
        <p:xfrm>
          <a:off x="159027" y="719666"/>
          <a:ext cx="11847444" cy="592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28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707563" y="5981700"/>
            <a:ext cx="609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043E77-B376-439A-8AFF-5A288145D033}" type="slidenum">
              <a:rPr lang="ru-RU" altLang="ru-RU" sz="1400" b="1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69314" y="6280992"/>
            <a:ext cx="4669536" cy="4489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«РДК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им.Я.С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Потапова»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69314" y="3211917"/>
            <a:ext cx="4669536" cy="576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ДШИ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086100" y="838200"/>
            <a:ext cx="7747552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и ремонтные 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культуры</a:t>
            </a:r>
            <a:endParaRPr lang="ru-RU" altLang="ru-RU" sz="2000" b="1" i="1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41997" name="TextBox 3"/>
          <p:cNvSpPr txBox="1">
            <a:spLocks noChangeArrowheads="1"/>
          </p:cNvSpPr>
          <p:nvPr/>
        </p:nvSpPr>
        <p:spPr bwMode="auto">
          <a:xfrm>
            <a:off x="9906000" y="6019801"/>
            <a:ext cx="407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bg1"/>
                </a:solidFill>
              </a:rPr>
              <a:t>39</a:t>
            </a:r>
          </a:p>
        </p:txBody>
      </p:sp>
      <p:pic>
        <p:nvPicPr>
          <p:cNvPr id="41998" name="Picture 7" descr="D:\Мои документы\staritsa_city_co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4" y="164302"/>
            <a:ext cx="738519" cy="8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85826" y="0"/>
            <a:ext cx="11215687" cy="991391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качества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предоставляемых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 культуры»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6385797"/>
              </p:ext>
            </p:extLst>
          </p:nvPr>
        </p:nvGraphicFramePr>
        <p:xfrm>
          <a:off x="5178287" y="1361605"/>
          <a:ext cx="6923226" cy="267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 bwMode="auto">
          <a:xfrm>
            <a:off x="5937503" y="6173788"/>
            <a:ext cx="5919879" cy="5561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мебели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Паньковский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филиалы МБУК «Старицкая МЦБ»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 descr="C:\Users\TSC\Documents\00\Презентация 2021\Старицкая ДШИ (фото ДО и ПОСЛЕ)\¦бTВ¦-TА¦¬TЖ¦¦¦-TП ¦Ф¦и¦Ш ¦Я¦Ю¦б¦Ы¦Х\21630404733072.jpg">
            <a:extLst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2" y="1199014"/>
            <a:ext cx="3962400" cy="2021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4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r="10092"/>
          <a:stretch>
            <a:fillRect/>
          </a:stretch>
        </p:blipFill>
        <p:spPr bwMode="auto">
          <a:xfrm>
            <a:off x="622882" y="3820726"/>
            <a:ext cx="3859666" cy="2353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4">
            <a:extLst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23" y="3971674"/>
            <a:ext cx="4668838" cy="2183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2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87116" y="158884"/>
            <a:ext cx="10510735" cy="83572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Старицкого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34" y="158884"/>
            <a:ext cx="817882" cy="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188618"/>
              </p:ext>
            </p:extLst>
          </p:nvPr>
        </p:nvGraphicFramePr>
        <p:xfrm>
          <a:off x="369234" y="1348215"/>
          <a:ext cx="11422716" cy="5100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9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8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indent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indent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году,   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Массовая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физкультурно-оздоровительная и спортивная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1042,5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1669,6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1669,6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6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детско-юношеского спорта в системе УДОД. Подготовка спортивного резерва, развитие спорта высших достижений.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8631,5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8055,5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8055,5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1016,4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10690,4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9725,1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9725,1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222942" y="4667494"/>
            <a:ext cx="4546184" cy="549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Трибуны с навесом на 208 мест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696" name="Picture 7" descr="D:\Мои документы\staritsa_city_co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33808"/>
            <a:ext cx="838027" cy="85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24001" y="133808"/>
            <a:ext cx="9497568" cy="857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работа»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390864"/>
              </p:ext>
            </p:extLst>
          </p:nvPr>
        </p:nvGraphicFramePr>
        <p:xfrm>
          <a:off x="5002206" y="1099503"/>
          <a:ext cx="7062967" cy="54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23" descr="C:\Users\ПКПК\Desktop\IMG-20210731-WA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634" y="1451113"/>
            <a:ext cx="4114800" cy="305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6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10652" y="0"/>
            <a:ext cx="11181347" cy="83572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ДЮСШ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788" y="114300"/>
            <a:ext cx="781137" cy="8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04797898"/>
              </p:ext>
            </p:extLst>
          </p:nvPr>
        </p:nvGraphicFramePr>
        <p:xfrm>
          <a:off x="904788" y="831187"/>
          <a:ext cx="10192512" cy="592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66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76992" y="0"/>
            <a:ext cx="10433154" cy="1048512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Старицкого района»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547" y="168409"/>
            <a:ext cx="788613" cy="88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054610"/>
              </p:ext>
            </p:extLst>
          </p:nvPr>
        </p:nvGraphicFramePr>
        <p:xfrm>
          <a:off x="409575" y="1032276"/>
          <a:ext cx="11400571" cy="5616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0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0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8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году,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воспитание молодых граждан Старицкого района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вовлечения молодежи в общественно-политическую, социально-экономическую и культурную жизнь общества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жилищных условий молодых семей Старицкого района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4435,1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7172,9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7172,9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161,7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4514,4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7390,4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7390,4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163,7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4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630" y="112597"/>
            <a:ext cx="8549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26104" y="112597"/>
            <a:ext cx="8390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 за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год, тыс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99693"/>
              </p:ext>
            </p:extLst>
          </p:nvPr>
        </p:nvGraphicFramePr>
        <p:xfrm>
          <a:off x="295275" y="1218090"/>
          <a:ext cx="11477624" cy="5050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9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1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9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4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71700" algn="l"/>
                          <a:tab pos="251460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71700" algn="l"/>
                          <a:tab pos="251460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71700" algn="l"/>
                          <a:tab pos="251460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бюджете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23.12.2020 года № 58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 за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Уточненный план на 01.01.2022 года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от решения в последней редакции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исполнения решения в последней редакции,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2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71700" algn="l"/>
                          <a:tab pos="2514600" algn="l"/>
                        </a:tabLs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71700" algn="l"/>
                          <a:tab pos="25146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560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780,1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058,5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687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838,6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750 973,1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63134,5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2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71700" algn="l"/>
                          <a:tab pos="2514600" algn="l"/>
                        </a:tabLs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71700" algn="l"/>
                          <a:tab pos="25146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584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501,3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480,5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736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981,8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728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331,7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8650,1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6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71700" algn="l"/>
                          <a:tab pos="2514600" algn="l"/>
                        </a:tabLs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71700" algn="l"/>
                          <a:tab pos="25146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 Профицит(+)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-23 721,2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-22 176,0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-45 897,2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22 641,4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3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25118" y="158884"/>
            <a:ext cx="10433154" cy="83572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правопорядка и безопасности населения»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816629"/>
              </p:ext>
            </p:extLst>
          </p:nvPr>
        </p:nvGraphicFramePr>
        <p:xfrm>
          <a:off x="336797" y="994612"/>
          <a:ext cx="11617077" cy="5638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7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R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г.,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безопасности дорожного движения 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Противодействие</a:t>
                      </a:r>
                      <a:r>
                        <a:rPr lang="ru-RU" sz="2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злоупотреблению 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наркотическими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средствами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безнадзорности и правонарушений несовершеннолетних 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382,1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Защита 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территории Старицкого района от чрезвычайных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ситуаций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1392,8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1498,7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1408,2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терроризма и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экстремизма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2789,7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5737,0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5737,0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пожарной безопасности 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2675,2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3282,1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3282,1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122,7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7241,9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10914,0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10823,5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97" y="81842"/>
            <a:ext cx="817883" cy="91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7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42737" y="12960"/>
            <a:ext cx="11149263" cy="1277020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комфортных условий проживания населения и благоприятной среды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экономики»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148" y="143833"/>
            <a:ext cx="747988" cy="83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41501"/>
              </p:ext>
            </p:extLst>
          </p:nvPr>
        </p:nvGraphicFramePr>
        <p:xfrm>
          <a:off x="380999" y="1289980"/>
          <a:ext cx="11410951" cy="4900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5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9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</a:t>
                      </a: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r>
                        <a:rPr lang="ru-RU" sz="2400" b="1" i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2020 г., </a:t>
                      </a: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МСП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5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надежности и эффективности функционирования объектов коммунального хозяйства 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26663,6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3661,4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3562,1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транспортного комплекса и дорожного хозяйства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104902,5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126866,9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122608,7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116,9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131566,1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130531,5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126170,8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7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 bwMode="auto">
          <a:xfrm>
            <a:off x="206945" y="5273391"/>
            <a:ext cx="4014850" cy="9983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тротуаров по ул. Володарского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г.Старица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535070" y="5270666"/>
            <a:ext cx="4014850" cy="9983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автодороги по ул.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 Маркса от ул. Ленина до ул. Мира,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ул. Мира до р.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Старчонка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0" name="Номер слайда 6"/>
          <p:cNvSpPr txBox="1">
            <a:spLocks/>
          </p:cNvSpPr>
          <p:nvPr/>
        </p:nvSpPr>
        <p:spPr bwMode="auto">
          <a:xfrm>
            <a:off x="9953625" y="6030913"/>
            <a:ext cx="609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3021" name="AutoShape 15" descr="https://apf.mail.ru/cgi-bin/readmsg?id=15840866331131025021;0;2&amp;exif=1&amp;full=1&amp;x-email=starica_adm%40mail.r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3022" name="Picture 7" descr="D:\Мои документы\staritsa_city_co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0" y="130177"/>
            <a:ext cx="798575" cy="88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52826" y="160338"/>
            <a:ext cx="10997183" cy="8310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tabLst>
                <a:tab pos="21907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4 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tabLst>
                <a:tab pos="21907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дорожного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хозяйства»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8827191" y="5270666"/>
            <a:ext cx="3149600" cy="9983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дворовой территории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Коммунистическая,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 31, д.33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3" y="2035918"/>
            <a:ext cx="3838574" cy="298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8629" y="1348648"/>
            <a:ext cx="3006725" cy="378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70" y="2035918"/>
            <a:ext cx="4014850" cy="298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0150" y="1075227"/>
            <a:ext cx="83970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Объем финансирования Подпрограммы составил 109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349,8 тыс. руб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., 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том числе средства областного бюджета в сумме 85 843,1 тыс.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(78,5%)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80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241300" y="4313584"/>
            <a:ext cx="2521778" cy="15411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котельного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оборудования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модульной 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котельной № 1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ул.Захарова</a:t>
            </a:r>
            <a:endParaRPr lang="ru-RU" altLang="ru-RU" b="1" dirty="0"/>
          </a:p>
        </p:txBody>
      </p:sp>
      <p:pic>
        <p:nvPicPr>
          <p:cNvPr id="44042" name="Picture 7" descr="D:\Мои документы\staritsa_city_co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5" y="134732"/>
            <a:ext cx="785813" cy="89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977837" y="85727"/>
            <a:ext cx="11067859" cy="9913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 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надежности и эффективности функционирования объектов коммунального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хозяйства»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280883"/>
              </p:ext>
            </p:extLst>
          </p:nvPr>
        </p:nvGraphicFramePr>
        <p:xfrm>
          <a:off x="5973418" y="1008062"/>
          <a:ext cx="6084470" cy="551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 bwMode="auto">
          <a:xfrm>
            <a:off x="3035276" y="4319794"/>
            <a:ext cx="2560453" cy="15349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котельного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оборудования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газовой 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котельной 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Ново-Ямская</a:t>
            </a:r>
            <a:endParaRPr lang="ru-RU" altLang="ru-RU" b="1" dirty="0"/>
          </a:p>
        </p:txBody>
      </p:sp>
      <p:pic>
        <p:nvPicPr>
          <p:cNvPr id="10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409" y="1562097"/>
            <a:ext cx="2501669" cy="2514600"/>
          </a:xfrm>
        </p:spPr>
      </p:pic>
      <p:pic>
        <p:nvPicPr>
          <p:cNvPr id="11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76" y="1562097"/>
            <a:ext cx="256045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768096" y="0"/>
            <a:ext cx="11423905" cy="989810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земельными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80724"/>
              </p:ext>
            </p:extLst>
          </p:nvPr>
        </p:nvGraphicFramePr>
        <p:xfrm>
          <a:off x="295275" y="989810"/>
          <a:ext cx="11477625" cy="5201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1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г.,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90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ресурсами, в том числе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468,3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537,7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527,9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112,7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ГТС, находящихся в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собственности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46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имущества и размещение информации о проводимых торгах в СМИ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73,7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Межевание земельных участков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129,0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4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капитального ремонта общедомового имущества в многоквартирных домах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147,4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195,8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186,1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126,3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содержания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жилого и нежилого фонда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150,4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150,4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145,6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3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2412,6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2648,5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2627,3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2880,9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3186,2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3155,2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109,5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6" y="66675"/>
            <a:ext cx="771524" cy="89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60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51222" y="31537"/>
            <a:ext cx="10433154" cy="958273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«Муниципальное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развитие гражданского общества»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07" y="131153"/>
            <a:ext cx="772615" cy="8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40407"/>
              </p:ext>
            </p:extLst>
          </p:nvPr>
        </p:nvGraphicFramePr>
        <p:xfrm>
          <a:off x="381002" y="989811"/>
          <a:ext cx="11477625" cy="5629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4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1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г.,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Эффективное выполнение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функций и государственных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полномочий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2197,8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7218,8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6951,2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информационной открытости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общественного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1917,1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6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населения и организация социально-значимых мероприятий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10660,8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10807,0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10642,5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28102,7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29555,0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28653,9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42878,4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49499,8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48166,6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09076" y="158884"/>
            <a:ext cx="10433154" cy="958273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61" y="143115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595115"/>
              </p:ext>
            </p:extLst>
          </p:nvPr>
        </p:nvGraphicFramePr>
        <p:xfrm>
          <a:off x="522161" y="1238251"/>
          <a:ext cx="11320069" cy="5370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4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2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сбалансированности и устойчивости консолидированного бюджета Старицкого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21630,4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52401,9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52401,9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осуществления бюджетного процесса 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1693,4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1831,1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1831,1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8290,3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8716,0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8488,6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31614,1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62949,0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62721,6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2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76992" y="0"/>
            <a:ext cx="10433154" cy="958273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поселениям из районного бюджета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(2020-2021г.г.),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947" y="111259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87336305"/>
              </p:ext>
            </p:extLst>
          </p:nvPr>
        </p:nvGraphicFramePr>
        <p:xfrm>
          <a:off x="837405" y="1101070"/>
          <a:ext cx="10972742" cy="528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86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57" y="197307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44842" y="197307"/>
            <a:ext cx="95129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районного бюджета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2019-2021 годы, тыс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677979"/>
              </p:ext>
            </p:extLst>
          </p:nvPr>
        </p:nvGraphicFramePr>
        <p:xfrm>
          <a:off x="400050" y="1228724"/>
          <a:ext cx="11363327" cy="5325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0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61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исполнения, 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4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2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к 2019 году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 к 2020 году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667484,9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628771,9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750 973,1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214264,8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218925,3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256 094,3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666528,0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628911,1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728 331,7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 Профицит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956,9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22 641,4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7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05789" y="312966"/>
            <a:ext cx="8574505" cy="83572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исполнения доходов районного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за 2021 год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млн.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547" y="15888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822105092"/>
              </p:ext>
            </p:extLst>
          </p:nvPr>
        </p:nvGraphicFramePr>
        <p:xfrm>
          <a:off x="545433" y="1384868"/>
          <a:ext cx="1132271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50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57276" y="0"/>
            <a:ext cx="11049000" cy="1148693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динамика поступлений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665418"/>
              </p:ext>
            </p:extLst>
          </p:nvPr>
        </p:nvGraphicFramePr>
        <p:xfrm>
          <a:off x="191194" y="895350"/>
          <a:ext cx="11752067" cy="5791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5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5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75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370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плана, %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поступлений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году к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Налоговые доходы,  </a:t>
                      </a:r>
                      <a:r>
                        <a:rPr lang="ru-RU" sz="2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b="1" u="sng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197435,1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180070,0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224059,9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26624,8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1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175793,6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156277,7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198819,5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23025,9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6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12332,4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14623,2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14904,4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2572,0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6690,3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7128,1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8426,8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1736,5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7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2618,8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1909,2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-709,6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9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Отмененные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налоги и сборы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799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961" y="116646"/>
            <a:ext cx="697754" cy="77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1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52524" y="0"/>
            <a:ext cx="10963275" cy="994611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динамика поступлений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48" y="81842"/>
            <a:ext cx="720476" cy="80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246879"/>
              </p:ext>
            </p:extLst>
          </p:nvPr>
        </p:nvGraphicFramePr>
        <p:xfrm>
          <a:off x="333374" y="1042673"/>
          <a:ext cx="11553827" cy="5643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4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9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3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32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плана 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поступлений в 2021 году к 2020 году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сумме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21490,2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22346,4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32034,4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143,4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10544,2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9207,5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6174,9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8241,7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133,5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-965,8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Аренда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имущества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2393,9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2151,5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2933,9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540,0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имущества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485,2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5739,0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5739,0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136,4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1182,8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5253,8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6957,1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7600,0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10341,8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3384,7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475,7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484,9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1986,3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417,6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1510,6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5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1970,8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2791,7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1423,6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820,9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4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25578" y="77041"/>
            <a:ext cx="8574505" cy="83572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944375"/>
              </p:ext>
            </p:extLst>
          </p:nvPr>
        </p:nvGraphicFramePr>
        <p:xfrm>
          <a:off x="325234" y="974230"/>
          <a:ext cx="11495464" cy="5870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4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43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387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2020 год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2021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плана%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поступлений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 к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сумме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8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24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409846,6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485422,2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494878,8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85032,2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24202,9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34398,2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49311,5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143,4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25108,6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142148,1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167864,9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164978,0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22829,9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232259,9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263648,0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262469,1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30209,2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2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11334,4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19511,1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19282,9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7948,5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1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8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возврат МБТ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-98,7</a:t>
                      </a:r>
                      <a:endParaRPr lang="ru-RU" sz="22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-1162,7</a:t>
                      </a:r>
                      <a:endParaRPr lang="ru-RU" sz="22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1178,0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-1064,0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617" y="59862"/>
            <a:ext cx="764242" cy="85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4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71075" y="0"/>
            <a:ext cx="10603830" cy="51334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районного бюджета за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715764"/>
              </p:ext>
            </p:extLst>
          </p:nvPr>
        </p:nvGraphicFramePr>
        <p:xfrm>
          <a:off x="257175" y="474244"/>
          <a:ext cx="11706224" cy="6250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1163">
                <a:tc rowSpan="2">
                  <a:txBody>
                    <a:bodyPr/>
                    <a:lstStyle/>
                    <a:p>
                      <a:pPr marR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 2020 год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к 2020,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40">
                <a:tc>
                  <a:txBody>
                    <a:bodyPr/>
                    <a:lstStyle/>
                    <a:p>
                      <a:pPr marR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628031,9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735991,5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727491,6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173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350859,9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395662,1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393205,0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173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44493,2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66133,4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66133,4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173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физической культуры и спорта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10690,4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9725,1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9725,1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173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Молодежь Старицкого района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4514,4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7390,4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7390,4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11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правопорядка и безопасности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7241,9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10914,0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10823,5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8174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комфортных условий проживания населения и для развития экономики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131566,1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130531,5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126170,8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173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2880,9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3186,2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3155,2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1468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управление и гражданское общество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42878,4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49499,8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48166,6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173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муниципальными финансами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31614,1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62949,0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62721,6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173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туризма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1292,6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792">
                <a:tc>
                  <a:txBody>
                    <a:bodyPr/>
                    <a:lstStyle/>
                    <a:p>
                      <a:pPr marR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879,2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990,3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840,1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6416">
                <a:tc>
                  <a:txBody>
                    <a:bodyPr/>
                    <a:lstStyle/>
                    <a:p>
                      <a:pPr marR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628911,1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736981,8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728331,7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357" y="69093"/>
            <a:ext cx="752767" cy="8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57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57012" y="1"/>
            <a:ext cx="11158788" cy="647700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89652"/>
              </p:ext>
            </p:extLst>
          </p:nvPr>
        </p:nvGraphicFramePr>
        <p:xfrm>
          <a:off x="342900" y="790577"/>
          <a:ext cx="11610975" cy="5959870"/>
        </p:xfrm>
        <a:graphic>
          <a:graphicData uri="http://schemas.openxmlformats.org/drawingml/2006/table">
            <a:tbl>
              <a:tblPr firstRow="1" firstCol="1" bandRow="1"/>
              <a:tblGrid>
                <a:gridCol w="305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00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национального </a:t>
                      </a: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всего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источникам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всего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lang="ru-RU" sz="18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 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источникам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126929"/>
                  </a:ext>
                </a:extLst>
              </a:tr>
              <a:tr h="451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</a:t>
                      </a:r>
                      <a:r>
                        <a:rPr lang="ru-RU" sz="20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«Культура»</a:t>
                      </a:r>
                      <a:endParaRPr lang="ru-RU" sz="20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14104,6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11558,3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2203,5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342,8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14104,6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11558,3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2203,5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342,8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72762"/>
                  </a:ext>
                </a:extLst>
              </a:tr>
              <a:tr h="459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«Культурная среда» 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Кап. ремонт детской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школы искусств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13852,1</a:t>
                      </a:r>
                      <a:endParaRPr lang="ru-RU" sz="200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11349,9</a:t>
                      </a:r>
                      <a:endParaRPr lang="ru-RU" sz="200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2161,9</a:t>
                      </a:r>
                      <a:endParaRPr lang="ru-RU" sz="200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340,3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13852,1</a:t>
                      </a:r>
                      <a:endParaRPr lang="ru-RU" sz="200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11349,9</a:t>
                      </a:r>
                      <a:endParaRPr lang="ru-RU" sz="200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2161,9</a:t>
                      </a:r>
                      <a:endParaRPr lang="ru-RU" sz="200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340,3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910909"/>
                  </a:ext>
                </a:extLst>
              </a:tr>
              <a:tr h="8737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«Творческие люди»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Гос. Поддержка лучшим сельским учреждениям культуры, лучшим работникам сельских учреждений культуры)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252,5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208,4</a:t>
                      </a:r>
                      <a:endParaRPr lang="ru-RU" sz="2000" b="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41,6</a:t>
                      </a:r>
                      <a:endParaRPr lang="ru-RU" sz="2000" b="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2000" b="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252,5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208,4</a:t>
                      </a:r>
                      <a:endParaRPr lang="ru-RU" sz="2000" b="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41,6</a:t>
                      </a:r>
                      <a:endParaRPr lang="ru-RU" sz="2000" b="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2000" b="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892666"/>
                  </a:ext>
                </a:extLst>
              </a:tr>
              <a:tr h="459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</a:t>
                      </a:r>
                      <a:r>
                        <a:rPr lang="ru-RU" sz="20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«Демография»</a:t>
                      </a:r>
                      <a:endParaRPr lang="ru-RU" sz="20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1130,5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0,0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815,0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315,5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1130,5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0,0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815,0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315,5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«Спорт - норма жизни» 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и установка  оборудования на плоскостные спортивные сооружения)</a:t>
                      </a:r>
                      <a:endParaRPr lang="ru-RU" sz="1400" b="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1130,5</a:t>
                      </a:r>
                      <a:endParaRPr lang="ru-RU" sz="200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0,0</a:t>
                      </a:r>
                      <a:endParaRPr lang="ru-RU" sz="200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815,0</a:t>
                      </a:r>
                      <a:endParaRPr lang="ru-RU" sz="200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315,5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1130,5</a:t>
                      </a:r>
                      <a:endParaRPr lang="ru-RU" sz="200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0,0</a:t>
                      </a:r>
                      <a:endParaRPr lang="ru-RU" sz="200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815,0</a:t>
                      </a:r>
                      <a:endParaRPr lang="ru-RU" sz="200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315,5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НП «Безопасные и качественные </a:t>
                      </a:r>
                      <a:r>
                        <a:rPr lang="ru-RU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авт./дороги»</a:t>
                      </a:r>
                      <a:endParaRPr lang="ru-RU" sz="20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i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3956,1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3164,9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791,2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3890,1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3112,1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778,0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1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«Безопасность </a:t>
                      </a:r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дорожного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движения»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обеспечению БДД на а/д)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3956,1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3164,9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791,2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3890,1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3112,1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778,0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НП</a:t>
                      </a:r>
                      <a:endParaRPr lang="ru-RU" sz="20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19191,2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11558,3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6183,4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1449,5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19125,2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11558,3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6130,6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1436,3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424" y="66676"/>
            <a:ext cx="67425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7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7409</TotalTime>
  <Words>1739</Words>
  <Application>Microsoft Office PowerPoint</Application>
  <PresentationFormat>Широкоэкранный</PresentationFormat>
  <Paragraphs>836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Основные показатели исполнения доходов районного бюджета за 2021 год, млн. руб.</vt:lpstr>
      <vt:lpstr>Структура и динамика поступлений налоговых доходов, тыс. руб.</vt:lpstr>
      <vt:lpstr>Структура и динамика поступлений  неналоговых доходов, тыс. руб.</vt:lpstr>
      <vt:lpstr>Безвозмездные поступления, тыс. руб.</vt:lpstr>
      <vt:lpstr>Расходы районного бюджета за 2021 год, тыс. руб.</vt:lpstr>
      <vt:lpstr>Национальные проекты, тыс. руб.</vt:lpstr>
      <vt:lpstr>Муниципальная программа  «Развитие образования в Старицком районе», тыс. руб.</vt:lpstr>
      <vt:lpstr>Подпрограмма 1 «Модернизация дошкольного и общего образования как института социального развития»</vt:lpstr>
      <vt:lpstr>Заработная плата педагогических работников детских садов,  школ и дошкольных групп, руб.</vt:lpstr>
      <vt:lpstr>Муниципальная программа  «Развитие культуры Старицкого района», тыс. руб.</vt:lpstr>
      <vt:lpstr>Заработная плата работников отрасли культура, руб.</vt:lpstr>
      <vt:lpstr>Подпрограмма 2 «Создание условий для повышения качества  услуг, предоставляемых учреждениями культуры»</vt:lpstr>
      <vt:lpstr>Муниципальная программа «Развитие физической культуры и спорта Старицкого района», тыс. руб.</vt:lpstr>
      <vt:lpstr>Презентация PowerPoint</vt:lpstr>
      <vt:lpstr>Заработная плата работников ДЮСШ, руб.</vt:lpstr>
      <vt:lpstr>Муниципальная программа  «Молодежь Старицкого района», тыс. руб.</vt:lpstr>
      <vt:lpstr>Муниципальная программа «Обеспечение правопорядка и безопасности населения», тыс. руб.</vt:lpstr>
      <vt:lpstr>Муниципальная программа «Создание комфортных условий проживания населения и благоприятной среды  для развития экономики», тыс. руб.</vt:lpstr>
      <vt:lpstr>Презентация PowerPoint</vt:lpstr>
      <vt:lpstr>Презентация PowerPoint</vt:lpstr>
      <vt:lpstr>Муниципальная программа «Управление муниципальным имуществом и земельными ресурсами», тыс. руб.</vt:lpstr>
      <vt:lpstr>Муниципальная программа «Муниципальное управление и развитие гражданского общества», тыс. руб.</vt:lpstr>
      <vt:lpstr>Муниципальная программа  «Управление муниципальными финансами», тыс. руб.</vt:lpstr>
      <vt:lpstr>Дотации поселениям из районного бюджета  (2020-2021г.г.), тыс. руб.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Лупик ОГ</cp:lastModifiedBy>
  <cp:revision>760</cp:revision>
  <cp:lastPrinted>2022-05-17T08:14:58Z</cp:lastPrinted>
  <dcterms:created xsi:type="dcterms:W3CDTF">2018-11-26T08:56:04Z</dcterms:created>
  <dcterms:modified xsi:type="dcterms:W3CDTF">2023-06-02T17:02:50Z</dcterms:modified>
</cp:coreProperties>
</file>