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81" r:id="rId3"/>
    <p:sldId id="294" r:id="rId4"/>
    <p:sldId id="295" r:id="rId5"/>
    <p:sldId id="296" r:id="rId6"/>
    <p:sldId id="298" r:id="rId7"/>
    <p:sldId id="297" r:id="rId8"/>
    <p:sldId id="289" r:id="rId9"/>
    <p:sldId id="299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826"/>
          <c:y val="1.05265125087212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826"/>
          <c:y val="1.05265125087212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826"/>
          <c:y val="1.05265125087212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826"/>
          <c:y val="1.05265125087212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3234" y="10248915"/>
            <a:ext cx="292259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9625"/>
            <a:ext cx="7197726" cy="404971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989" y="5125318"/>
            <a:ext cx="5399348" cy="4854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3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967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95280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59349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9039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64312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3234" y="10248915"/>
            <a:ext cx="292259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9625"/>
            <a:ext cx="7197726" cy="404971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989" y="5125318"/>
            <a:ext cx="5399348" cy="4854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0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Прямоугольник 12"/>
          <p:cNvSpPr>
            <a:spLocks noChangeArrowheads="1"/>
          </p:cNvSpPr>
          <p:nvPr/>
        </p:nvSpPr>
        <p:spPr bwMode="auto">
          <a:xfrm>
            <a:off x="1928005" y="1669227"/>
            <a:ext cx="8651875" cy="43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и дополнений в решение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Старицкого района от 23.12.2021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года№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 «О районном бюджете МО «Старицкий район» Тверской </a:t>
            </a:r>
          </a:p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 2022 год и на плановый период 2023 и 2024 годов»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  <p:sp>
        <p:nvSpPr>
          <p:cNvPr id="12" name="Заголовок 20"/>
          <p:cNvSpPr txBox="1">
            <a:spLocks/>
          </p:cNvSpPr>
          <p:nvPr/>
        </p:nvSpPr>
        <p:spPr>
          <a:xfrm>
            <a:off x="2766712" y="245314"/>
            <a:ext cx="7992888" cy="912101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</a:t>
            </a:r>
          </a:p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МУНИЦИПАЛЬНОГО ОКРУГА </a:t>
            </a:r>
          </a:p>
          <a:p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49" y="2453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0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22380" y="140587"/>
            <a:ext cx="11089264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2022-2024г.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87327"/>
              </p:ext>
            </p:extLst>
          </p:nvPr>
        </p:nvGraphicFramePr>
        <p:xfrm>
          <a:off x="231785" y="1314115"/>
          <a:ext cx="11672040" cy="5366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4193">
                  <a:extLst>
                    <a:ext uri="{9D8B030D-6E8A-4147-A177-3AD203B41FA5}">
                      <a16:colId xmlns:a16="http://schemas.microsoft.com/office/drawing/2014/main" val="1543756731"/>
                    </a:ext>
                  </a:extLst>
                </a:gridCol>
                <a:gridCol w="1257769">
                  <a:extLst>
                    <a:ext uri="{9D8B030D-6E8A-4147-A177-3AD203B41FA5}">
                      <a16:colId xmlns:a16="http://schemas.microsoft.com/office/drawing/2014/main" val="1746384197"/>
                    </a:ext>
                  </a:extLst>
                </a:gridCol>
                <a:gridCol w="1174530">
                  <a:extLst>
                    <a:ext uri="{9D8B030D-6E8A-4147-A177-3AD203B41FA5}">
                      <a16:colId xmlns:a16="http://schemas.microsoft.com/office/drawing/2014/main" val="2979414248"/>
                    </a:ext>
                  </a:extLst>
                </a:gridCol>
                <a:gridCol w="1125548">
                  <a:extLst>
                    <a:ext uri="{9D8B030D-6E8A-4147-A177-3AD203B41FA5}">
                      <a16:colId xmlns:a16="http://schemas.microsoft.com/office/drawing/2014/main" val="1850234366"/>
                    </a:ext>
                  </a:extLst>
                </a:gridCol>
              </a:tblGrid>
              <a:tr h="2590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293848"/>
                  </a:ext>
                </a:extLst>
              </a:tr>
              <a:tr h="30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72742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стимулирование муниципальных образований к повышению эффективности бюджетных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82329"/>
                  </a:ext>
                </a:extLst>
              </a:tr>
              <a:tr h="6826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строительство (реконструкцию) автомобильных дорог общего пользования местного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111 603,1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524045"/>
                  </a:ext>
                </a:extLst>
              </a:tr>
              <a:tr h="13938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капитальный ремонт и ремонт автомобильных дорог общего пользования местного значения с твердым покрытием до сельских населенных пунктов, не имеющих круглогодичной связи с сетью автомобильных дорог общего пользования</a:t>
                      </a: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-176,7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71904"/>
                  </a:ext>
                </a:extLst>
              </a:tr>
              <a:tr h="6852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укрепление материально-технической базы муниципальных образовательных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10267"/>
                  </a:ext>
                </a:extLst>
              </a:tr>
              <a:tr h="1282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капитальный ремонт и ремонт улично-дорожной сети муниципальных образований Тверской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-557,9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571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036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221971" y="140587"/>
            <a:ext cx="10740043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области 2022-2024г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05220"/>
              </p:ext>
            </p:extLst>
          </p:nvPr>
        </p:nvGraphicFramePr>
        <p:xfrm>
          <a:off x="295371" y="2309238"/>
          <a:ext cx="11666642" cy="3255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98011">
                  <a:extLst>
                    <a:ext uri="{9D8B030D-6E8A-4147-A177-3AD203B41FA5}">
                      <a16:colId xmlns:a16="http://schemas.microsoft.com/office/drawing/2014/main" val="1794771053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2501361903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4057516040"/>
                    </a:ext>
                  </a:extLst>
                </a:gridCol>
                <a:gridCol w="739831">
                  <a:extLst>
                    <a:ext uri="{9D8B030D-6E8A-4147-A177-3AD203B41FA5}">
                      <a16:colId xmlns:a16="http://schemas.microsoft.com/office/drawing/2014/main" val="2929983758"/>
                    </a:ext>
                  </a:extLst>
                </a:gridCol>
              </a:tblGrid>
              <a:tr h="66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повышение заработной платы педагогическим работникам муниципальных организаций дополнительного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46499"/>
                  </a:ext>
                </a:extLst>
              </a:tr>
              <a:tr h="69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повышение заработной платы работникам муниципальных учреждений культуры Тверской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4 957,2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23411"/>
                  </a:ext>
                </a:extLst>
              </a:tr>
              <a:tr h="863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оснащение муниципальных образовательных организаций, реализующих программы дошкольного образования,  уличными игровыми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комплексами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43518"/>
                  </a:ext>
                </a:extLst>
              </a:tr>
              <a:tr h="824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муниципальных районов на осуществление единовременной выплаты к началу учебного года работникам муниципальных образовательных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1 341,5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80631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74095"/>
              </p:ext>
            </p:extLst>
          </p:nvPr>
        </p:nvGraphicFramePr>
        <p:xfrm>
          <a:off x="295371" y="1416965"/>
          <a:ext cx="11666642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89698">
                  <a:extLst>
                    <a:ext uri="{9D8B030D-6E8A-4147-A177-3AD203B41FA5}">
                      <a16:colId xmlns:a16="http://schemas.microsoft.com/office/drawing/2014/main" val="381286515"/>
                    </a:ext>
                  </a:extLst>
                </a:gridCol>
                <a:gridCol w="864524">
                  <a:extLst>
                    <a:ext uri="{9D8B030D-6E8A-4147-A177-3AD203B41FA5}">
                      <a16:colId xmlns:a16="http://schemas.microsoft.com/office/drawing/2014/main" val="19650047"/>
                    </a:ext>
                  </a:extLst>
                </a:gridCol>
                <a:gridCol w="947651">
                  <a:extLst>
                    <a:ext uri="{9D8B030D-6E8A-4147-A177-3AD203B41FA5}">
                      <a16:colId xmlns:a16="http://schemas.microsoft.com/office/drawing/2014/main" val="2469739629"/>
                    </a:ext>
                  </a:extLst>
                </a:gridCol>
                <a:gridCol w="764769">
                  <a:extLst>
                    <a:ext uri="{9D8B030D-6E8A-4147-A177-3AD203B41FA5}">
                      <a16:colId xmlns:a16="http://schemas.microsoft.com/office/drawing/2014/main" val="1513875897"/>
                    </a:ext>
                  </a:extLst>
                </a:gridCol>
              </a:tblGrid>
              <a:tr h="68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проведение мероприятий в целях обеспечения  безопасности дорожного движения на автомобильных дорогах общего пользования местного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-145,9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3633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67446"/>
              </p:ext>
            </p:extLst>
          </p:nvPr>
        </p:nvGraphicFramePr>
        <p:xfrm>
          <a:off x="295371" y="837196"/>
          <a:ext cx="11666643" cy="52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3978">
                  <a:extLst>
                    <a:ext uri="{9D8B030D-6E8A-4147-A177-3AD203B41FA5}">
                      <a16:colId xmlns:a16="http://schemas.microsoft.com/office/drawing/2014/main" val="1167196841"/>
                    </a:ext>
                  </a:extLst>
                </a:gridCol>
                <a:gridCol w="805962">
                  <a:extLst>
                    <a:ext uri="{9D8B030D-6E8A-4147-A177-3AD203B41FA5}">
                      <a16:colId xmlns:a16="http://schemas.microsoft.com/office/drawing/2014/main" val="159608962"/>
                    </a:ext>
                  </a:extLst>
                </a:gridCol>
                <a:gridCol w="864123">
                  <a:extLst>
                    <a:ext uri="{9D8B030D-6E8A-4147-A177-3AD203B41FA5}">
                      <a16:colId xmlns:a16="http://schemas.microsoft.com/office/drawing/2014/main" val="786246120"/>
                    </a:ext>
                  </a:extLst>
                </a:gridCol>
                <a:gridCol w="822580">
                  <a:extLst>
                    <a:ext uri="{9D8B030D-6E8A-4147-A177-3AD203B41FA5}">
                      <a16:colId xmlns:a16="http://schemas.microsoft.com/office/drawing/2014/main" val="401911219"/>
                    </a:ext>
                  </a:extLst>
                </a:gridCol>
              </a:tblGrid>
              <a:tr h="1517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руб.)</a:t>
                      </a:r>
                      <a:endParaRPr lang="ru-RU" sz="2000" dirty="0"/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382962"/>
                  </a:ext>
                </a:extLst>
              </a:tr>
              <a:tr h="124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0038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188720" y="140587"/>
            <a:ext cx="10856422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области 2022-2024г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95454"/>
              </p:ext>
            </p:extLst>
          </p:nvPr>
        </p:nvGraphicFramePr>
        <p:xfrm>
          <a:off x="397627" y="1459376"/>
          <a:ext cx="11522824" cy="431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0569">
                  <a:extLst>
                    <a:ext uri="{9D8B030D-6E8A-4147-A177-3AD203B41FA5}">
                      <a16:colId xmlns:a16="http://schemas.microsoft.com/office/drawing/2014/main" val="1253805619"/>
                    </a:ext>
                  </a:extLst>
                </a:gridCol>
                <a:gridCol w="889462">
                  <a:extLst>
                    <a:ext uri="{9D8B030D-6E8A-4147-A177-3AD203B41FA5}">
                      <a16:colId xmlns:a16="http://schemas.microsoft.com/office/drawing/2014/main" val="821851352"/>
                    </a:ext>
                  </a:extLst>
                </a:gridCol>
                <a:gridCol w="739833">
                  <a:extLst>
                    <a:ext uri="{9D8B030D-6E8A-4147-A177-3AD203B41FA5}">
                      <a16:colId xmlns:a16="http://schemas.microsoft.com/office/drawing/2014/main" val="8130319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960005548"/>
                    </a:ext>
                  </a:extLst>
                </a:gridCol>
              </a:tblGrid>
              <a:tr h="1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обеспечение государственных гарантий реализации прав  на получение общедоступного и бесплатного дошкольного, начального общего, основного общего, среднего  общего образования в муниципальных общеобразовательных организациях, обеспечение дополнительного образования детей  муниципальных общеобразовательных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организациях </a:t>
                      </a: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21 391,6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68515"/>
                  </a:ext>
                </a:extLst>
              </a:tr>
              <a:tr h="93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бюджетам 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организациях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1 969,4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9307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 приобретение и установку детских игровых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4198"/>
                  </a:ext>
                </a:extLst>
              </a:tr>
              <a:tr h="89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муниципальных районов из бюджетов поселений  на осуществление  части полномочий по решению  вопросов местного значения в соответствии с заключенными соглашениями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6 609,6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160564"/>
                  </a:ext>
                </a:extLst>
              </a:tr>
              <a:tr h="557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муниципальных районов из бюджетов поселений  на осуществление  части полномочий по решению  вопросов местного значения в соответствии с заключенными соглашениями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474176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0659"/>
              </p:ext>
            </p:extLst>
          </p:nvPr>
        </p:nvGraphicFramePr>
        <p:xfrm>
          <a:off x="307572" y="879607"/>
          <a:ext cx="11612879" cy="579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1702">
                  <a:extLst>
                    <a:ext uri="{9D8B030D-6E8A-4147-A177-3AD203B41FA5}">
                      <a16:colId xmlns:a16="http://schemas.microsoft.com/office/drawing/2014/main" val="1167196841"/>
                    </a:ext>
                  </a:extLst>
                </a:gridCol>
                <a:gridCol w="825851">
                  <a:extLst>
                    <a:ext uri="{9D8B030D-6E8A-4147-A177-3AD203B41FA5}">
                      <a16:colId xmlns:a16="http://schemas.microsoft.com/office/drawing/2014/main" val="159608962"/>
                    </a:ext>
                  </a:extLst>
                </a:gridCol>
                <a:gridCol w="836537">
                  <a:extLst>
                    <a:ext uri="{9D8B030D-6E8A-4147-A177-3AD203B41FA5}">
                      <a16:colId xmlns:a16="http://schemas.microsoft.com/office/drawing/2014/main" val="786246120"/>
                    </a:ext>
                  </a:extLst>
                </a:gridCol>
                <a:gridCol w="818789">
                  <a:extLst>
                    <a:ext uri="{9D8B030D-6E8A-4147-A177-3AD203B41FA5}">
                      <a16:colId xmlns:a16="http://schemas.microsoft.com/office/drawing/2014/main" val="401911219"/>
                    </a:ext>
                  </a:extLst>
                </a:gridCol>
              </a:tblGrid>
              <a:tr h="2689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руб.)</a:t>
                      </a:r>
                      <a:endParaRPr lang="ru-RU" sz="2400" dirty="0"/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382962"/>
                  </a:ext>
                </a:extLst>
              </a:tr>
              <a:tr h="310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72" marR="197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118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66030"/>
              </p:ext>
            </p:extLst>
          </p:nvPr>
        </p:nvGraphicFramePr>
        <p:xfrm>
          <a:off x="9060872" y="6121718"/>
          <a:ext cx="2859579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219">
                  <a:extLst>
                    <a:ext uri="{9D8B030D-6E8A-4147-A177-3AD203B41FA5}">
                      <a16:colId xmlns:a16="http://schemas.microsoft.com/office/drawing/2014/main" val="1875242353"/>
                    </a:ext>
                  </a:extLst>
                </a:gridCol>
                <a:gridCol w="994613">
                  <a:extLst>
                    <a:ext uri="{9D8B030D-6E8A-4147-A177-3AD203B41FA5}">
                      <a16:colId xmlns:a16="http://schemas.microsoft.com/office/drawing/2014/main" val="3663359998"/>
                    </a:ext>
                  </a:extLst>
                </a:gridCol>
                <a:gridCol w="742747">
                  <a:extLst>
                    <a:ext uri="{9D8B030D-6E8A-4147-A177-3AD203B41FA5}">
                      <a16:colId xmlns:a16="http://schemas.microsoft.com/office/drawing/2014/main" val="6012619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112 442,8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3314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55324" y="6121718"/>
            <a:ext cx="147058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МБТ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2130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97280" y="140587"/>
            <a:ext cx="10912467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области 2022-2024г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693519"/>
              </p:ext>
            </p:extLst>
          </p:nvPr>
        </p:nvGraphicFramePr>
        <p:xfrm>
          <a:off x="227900" y="882316"/>
          <a:ext cx="11617736" cy="4768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9070">
                  <a:extLst>
                    <a:ext uri="{9D8B030D-6E8A-4147-A177-3AD203B41FA5}">
                      <a16:colId xmlns:a16="http://schemas.microsoft.com/office/drawing/2014/main" val="2854791759"/>
                    </a:ext>
                  </a:extLst>
                </a:gridCol>
                <a:gridCol w="1105949">
                  <a:extLst>
                    <a:ext uri="{9D8B030D-6E8A-4147-A177-3AD203B41FA5}">
                      <a16:colId xmlns:a16="http://schemas.microsoft.com/office/drawing/2014/main" val="3100293984"/>
                    </a:ext>
                  </a:extLst>
                </a:gridCol>
                <a:gridCol w="835190">
                  <a:extLst>
                    <a:ext uri="{9D8B030D-6E8A-4147-A177-3AD203B41FA5}">
                      <a16:colId xmlns:a16="http://schemas.microsoft.com/office/drawing/2014/main" val="172167914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349651683"/>
                    </a:ext>
                  </a:extLst>
                </a:gridCol>
              </a:tblGrid>
              <a:tr h="1274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КБК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руб.)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75207"/>
                  </a:ext>
                </a:extLst>
              </a:tr>
              <a:tr h="13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935976"/>
                  </a:ext>
                </a:extLst>
              </a:tr>
              <a:tr h="472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1 738,1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691663"/>
                  </a:ext>
                </a:extLst>
              </a:tr>
              <a:tr h="7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от уплаты акцизов на моторные масла для дизельных и (или) карбюраторных (инжекторных)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двигателей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60112"/>
                  </a:ext>
                </a:extLst>
              </a:tr>
              <a:tr h="69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производимый на территории Российской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997231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производимый на территории Российской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-136,2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312698"/>
                  </a:ext>
                </a:extLst>
              </a:tr>
              <a:tr h="4776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56115"/>
                  </a:ext>
                </a:extLst>
              </a:tr>
              <a:tr h="4776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налоговым источникам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2553,3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3" marR="3988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58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8075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97280" y="140587"/>
            <a:ext cx="10912467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области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2022-2024г.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56889"/>
              </p:ext>
            </p:extLst>
          </p:nvPr>
        </p:nvGraphicFramePr>
        <p:xfrm>
          <a:off x="599551" y="1988627"/>
          <a:ext cx="11026612" cy="2794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686">
                  <a:extLst>
                    <a:ext uri="{9D8B030D-6E8A-4147-A177-3AD203B41FA5}">
                      <a16:colId xmlns:a16="http://schemas.microsoft.com/office/drawing/2014/main" val="2477391240"/>
                    </a:ext>
                  </a:extLst>
                </a:gridCol>
                <a:gridCol w="1009406">
                  <a:extLst>
                    <a:ext uri="{9D8B030D-6E8A-4147-A177-3AD203B41FA5}">
                      <a16:colId xmlns:a16="http://schemas.microsoft.com/office/drawing/2014/main" val="15366739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64377175"/>
                    </a:ext>
                  </a:extLst>
                </a:gridCol>
                <a:gridCol w="886120">
                  <a:extLst>
                    <a:ext uri="{9D8B030D-6E8A-4147-A177-3AD203B41FA5}">
                      <a16:colId xmlns:a16="http://schemas.microsoft.com/office/drawing/2014/main" val="2088579504"/>
                    </a:ext>
                  </a:extLst>
                </a:gridCol>
              </a:tblGrid>
              <a:tr h="436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руб.)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41725"/>
                  </a:ext>
                </a:extLst>
              </a:tr>
              <a:tr h="535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endParaRPr lang="ru-RU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455020"/>
                  </a:ext>
                </a:extLst>
              </a:tr>
              <a:tr h="1727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муниципальных  районов, в части приватизации нефинансовых активов имущества казны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-2 553,3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91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65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0"/>
            <a:ext cx="9596155" cy="85935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расходам бюджета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области на 2022г., тыс. руб.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23007" y="1087196"/>
            <a:ext cx="1904214" cy="18052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43 517,0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расходов бюджета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2278" y="900504"/>
            <a:ext cx="2101534" cy="18109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32 580,2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целевых межбюджетных трансфертов из областного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2278" y="2838653"/>
            <a:ext cx="2101534" cy="19324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6 678,9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целевых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 из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2021188" y="1659118"/>
            <a:ext cx="391090" cy="13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21188" y="2711480"/>
            <a:ext cx="424078" cy="305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4763021" y="748145"/>
            <a:ext cx="7232244" cy="59825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-Общегосударственные вопросы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428,3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(доплата до МРОТ, повышение оплаты  труда с 01.10.22 на 104%; компенсация за неиспользуемый отпуск).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-Национальная безопасность -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413,4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(экономия).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-Национальная экономика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-50,8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(экономия).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-Жилищно-коммунальное хозяйство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-3 746,7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(экономия).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-Образование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-3 807,4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(экономия), в т.ч.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+375,9 (доплата до МРОТ, укрепление МТБ, увеличение средств на питание детей),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 -5 604,8 (экономия),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+807,7 (доплата до МРОТ, коммунальные услуги, укрепление МТБ),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образования +613,8 (ФОТ) 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528,1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(оплата труда, укрепление МТБ).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-Социальная политика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-694,4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(экономия).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-Физкультура и спорт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-16,4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(экономия).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-Межбюджетные трансферты в бюджеты поселений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9 737,0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497357" y="5248564"/>
            <a:ext cx="249210" cy="219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77835" y="4685500"/>
            <a:ext cx="1743353" cy="15644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2 293,6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собственных доходов (акцизы)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79369" y="5248563"/>
            <a:ext cx="2101534" cy="7822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1 964,3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дотации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1103267" y="2892430"/>
            <a:ext cx="46245" cy="1793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06252" y="2884724"/>
            <a:ext cx="739014" cy="2392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131975"/>
            <a:ext cx="10851462" cy="7273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основных характеристик бюджета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области на 2022г.,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147760" y="2969443"/>
            <a:ext cx="2497771" cy="16214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701 105,1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согласно редакции бюджета от 07.07.2022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10236" y="1221529"/>
            <a:ext cx="2497771" cy="15884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45 509,1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доходам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78170" y="1221529"/>
            <a:ext cx="2497771" cy="15884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692 319,3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3827615" y="3304093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485888" y="163395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61624" y="1221529"/>
            <a:ext cx="2497771" cy="15884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646 810,2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согласно редакции бюджета от 07.07.2022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10236" y="2969443"/>
            <a:ext cx="2497771" cy="16214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43 517,0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расходам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3827615" y="163395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7485888" y="3304093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78170" y="2969443"/>
            <a:ext cx="2497771" cy="16214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744 622,1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7759" y="4750351"/>
            <a:ext cx="2497771" cy="16214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54 294,9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согласно редакции бюджета от 07.07.2022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88118" y="4750351"/>
            <a:ext cx="2419890" cy="16214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1 992,1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дефицита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478169" y="4750351"/>
            <a:ext cx="2497771" cy="16214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52 302,8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Равно 19"/>
          <p:cNvSpPr/>
          <p:nvPr/>
        </p:nvSpPr>
        <p:spPr>
          <a:xfrm>
            <a:off x="7524828" y="510385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Минус 1"/>
          <p:cNvSpPr/>
          <p:nvPr/>
        </p:nvSpPr>
        <p:spPr>
          <a:xfrm>
            <a:off x="3859623" y="510385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49" y="2453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61070" y="2939503"/>
            <a:ext cx="6096000" cy="2751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Старицкого района Тверской области</a:t>
            </a: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Старицкого района Тверской области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г.Старица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ул.Советская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 6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48263) 23 372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администрации Старицкого района, заведующая финансовым отделом администрации Старицкого района          О.Г. Лупик</a:t>
            </a:r>
            <a:endParaRPr lang="ru-RU" altLang="ru-RU" dirty="0">
              <a:latin typeface="Calibri" panose="020F0502020204030204" pitchFamily="34" charset="0"/>
            </a:endParaRPr>
          </a:p>
        </p:txBody>
      </p:sp>
      <p:sp>
        <p:nvSpPr>
          <p:cNvPr id="9" name="Заголовок 20"/>
          <p:cNvSpPr txBox="1">
            <a:spLocks/>
          </p:cNvSpPr>
          <p:nvPr/>
        </p:nvSpPr>
        <p:spPr>
          <a:xfrm>
            <a:off x="2766712" y="245314"/>
            <a:ext cx="7992888" cy="912101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 </a:t>
            </a:r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МУНИЦИПАЛЬНОГО ОКРУГА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3396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906</Words>
  <Application>Microsoft Office PowerPoint</Application>
  <PresentationFormat>Широкоэкранный</PresentationFormat>
  <Paragraphs>195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Безвозмездные поступления в бюджет  МО «Старицкий район» Тверской области 2022-2024г.</vt:lpstr>
      <vt:lpstr>Безвозмездные поступления в бюджет  МО «Старицкий район» Тверской области 2022-2024г.</vt:lpstr>
      <vt:lpstr>Безвозмездные поступления в бюджет  МО «Старицкий район» Тверской области 2022-2024г.</vt:lpstr>
      <vt:lpstr>Налоговые доходы бюджета  МО «Старицкий район» Тверской области 2022-2024г.</vt:lpstr>
      <vt:lpstr>Неналоговые доходы бюджета  МО «Старицкий район» Тверской области 2022-2024г.</vt:lpstr>
      <vt:lpstr>Изменения по расходам бюджета  МО «Старицкий район» Тверской области на 2022г., тыс. руб.</vt:lpstr>
      <vt:lpstr>Изменения основных характеристик бюджета  МО «Старицкий район» Тверской области на 2022г., тыс. руб.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Лупик ОГ</cp:lastModifiedBy>
  <cp:revision>677</cp:revision>
  <cp:lastPrinted>2021-12-13T09:26:50Z</cp:lastPrinted>
  <dcterms:created xsi:type="dcterms:W3CDTF">2018-11-26T08:56:04Z</dcterms:created>
  <dcterms:modified xsi:type="dcterms:W3CDTF">2023-06-02T17:04:49Z</dcterms:modified>
</cp:coreProperties>
</file>