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81" r:id="rId3"/>
    <p:sldId id="294" r:id="rId4"/>
    <p:sldId id="295" r:id="rId5"/>
    <p:sldId id="296" r:id="rId6"/>
    <p:sldId id="297" r:id="rId7"/>
    <p:sldId id="289" r:id="rId8"/>
    <p:sldId id="288" r:id="rId9"/>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Windows" initials="ПW" lastIdx="0" clrIdx="0">
    <p:extLst>
      <p:ext uri="{19B8F6BF-5375-455C-9EA6-DF929625EA0E}">
        <p15:presenceInfo xmlns:p15="http://schemas.microsoft.com/office/powerpoint/2012/main" userId="Пользователь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983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00"/>
      <c:rotY val="20"/>
      <c:depthPercent val="100"/>
      <c:rAngAx val="0"/>
    </c:view3D>
    <c:floor>
      <c:thickness val="0"/>
    </c:floor>
    <c:sideWall>
      <c:thickness val="0"/>
    </c:sideWall>
    <c:backWall>
      <c:thickness val="0"/>
    </c:backWall>
    <c:plotArea>
      <c:layout>
        <c:manualLayout>
          <c:layoutTarget val="inner"/>
          <c:xMode val="edge"/>
          <c:yMode val="edge"/>
          <c:x val="9.8744896471276794E-2"/>
          <c:y val="0.35075408261181101"/>
          <c:w val="0"/>
          <c:h val="9.4704707042457068E-3"/>
        </c:manualLayout>
      </c:layout>
      <c:bar3DChart>
        <c:barDir val="bar"/>
        <c:grouping val="percentStacked"/>
        <c:varyColors val="0"/>
        <c:ser>
          <c:idx val="0"/>
          <c:order val="0"/>
          <c:tx>
            <c:strRef>
              <c:f>Лист1!$B$1</c:f>
              <c:strCache>
                <c:ptCount val="1"/>
              </c:strCache>
            </c:strRef>
          </c:tx>
          <c:spPr>
            <a:solidFill>
              <a:schemeClr val="accent1">
                <a:lumMod val="75000"/>
              </a:schemeClr>
            </a:solidFill>
            <a:ln w="1562"/>
            <a:effectLst>
              <a:outerShdw blurRad="50800" dist="50800" dir="5400000" algn="ctr" rotWithShape="0">
                <a:schemeClr val="tx1">
                  <a:lumMod val="50000"/>
                  <a:lumOff val="50000"/>
                  <a:alpha val="69000"/>
                </a:schemeClr>
              </a:outerShdw>
            </a:effectLst>
            <a:scene3d>
              <a:camera prst="orthographicFront"/>
              <a:lightRig rig="threePt" dir="t"/>
            </a:scene3d>
            <a:sp3d/>
          </c:spPr>
          <c:invertIfNegative val="0"/>
          <c:dLbls>
            <c:dLbl>
              <c:idx val="0"/>
              <c:layout>
                <c:manualLayout>
                  <c:x val="-3.8636690992894185E-2"/>
                  <c:y val="-5.8821457428024314E-4"/>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C-44A5-BC49-7F69E1AA00EC}"/>
                </c:ext>
              </c:extLst>
            </c:dLbl>
            <c:dLbl>
              <c:idx val="1"/>
              <c:layout>
                <c:manualLayout>
                  <c:x val="-3.3875072018437966E-3"/>
                  <c:y val="-3.3942271558485052E-3"/>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C-44A5-BC49-7F69E1AA00E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Лист1!$B$2:$B$3</c:f>
              <c:numCache>
                <c:formatCode>General</c:formatCode>
                <c:ptCount val="2"/>
              </c:numCache>
            </c:numRef>
          </c:val>
          <c:extLst>
            <c:ext xmlns:c16="http://schemas.microsoft.com/office/drawing/2014/chart" uri="{C3380CC4-5D6E-409C-BE32-E72D297353CC}">
              <c16:uniqueId val="{00000002-1E6C-44A5-BC49-7F69E1AA00EC}"/>
            </c:ext>
          </c:extLst>
        </c:ser>
        <c:ser>
          <c:idx val="1"/>
          <c:order val="1"/>
          <c:tx>
            <c:strRef>
              <c:f>Лист1!$C$1</c:f>
              <c:strCache>
                <c:ptCount val="1"/>
              </c:strCache>
            </c:strRef>
          </c:tx>
          <c:invertIfNegative val="0"/>
          <c:dLbls>
            <c:dLbl>
              <c:idx val="0"/>
              <c:layout>
                <c:manualLayout>
                  <c:x val="-4.1666666666666671E-2"/>
                  <c:y val="9.8211143131307091E-2"/>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C-44A5-BC49-7F69E1AA00EC}"/>
                </c:ext>
              </c:extLst>
            </c:dLbl>
            <c:dLbl>
              <c:idx val="1"/>
              <c:layout>
                <c:manualLayout>
                  <c:x val="-4.6296296296296523E-2"/>
                  <c:y val="0.1094352737748897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Лист1!$C$2:$C$3</c:f>
              <c:numCache>
                <c:formatCode>General</c:formatCode>
                <c:ptCount val="2"/>
              </c:numCache>
            </c:numRef>
          </c:val>
          <c:extLst>
            <c:ext xmlns:c16="http://schemas.microsoft.com/office/drawing/2014/chart" uri="{C3380CC4-5D6E-409C-BE32-E72D297353CC}">
              <c16:uniqueId val="{00000005-1E6C-44A5-BC49-7F69E1AA00EC}"/>
            </c:ext>
          </c:extLst>
        </c:ser>
        <c:ser>
          <c:idx val="2"/>
          <c:order val="2"/>
          <c:tx>
            <c:strRef>
              <c:f>Лист1!$D$1</c:f>
              <c:strCache>
                <c:ptCount val="1"/>
              </c:strCache>
            </c:strRef>
          </c:tx>
          <c:spPr>
            <a:solidFill>
              <a:srgbClr val="FFFF00"/>
            </a:solidFill>
          </c:spPr>
          <c:invertIfNegative val="0"/>
          <c:dLbls>
            <c:dLbl>
              <c:idx val="0"/>
              <c:layout>
                <c:manualLayout>
                  <c:x val="-2.7777777777779809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C-44A5-BC49-7F69E1AA00EC}"/>
                </c:ext>
              </c:extLst>
            </c:dLbl>
            <c:dLbl>
              <c:idx val="1"/>
              <c:layout>
                <c:manualLayout>
                  <c:x val="-3.0864197530864296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Лист1!$D$2:$D$3</c:f>
              <c:numCache>
                <c:formatCode>General</c:formatCode>
                <c:ptCount val="2"/>
              </c:numCache>
            </c:numRef>
          </c:val>
          <c:extLst>
            <c:ext xmlns:c16="http://schemas.microsoft.com/office/drawing/2014/chart" uri="{C3380CC4-5D6E-409C-BE32-E72D297353CC}">
              <c16:uniqueId val="{00000008-1E6C-44A5-BC49-7F69E1AA00EC}"/>
            </c:ext>
          </c:extLst>
        </c:ser>
        <c:ser>
          <c:idx val="3"/>
          <c:order val="3"/>
          <c:tx>
            <c:strRef>
              <c:f>Лист1!$E$1</c:f>
              <c:strCache>
                <c:ptCount val="1"/>
              </c:strCache>
            </c:strRef>
          </c:tx>
          <c:invertIfNegative val="0"/>
          <c:dLbls>
            <c:dLbl>
              <c:idx val="0"/>
              <c:layout>
                <c:manualLayout>
                  <c:x val="1.5432098765432623E-3"/>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C-44A5-BC49-7F69E1AA00EC}"/>
                </c:ext>
              </c:extLst>
            </c:dLbl>
            <c:dLbl>
              <c:idx val="1"/>
              <c:layout>
                <c:manualLayout>
                  <c:x val="1.5432098765432401E-2"/>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Лист1!$E$2:$E$3</c:f>
              <c:numCache>
                <c:formatCode>General</c:formatCode>
                <c:ptCount val="2"/>
              </c:numCache>
            </c:numRef>
          </c:val>
          <c:extLst>
            <c:ext xmlns:c16="http://schemas.microsoft.com/office/drawing/2014/chart" uri="{C3380CC4-5D6E-409C-BE32-E72D297353CC}">
              <c16:uniqueId val="{0000000B-1E6C-44A5-BC49-7F69E1AA00EC}"/>
            </c:ext>
          </c:extLst>
        </c:ser>
        <c:dLbls>
          <c:showLegendKey val="0"/>
          <c:showVal val="0"/>
          <c:showCatName val="0"/>
          <c:showSerName val="0"/>
          <c:showPercent val="0"/>
          <c:showBubbleSize val="0"/>
        </c:dLbls>
        <c:gapWidth val="150"/>
        <c:shape val="box"/>
        <c:axId val="349008784"/>
        <c:axId val="349009176"/>
        <c:axId val="0"/>
      </c:bar3DChart>
      <c:catAx>
        <c:axId val="349008784"/>
        <c:scaling>
          <c:orientation val="minMax"/>
        </c:scaling>
        <c:delete val="0"/>
        <c:axPos val="l"/>
        <c:numFmt formatCode="General" sourceLinked="1"/>
        <c:majorTickMark val="out"/>
        <c:minorTickMark val="none"/>
        <c:tickLblPos val="nextTo"/>
        <c:crossAx val="349009176"/>
        <c:crosses val="autoZero"/>
        <c:auto val="1"/>
        <c:lblAlgn val="ctr"/>
        <c:lblOffset val="100"/>
        <c:noMultiLvlLbl val="0"/>
      </c:catAx>
      <c:valAx>
        <c:axId val="349009176"/>
        <c:scaling>
          <c:orientation val="minMax"/>
        </c:scaling>
        <c:delete val="1"/>
        <c:axPos val="b"/>
        <c:numFmt formatCode="0%" sourceLinked="1"/>
        <c:majorTickMark val="out"/>
        <c:minorTickMark val="none"/>
        <c:tickLblPos val="nextTo"/>
        <c:crossAx val="349008784"/>
        <c:crosses val="autoZero"/>
        <c:crossBetween val="between"/>
      </c:valAx>
      <c:spPr>
        <a:noFill/>
        <a:ln w="25383">
          <a:noFill/>
        </a:ln>
      </c:spPr>
    </c:plotArea>
    <c:plotVisOnly val="1"/>
    <c:dispBlanksAs val="gap"/>
    <c:showDLblsOverMax val="0"/>
  </c:chart>
  <c:spPr>
    <a:ln w="6248"/>
  </c:spPr>
  <c:txPr>
    <a:bodyPr/>
    <a:lstStyle/>
    <a:p>
      <a:pPr>
        <a:defRPr sz="881"/>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2"/>
            </a:pPr>
            <a:r>
              <a:rPr lang="ru-RU" dirty="0" smtClean="0"/>
              <a:t>2017 (факт)</a:t>
            </a:r>
            <a:endParaRPr lang="ru-RU" dirty="0"/>
          </a:p>
        </c:rich>
      </c:tx>
      <c:layout>
        <c:manualLayout>
          <c:xMode val="edge"/>
          <c:yMode val="edge"/>
          <c:x val="0.45972625132384826"/>
          <c:y val="1.0526512508721218E-2"/>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spPr>
        <a:noFill/>
        <a:ln w="25408">
          <a:noFill/>
        </a:ln>
      </c:spPr>
    </c:plotArea>
    <c:plotVisOnly val="1"/>
    <c:dispBlanksAs val="zero"/>
    <c:showDLblsOverMax val="0"/>
  </c:chart>
  <c:txPr>
    <a:bodyPr/>
    <a:lstStyle/>
    <a:p>
      <a:pPr>
        <a:defRPr sz="1426"/>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00"/>
      <c:rotY val="20"/>
      <c:depthPercent val="100"/>
      <c:rAngAx val="0"/>
    </c:view3D>
    <c:floor>
      <c:thickness val="0"/>
    </c:floor>
    <c:sideWall>
      <c:thickness val="0"/>
    </c:sideWall>
    <c:backWall>
      <c:thickness val="0"/>
    </c:backWall>
    <c:plotArea>
      <c:layout>
        <c:manualLayout>
          <c:layoutTarget val="inner"/>
          <c:xMode val="edge"/>
          <c:yMode val="edge"/>
          <c:x val="9.8744896471276794E-2"/>
          <c:y val="0.35075408261181101"/>
          <c:w val="0"/>
          <c:h val="9.4704707042457068E-3"/>
        </c:manualLayout>
      </c:layout>
      <c:bar3DChart>
        <c:barDir val="bar"/>
        <c:grouping val="percentStacked"/>
        <c:varyColors val="0"/>
        <c:ser>
          <c:idx val="0"/>
          <c:order val="0"/>
          <c:tx>
            <c:strRef>
              <c:f>Лист1!$B$1</c:f>
              <c:strCache>
                <c:ptCount val="1"/>
              </c:strCache>
            </c:strRef>
          </c:tx>
          <c:spPr>
            <a:solidFill>
              <a:schemeClr val="accent1">
                <a:lumMod val="75000"/>
              </a:schemeClr>
            </a:solidFill>
            <a:ln w="1562"/>
            <a:effectLst>
              <a:outerShdw blurRad="50800" dist="50800" dir="5400000" algn="ctr" rotWithShape="0">
                <a:schemeClr val="tx1">
                  <a:lumMod val="50000"/>
                  <a:lumOff val="50000"/>
                  <a:alpha val="69000"/>
                </a:schemeClr>
              </a:outerShdw>
            </a:effectLst>
            <a:scene3d>
              <a:camera prst="orthographicFront"/>
              <a:lightRig rig="threePt" dir="t"/>
            </a:scene3d>
            <a:sp3d/>
          </c:spPr>
          <c:invertIfNegative val="0"/>
          <c:dLbls>
            <c:dLbl>
              <c:idx val="0"/>
              <c:layout>
                <c:manualLayout>
                  <c:x val="-3.8636690992894185E-2"/>
                  <c:y val="-5.8821457428024314E-4"/>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C-44A5-BC49-7F69E1AA00EC}"/>
                </c:ext>
              </c:extLst>
            </c:dLbl>
            <c:dLbl>
              <c:idx val="1"/>
              <c:layout>
                <c:manualLayout>
                  <c:x val="-3.3875072018437966E-3"/>
                  <c:y val="-3.3942271558485052E-3"/>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C-44A5-BC49-7F69E1AA00E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Лист1!$B$2:$B$3</c:f>
              <c:numCache>
                <c:formatCode>General</c:formatCode>
                <c:ptCount val="2"/>
              </c:numCache>
            </c:numRef>
          </c:val>
          <c:extLst>
            <c:ext xmlns:c16="http://schemas.microsoft.com/office/drawing/2014/chart" uri="{C3380CC4-5D6E-409C-BE32-E72D297353CC}">
              <c16:uniqueId val="{00000002-1E6C-44A5-BC49-7F69E1AA00EC}"/>
            </c:ext>
          </c:extLst>
        </c:ser>
        <c:ser>
          <c:idx val="1"/>
          <c:order val="1"/>
          <c:tx>
            <c:strRef>
              <c:f>Лист1!$C$1</c:f>
              <c:strCache>
                <c:ptCount val="1"/>
              </c:strCache>
            </c:strRef>
          </c:tx>
          <c:invertIfNegative val="0"/>
          <c:dLbls>
            <c:dLbl>
              <c:idx val="0"/>
              <c:layout>
                <c:manualLayout>
                  <c:x val="-4.1666666666666671E-2"/>
                  <c:y val="9.8211143131307091E-2"/>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C-44A5-BC49-7F69E1AA00EC}"/>
                </c:ext>
              </c:extLst>
            </c:dLbl>
            <c:dLbl>
              <c:idx val="1"/>
              <c:layout>
                <c:manualLayout>
                  <c:x val="-4.6296296296296523E-2"/>
                  <c:y val="0.1094352737748897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Лист1!$C$2:$C$3</c:f>
              <c:numCache>
                <c:formatCode>General</c:formatCode>
                <c:ptCount val="2"/>
              </c:numCache>
            </c:numRef>
          </c:val>
          <c:extLst>
            <c:ext xmlns:c16="http://schemas.microsoft.com/office/drawing/2014/chart" uri="{C3380CC4-5D6E-409C-BE32-E72D297353CC}">
              <c16:uniqueId val="{00000005-1E6C-44A5-BC49-7F69E1AA00EC}"/>
            </c:ext>
          </c:extLst>
        </c:ser>
        <c:ser>
          <c:idx val="2"/>
          <c:order val="2"/>
          <c:tx>
            <c:strRef>
              <c:f>Лист1!$D$1</c:f>
              <c:strCache>
                <c:ptCount val="1"/>
              </c:strCache>
            </c:strRef>
          </c:tx>
          <c:spPr>
            <a:solidFill>
              <a:srgbClr val="FFFF00"/>
            </a:solidFill>
          </c:spPr>
          <c:invertIfNegative val="0"/>
          <c:dLbls>
            <c:dLbl>
              <c:idx val="0"/>
              <c:layout>
                <c:manualLayout>
                  <c:x val="-2.7777777777779809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C-44A5-BC49-7F69E1AA00EC}"/>
                </c:ext>
              </c:extLst>
            </c:dLbl>
            <c:dLbl>
              <c:idx val="1"/>
              <c:layout>
                <c:manualLayout>
                  <c:x val="-3.0864197530864296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Лист1!$D$2:$D$3</c:f>
              <c:numCache>
                <c:formatCode>General</c:formatCode>
                <c:ptCount val="2"/>
              </c:numCache>
            </c:numRef>
          </c:val>
          <c:extLst>
            <c:ext xmlns:c16="http://schemas.microsoft.com/office/drawing/2014/chart" uri="{C3380CC4-5D6E-409C-BE32-E72D297353CC}">
              <c16:uniqueId val="{00000008-1E6C-44A5-BC49-7F69E1AA00EC}"/>
            </c:ext>
          </c:extLst>
        </c:ser>
        <c:ser>
          <c:idx val="3"/>
          <c:order val="3"/>
          <c:tx>
            <c:strRef>
              <c:f>Лист1!$E$1</c:f>
              <c:strCache>
                <c:ptCount val="1"/>
              </c:strCache>
            </c:strRef>
          </c:tx>
          <c:invertIfNegative val="0"/>
          <c:dLbls>
            <c:dLbl>
              <c:idx val="0"/>
              <c:layout>
                <c:manualLayout>
                  <c:x val="1.5432098765432623E-3"/>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C-44A5-BC49-7F69E1AA00EC}"/>
                </c:ext>
              </c:extLst>
            </c:dLbl>
            <c:dLbl>
              <c:idx val="1"/>
              <c:layout>
                <c:manualLayout>
                  <c:x val="1.5432098765432401E-2"/>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Лист1!$E$2:$E$3</c:f>
              <c:numCache>
                <c:formatCode>General</c:formatCode>
                <c:ptCount val="2"/>
              </c:numCache>
            </c:numRef>
          </c:val>
          <c:extLst>
            <c:ext xmlns:c16="http://schemas.microsoft.com/office/drawing/2014/chart" uri="{C3380CC4-5D6E-409C-BE32-E72D297353CC}">
              <c16:uniqueId val="{0000000B-1E6C-44A5-BC49-7F69E1AA00EC}"/>
            </c:ext>
          </c:extLst>
        </c:ser>
        <c:dLbls>
          <c:showLegendKey val="0"/>
          <c:showVal val="0"/>
          <c:showCatName val="0"/>
          <c:showSerName val="0"/>
          <c:showPercent val="0"/>
          <c:showBubbleSize val="0"/>
        </c:dLbls>
        <c:gapWidth val="150"/>
        <c:shape val="box"/>
        <c:axId val="349008784"/>
        <c:axId val="349009176"/>
        <c:axId val="0"/>
      </c:bar3DChart>
      <c:catAx>
        <c:axId val="349008784"/>
        <c:scaling>
          <c:orientation val="minMax"/>
        </c:scaling>
        <c:delete val="0"/>
        <c:axPos val="l"/>
        <c:numFmt formatCode="General" sourceLinked="1"/>
        <c:majorTickMark val="out"/>
        <c:minorTickMark val="none"/>
        <c:tickLblPos val="nextTo"/>
        <c:crossAx val="349009176"/>
        <c:crosses val="autoZero"/>
        <c:auto val="1"/>
        <c:lblAlgn val="ctr"/>
        <c:lblOffset val="100"/>
        <c:noMultiLvlLbl val="0"/>
      </c:catAx>
      <c:valAx>
        <c:axId val="349009176"/>
        <c:scaling>
          <c:orientation val="minMax"/>
        </c:scaling>
        <c:delete val="1"/>
        <c:axPos val="b"/>
        <c:numFmt formatCode="0%" sourceLinked="1"/>
        <c:majorTickMark val="out"/>
        <c:minorTickMark val="none"/>
        <c:tickLblPos val="nextTo"/>
        <c:crossAx val="349008784"/>
        <c:crosses val="autoZero"/>
        <c:crossBetween val="between"/>
      </c:valAx>
      <c:spPr>
        <a:noFill/>
        <a:ln w="25383">
          <a:noFill/>
        </a:ln>
      </c:spPr>
    </c:plotArea>
    <c:plotVisOnly val="1"/>
    <c:dispBlanksAs val="gap"/>
    <c:showDLblsOverMax val="0"/>
  </c:chart>
  <c:spPr>
    <a:ln w="6248"/>
  </c:spPr>
  <c:txPr>
    <a:bodyPr/>
    <a:lstStyle/>
    <a:p>
      <a:pPr>
        <a:defRPr sz="881"/>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2"/>
            </a:pPr>
            <a:r>
              <a:rPr lang="ru-RU" dirty="0" smtClean="0"/>
              <a:t>2017 (факт)</a:t>
            </a:r>
            <a:endParaRPr lang="ru-RU" dirty="0"/>
          </a:p>
        </c:rich>
      </c:tx>
      <c:layout>
        <c:manualLayout>
          <c:xMode val="edge"/>
          <c:yMode val="edge"/>
          <c:x val="0.45972625132384826"/>
          <c:y val="1.0526512508721218E-2"/>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spPr>
        <a:noFill/>
        <a:ln w="25408">
          <a:noFill/>
        </a:ln>
      </c:spPr>
    </c:plotArea>
    <c:plotVisOnly val="1"/>
    <c:dispBlanksAs val="zero"/>
    <c:showDLblsOverMax val="0"/>
  </c:chart>
  <c:txPr>
    <a:bodyPr/>
    <a:lstStyle/>
    <a:p>
      <a:pPr>
        <a:defRPr sz="1426"/>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00"/>
      <c:rotY val="20"/>
      <c:depthPercent val="100"/>
      <c:rAngAx val="0"/>
    </c:view3D>
    <c:floor>
      <c:thickness val="0"/>
    </c:floor>
    <c:sideWall>
      <c:thickness val="0"/>
    </c:sideWall>
    <c:backWall>
      <c:thickness val="0"/>
    </c:backWall>
    <c:plotArea>
      <c:layout>
        <c:manualLayout>
          <c:layoutTarget val="inner"/>
          <c:xMode val="edge"/>
          <c:yMode val="edge"/>
          <c:x val="9.8744896471276794E-2"/>
          <c:y val="0.35075408261181101"/>
          <c:w val="0"/>
          <c:h val="9.4704707042457068E-3"/>
        </c:manualLayout>
      </c:layout>
      <c:bar3DChart>
        <c:barDir val="bar"/>
        <c:grouping val="percentStacked"/>
        <c:varyColors val="0"/>
        <c:ser>
          <c:idx val="0"/>
          <c:order val="0"/>
          <c:tx>
            <c:strRef>
              <c:f>Лист1!$B$1</c:f>
              <c:strCache>
                <c:ptCount val="1"/>
              </c:strCache>
            </c:strRef>
          </c:tx>
          <c:spPr>
            <a:solidFill>
              <a:schemeClr val="accent1">
                <a:lumMod val="75000"/>
              </a:schemeClr>
            </a:solidFill>
            <a:ln w="1562"/>
            <a:effectLst>
              <a:outerShdw blurRad="50800" dist="50800" dir="5400000" algn="ctr" rotWithShape="0">
                <a:schemeClr val="tx1">
                  <a:lumMod val="50000"/>
                  <a:lumOff val="50000"/>
                  <a:alpha val="69000"/>
                </a:schemeClr>
              </a:outerShdw>
            </a:effectLst>
            <a:scene3d>
              <a:camera prst="orthographicFront"/>
              <a:lightRig rig="threePt" dir="t"/>
            </a:scene3d>
            <a:sp3d/>
          </c:spPr>
          <c:invertIfNegative val="0"/>
          <c:dLbls>
            <c:dLbl>
              <c:idx val="0"/>
              <c:layout>
                <c:manualLayout>
                  <c:x val="-3.8636690992894185E-2"/>
                  <c:y val="-5.8821457428024314E-4"/>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C-44A5-BC49-7F69E1AA00EC}"/>
                </c:ext>
              </c:extLst>
            </c:dLbl>
            <c:dLbl>
              <c:idx val="1"/>
              <c:layout>
                <c:manualLayout>
                  <c:x val="-3.3875072018437966E-3"/>
                  <c:y val="-3.3942271558485052E-3"/>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C-44A5-BC49-7F69E1AA00E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Лист1!$B$2:$B$3</c:f>
              <c:numCache>
                <c:formatCode>General</c:formatCode>
                <c:ptCount val="2"/>
              </c:numCache>
            </c:numRef>
          </c:val>
          <c:extLst>
            <c:ext xmlns:c16="http://schemas.microsoft.com/office/drawing/2014/chart" uri="{C3380CC4-5D6E-409C-BE32-E72D297353CC}">
              <c16:uniqueId val="{00000002-1E6C-44A5-BC49-7F69E1AA00EC}"/>
            </c:ext>
          </c:extLst>
        </c:ser>
        <c:ser>
          <c:idx val="1"/>
          <c:order val="1"/>
          <c:tx>
            <c:strRef>
              <c:f>Лист1!$C$1</c:f>
              <c:strCache>
                <c:ptCount val="1"/>
              </c:strCache>
            </c:strRef>
          </c:tx>
          <c:invertIfNegative val="0"/>
          <c:dLbls>
            <c:dLbl>
              <c:idx val="0"/>
              <c:layout>
                <c:manualLayout>
                  <c:x val="-4.1666666666666671E-2"/>
                  <c:y val="9.8211143131307091E-2"/>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C-44A5-BC49-7F69E1AA00EC}"/>
                </c:ext>
              </c:extLst>
            </c:dLbl>
            <c:dLbl>
              <c:idx val="1"/>
              <c:layout>
                <c:manualLayout>
                  <c:x val="-4.6296296296296523E-2"/>
                  <c:y val="0.1094352737748897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Лист1!$C$2:$C$3</c:f>
              <c:numCache>
                <c:formatCode>General</c:formatCode>
                <c:ptCount val="2"/>
              </c:numCache>
            </c:numRef>
          </c:val>
          <c:extLst>
            <c:ext xmlns:c16="http://schemas.microsoft.com/office/drawing/2014/chart" uri="{C3380CC4-5D6E-409C-BE32-E72D297353CC}">
              <c16:uniqueId val="{00000005-1E6C-44A5-BC49-7F69E1AA00EC}"/>
            </c:ext>
          </c:extLst>
        </c:ser>
        <c:ser>
          <c:idx val="2"/>
          <c:order val="2"/>
          <c:tx>
            <c:strRef>
              <c:f>Лист1!$D$1</c:f>
              <c:strCache>
                <c:ptCount val="1"/>
              </c:strCache>
            </c:strRef>
          </c:tx>
          <c:spPr>
            <a:solidFill>
              <a:srgbClr val="FFFF00"/>
            </a:solidFill>
          </c:spPr>
          <c:invertIfNegative val="0"/>
          <c:dLbls>
            <c:dLbl>
              <c:idx val="0"/>
              <c:layout>
                <c:manualLayout>
                  <c:x val="-2.7777777777779809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C-44A5-BC49-7F69E1AA00EC}"/>
                </c:ext>
              </c:extLst>
            </c:dLbl>
            <c:dLbl>
              <c:idx val="1"/>
              <c:layout>
                <c:manualLayout>
                  <c:x val="-3.0864197530864296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Лист1!$D$2:$D$3</c:f>
              <c:numCache>
                <c:formatCode>General</c:formatCode>
                <c:ptCount val="2"/>
              </c:numCache>
            </c:numRef>
          </c:val>
          <c:extLst>
            <c:ext xmlns:c16="http://schemas.microsoft.com/office/drawing/2014/chart" uri="{C3380CC4-5D6E-409C-BE32-E72D297353CC}">
              <c16:uniqueId val="{00000008-1E6C-44A5-BC49-7F69E1AA00EC}"/>
            </c:ext>
          </c:extLst>
        </c:ser>
        <c:ser>
          <c:idx val="3"/>
          <c:order val="3"/>
          <c:tx>
            <c:strRef>
              <c:f>Лист1!$E$1</c:f>
              <c:strCache>
                <c:ptCount val="1"/>
              </c:strCache>
            </c:strRef>
          </c:tx>
          <c:invertIfNegative val="0"/>
          <c:dLbls>
            <c:dLbl>
              <c:idx val="0"/>
              <c:layout>
                <c:manualLayout>
                  <c:x val="1.5432098765432623E-3"/>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C-44A5-BC49-7F69E1AA00EC}"/>
                </c:ext>
              </c:extLst>
            </c:dLbl>
            <c:dLbl>
              <c:idx val="1"/>
              <c:layout>
                <c:manualLayout>
                  <c:x val="1.5432098765432401E-2"/>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Лист1!$E$2:$E$3</c:f>
              <c:numCache>
                <c:formatCode>General</c:formatCode>
                <c:ptCount val="2"/>
              </c:numCache>
            </c:numRef>
          </c:val>
          <c:extLst>
            <c:ext xmlns:c16="http://schemas.microsoft.com/office/drawing/2014/chart" uri="{C3380CC4-5D6E-409C-BE32-E72D297353CC}">
              <c16:uniqueId val="{0000000B-1E6C-44A5-BC49-7F69E1AA00EC}"/>
            </c:ext>
          </c:extLst>
        </c:ser>
        <c:dLbls>
          <c:showLegendKey val="0"/>
          <c:showVal val="0"/>
          <c:showCatName val="0"/>
          <c:showSerName val="0"/>
          <c:showPercent val="0"/>
          <c:showBubbleSize val="0"/>
        </c:dLbls>
        <c:gapWidth val="150"/>
        <c:shape val="box"/>
        <c:axId val="349008784"/>
        <c:axId val="349009176"/>
        <c:axId val="0"/>
      </c:bar3DChart>
      <c:catAx>
        <c:axId val="349008784"/>
        <c:scaling>
          <c:orientation val="minMax"/>
        </c:scaling>
        <c:delete val="0"/>
        <c:axPos val="l"/>
        <c:numFmt formatCode="General" sourceLinked="1"/>
        <c:majorTickMark val="out"/>
        <c:minorTickMark val="none"/>
        <c:tickLblPos val="nextTo"/>
        <c:crossAx val="349009176"/>
        <c:crosses val="autoZero"/>
        <c:auto val="1"/>
        <c:lblAlgn val="ctr"/>
        <c:lblOffset val="100"/>
        <c:noMultiLvlLbl val="0"/>
      </c:catAx>
      <c:valAx>
        <c:axId val="349009176"/>
        <c:scaling>
          <c:orientation val="minMax"/>
        </c:scaling>
        <c:delete val="1"/>
        <c:axPos val="b"/>
        <c:numFmt formatCode="0%" sourceLinked="1"/>
        <c:majorTickMark val="out"/>
        <c:minorTickMark val="none"/>
        <c:tickLblPos val="nextTo"/>
        <c:crossAx val="349008784"/>
        <c:crosses val="autoZero"/>
        <c:crossBetween val="between"/>
      </c:valAx>
      <c:spPr>
        <a:noFill/>
        <a:ln w="25383">
          <a:noFill/>
        </a:ln>
      </c:spPr>
    </c:plotArea>
    <c:plotVisOnly val="1"/>
    <c:dispBlanksAs val="gap"/>
    <c:showDLblsOverMax val="0"/>
  </c:chart>
  <c:spPr>
    <a:ln w="6248"/>
  </c:spPr>
  <c:txPr>
    <a:bodyPr/>
    <a:lstStyle/>
    <a:p>
      <a:pPr>
        <a:defRPr sz="881"/>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2"/>
            </a:pPr>
            <a:r>
              <a:rPr lang="ru-RU" dirty="0" smtClean="0"/>
              <a:t>2017 (факт)</a:t>
            </a:r>
            <a:endParaRPr lang="ru-RU" dirty="0"/>
          </a:p>
        </c:rich>
      </c:tx>
      <c:layout>
        <c:manualLayout>
          <c:xMode val="edge"/>
          <c:yMode val="edge"/>
          <c:x val="0.45972625132384826"/>
          <c:y val="1.0526512508721218E-2"/>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spPr>
        <a:noFill/>
        <a:ln w="25408">
          <a:noFill/>
        </a:ln>
      </c:spPr>
    </c:plotArea>
    <c:plotVisOnly val="1"/>
    <c:dispBlanksAs val="zero"/>
    <c:showDLblsOverMax val="0"/>
  </c:chart>
  <c:txPr>
    <a:bodyPr/>
    <a:lstStyle/>
    <a:p>
      <a:pPr>
        <a:defRPr sz="1426"/>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00"/>
      <c:rotY val="20"/>
      <c:depthPercent val="100"/>
      <c:rAngAx val="0"/>
    </c:view3D>
    <c:floor>
      <c:thickness val="0"/>
    </c:floor>
    <c:sideWall>
      <c:thickness val="0"/>
    </c:sideWall>
    <c:backWall>
      <c:thickness val="0"/>
    </c:backWall>
    <c:plotArea>
      <c:layout>
        <c:manualLayout>
          <c:layoutTarget val="inner"/>
          <c:xMode val="edge"/>
          <c:yMode val="edge"/>
          <c:x val="9.8744896471276794E-2"/>
          <c:y val="0.35075408261181101"/>
          <c:w val="0"/>
          <c:h val="9.4704707042457068E-3"/>
        </c:manualLayout>
      </c:layout>
      <c:bar3DChart>
        <c:barDir val="bar"/>
        <c:grouping val="percentStacked"/>
        <c:varyColors val="0"/>
        <c:ser>
          <c:idx val="0"/>
          <c:order val="0"/>
          <c:tx>
            <c:strRef>
              <c:f>Лист1!$B$1</c:f>
              <c:strCache>
                <c:ptCount val="1"/>
              </c:strCache>
            </c:strRef>
          </c:tx>
          <c:spPr>
            <a:solidFill>
              <a:schemeClr val="accent1">
                <a:lumMod val="75000"/>
              </a:schemeClr>
            </a:solidFill>
            <a:ln w="1562"/>
            <a:effectLst>
              <a:outerShdw blurRad="50800" dist="50800" dir="5400000" algn="ctr" rotWithShape="0">
                <a:schemeClr val="tx1">
                  <a:lumMod val="50000"/>
                  <a:lumOff val="50000"/>
                  <a:alpha val="69000"/>
                </a:schemeClr>
              </a:outerShdw>
            </a:effectLst>
            <a:scene3d>
              <a:camera prst="orthographicFront"/>
              <a:lightRig rig="threePt" dir="t"/>
            </a:scene3d>
            <a:sp3d/>
          </c:spPr>
          <c:invertIfNegative val="0"/>
          <c:dLbls>
            <c:dLbl>
              <c:idx val="0"/>
              <c:layout>
                <c:manualLayout>
                  <c:x val="-3.8636690992894185E-2"/>
                  <c:y val="-5.8821457428024314E-4"/>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C-44A5-BC49-7F69E1AA00EC}"/>
                </c:ext>
              </c:extLst>
            </c:dLbl>
            <c:dLbl>
              <c:idx val="1"/>
              <c:layout>
                <c:manualLayout>
                  <c:x val="-3.3875072018437966E-3"/>
                  <c:y val="-3.3942271558485052E-3"/>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C-44A5-BC49-7F69E1AA00E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Лист1!$B$2:$B$3</c:f>
              <c:numCache>
                <c:formatCode>General</c:formatCode>
                <c:ptCount val="2"/>
              </c:numCache>
            </c:numRef>
          </c:val>
          <c:extLst>
            <c:ext xmlns:c16="http://schemas.microsoft.com/office/drawing/2014/chart" uri="{C3380CC4-5D6E-409C-BE32-E72D297353CC}">
              <c16:uniqueId val="{00000002-1E6C-44A5-BC49-7F69E1AA00EC}"/>
            </c:ext>
          </c:extLst>
        </c:ser>
        <c:ser>
          <c:idx val="1"/>
          <c:order val="1"/>
          <c:tx>
            <c:strRef>
              <c:f>Лист1!$C$1</c:f>
              <c:strCache>
                <c:ptCount val="1"/>
              </c:strCache>
            </c:strRef>
          </c:tx>
          <c:invertIfNegative val="0"/>
          <c:dLbls>
            <c:dLbl>
              <c:idx val="0"/>
              <c:layout>
                <c:manualLayout>
                  <c:x val="-4.1666666666666671E-2"/>
                  <c:y val="9.8211143131307091E-2"/>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C-44A5-BC49-7F69E1AA00EC}"/>
                </c:ext>
              </c:extLst>
            </c:dLbl>
            <c:dLbl>
              <c:idx val="1"/>
              <c:layout>
                <c:manualLayout>
                  <c:x val="-4.6296296296296523E-2"/>
                  <c:y val="0.1094352737748897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Лист1!$C$2:$C$3</c:f>
              <c:numCache>
                <c:formatCode>General</c:formatCode>
                <c:ptCount val="2"/>
              </c:numCache>
            </c:numRef>
          </c:val>
          <c:extLst>
            <c:ext xmlns:c16="http://schemas.microsoft.com/office/drawing/2014/chart" uri="{C3380CC4-5D6E-409C-BE32-E72D297353CC}">
              <c16:uniqueId val="{00000005-1E6C-44A5-BC49-7F69E1AA00EC}"/>
            </c:ext>
          </c:extLst>
        </c:ser>
        <c:ser>
          <c:idx val="2"/>
          <c:order val="2"/>
          <c:tx>
            <c:strRef>
              <c:f>Лист1!$D$1</c:f>
              <c:strCache>
                <c:ptCount val="1"/>
              </c:strCache>
            </c:strRef>
          </c:tx>
          <c:spPr>
            <a:solidFill>
              <a:srgbClr val="FFFF00"/>
            </a:solidFill>
          </c:spPr>
          <c:invertIfNegative val="0"/>
          <c:dLbls>
            <c:dLbl>
              <c:idx val="0"/>
              <c:layout>
                <c:manualLayout>
                  <c:x val="-2.7777777777779809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C-44A5-BC49-7F69E1AA00EC}"/>
                </c:ext>
              </c:extLst>
            </c:dLbl>
            <c:dLbl>
              <c:idx val="1"/>
              <c:layout>
                <c:manualLayout>
                  <c:x val="-3.0864197530864296E-2"/>
                  <c:y val="0.10101717579220157"/>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Лист1!$D$2:$D$3</c:f>
              <c:numCache>
                <c:formatCode>General</c:formatCode>
                <c:ptCount val="2"/>
              </c:numCache>
            </c:numRef>
          </c:val>
          <c:extLst>
            <c:ext xmlns:c16="http://schemas.microsoft.com/office/drawing/2014/chart" uri="{C3380CC4-5D6E-409C-BE32-E72D297353CC}">
              <c16:uniqueId val="{00000008-1E6C-44A5-BC49-7F69E1AA00EC}"/>
            </c:ext>
          </c:extLst>
        </c:ser>
        <c:ser>
          <c:idx val="3"/>
          <c:order val="3"/>
          <c:tx>
            <c:strRef>
              <c:f>Лист1!$E$1</c:f>
              <c:strCache>
                <c:ptCount val="1"/>
              </c:strCache>
            </c:strRef>
          </c:tx>
          <c:invertIfNegative val="0"/>
          <c:dLbls>
            <c:dLbl>
              <c:idx val="0"/>
              <c:layout>
                <c:manualLayout>
                  <c:x val="1.5432098765432623E-3"/>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C-44A5-BC49-7F69E1AA00EC}"/>
                </c:ext>
              </c:extLst>
            </c:dLbl>
            <c:dLbl>
              <c:idx val="1"/>
              <c:layout>
                <c:manualLayout>
                  <c:x val="1.5432098765432401E-2"/>
                  <c:y val="0.11504733909667395"/>
                </c:manualLayout>
              </c:layout>
              <c:spPr/>
              <c:txPr>
                <a:bodyPr/>
                <a:lstStyle/>
                <a:p>
                  <a:pPr>
                    <a:defRPr sz="685"/>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C-44A5-BC49-7F69E1AA00EC}"/>
                </c:ext>
              </c:extLst>
            </c:dLbl>
            <c:spPr>
              <a:noFill/>
              <a:ln>
                <a:noFill/>
              </a:ln>
              <a:effectLst/>
            </c:spPr>
            <c:txPr>
              <a:bodyPr/>
              <a:lstStyle/>
              <a:p>
                <a:pPr>
                  <a:defRPr sz="685"/>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Лист1!$A$2:$A$3</c:f>
              <c:numCache>
                <c:formatCode>General</c:formatCode>
                <c:ptCount val="2"/>
              </c:numCache>
            </c:numRef>
          </c:cat>
          <c:val>
            <c:numRef>
              <c:f>Лист1!$E$2:$E$3</c:f>
              <c:numCache>
                <c:formatCode>General</c:formatCode>
                <c:ptCount val="2"/>
              </c:numCache>
            </c:numRef>
          </c:val>
          <c:extLst>
            <c:ext xmlns:c16="http://schemas.microsoft.com/office/drawing/2014/chart" uri="{C3380CC4-5D6E-409C-BE32-E72D297353CC}">
              <c16:uniqueId val="{0000000B-1E6C-44A5-BC49-7F69E1AA00EC}"/>
            </c:ext>
          </c:extLst>
        </c:ser>
        <c:dLbls>
          <c:showLegendKey val="0"/>
          <c:showVal val="0"/>
          <c:showCatName val="0"/>
          <c:showSerName val="0"/>
          <c:showPercent val="0"/>
          <c:showBubbleSize val="0"/>
        </c:dLbls>
        <c:gapWidth val="150"/>
        <c:shape val="box"/>
        <c:axId val="349008784"/>
        <c:axId val="349009176"/>
        <c:axId val="0"/>
      </c:bar3DChart>
      <c:catAx>
        <c:axId val="349008784"/>
        <c:scaling>
          <c:orientation val="minMax"/>
        </c:scaling>
        <c:delete val="0"/>
        <c:axPos val="l"/>
        <c:numFmt formatCode="General" sourceLinked="1"/>
        <c:majorTickMark val="out"/>
        <c:minorTickMark val="none"/>
        <c:tickLblPos val="nextTo"/>
        <c:crossAx val="349009176"/>
        <c:crosses val="autoZero"/>
        <c:auto val="1"/>
        <c:lblAlgn val="ctr"/>
        <c:lblOffset val="100"/>
        <c:noMultiLvlLbl val="0"/>
      </c:catAx>
      <c:valAx>
        <c:axId val="349009176"/>
        <c:scaling>
          <c:orientation val="minMax"/>
        </c:scaling>
        <c:delete val="1"/>
        <c:axPos val="b"/>
        <c:numFmt formatCode="0%" sourceLinked="1"/>
        <c:majorTickMark val="out"/>
        <c:minorTickMark val="none"/>
        <c:tickLblPos val="nextTo"/>
        <c:crossAx val="349008784"/>
        <c:crosses val="autoZero"/>
        <c:crossBetween val="between"/>
      </c:valAx>
      <c:spPr>
        <a:noFill/>
        <a:ln w="25383">
          <a:noFill/>
        </a:ln>
      </c:spPr>
    </c:plotArea>
    <c:plotVisOnly val="1"/>
    <c:dispBlanksAs val="gap"/>
    <c:showDLblsOverMax val="0"/>
  </c:chart>
  <c:spPr>
    <a:ln w="6248"/>
  </c:spPr>
  <c:txPr>
    <a:bodyPr/>
    <a:lstStyle/>
    <a:p>
      <a:pPr>
        <a:defRPr sz="881"/>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2"/>
            </a:pPr>
            <a:r>
              <a:rPr lang="ru-RU" dirty="0" smtClean="0"/>
              <a:t>2017 (факт)</a:t>
            </a:r>
            <a:endParaRPr lang="ru-RU" dirty="0"/>
          </a:p>
        </c:rich>
      </c:tx>
      <c:layout>
        <c:manualLayout>
          <c:xMode val="edge"/>
          <c:yMode val="edge"/>
          <c:x val="0.45972625132384826"/>
          <c:y val="1.0526512508721218E-2"/>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spPr>
        <a:noFill/>
        <a:ln w="25408">
          <a:noFill/>
        </a:ln>
      </c:spPr>
    </c:plotArea>
    <c:plotVisOnly val="1"/>
    <c:dispBlanksAs val="zero"/>
    <c:showDLblsOverMax val="0"/>
  </c:chart>
  <c:txPr>
    <a:bodyPr/>
    <a:lstStyle/>
    <a:p>
      <a:pPr>
        <a:defRPr sz="1426"/>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1C29D8C-2BC3-403D-91CC-F670CC081E3A}" type="datetimeFigureOut">
              <a:rPr lang="ru-RU" smtClean="0"/>
              <a:pPr/>
              <a:t>02.06.2023</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55029A-E3C0-4977-B70B-5F26B687873D}" type="slidenum">
              <a:rPr lang="ru-RU" smtClean="0"/>
              <a:pPr/>
              <a:t>‹#›</a:t>
            </a:fld>
            <a:endParaRPr lang="ru-RU"/>
          </a:p>
        </p:txBody>
      </p:sp>
    </p:spTree>
    <p:extLst>
      <p:ext uri="{BB962C8B-B14F-4D97-AF65-F5344CB8AC3E}">
        <p14:creationId xmlns:p14="http://schemas.microsoft.com/office/powerpoint/2010/main" val="266433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23234" y="10248915"/>
            <a:ext cx="2922597"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6" tIns="46693" rIns="93386" bIns="46693" anchor="b"/>
          <a:lstStyle>
            <a:lvl1pPr defTabSz="922338">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2233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78F05D51-612C-4E74-8992-2C8A47EFD7C6}" type="slidenum">
              <a:rPr lang="ru-RU" altLang="ru-RU"/>
              <a:pPr algn="r" eaLnBrk="1" hangingPunct="1">
                <a:spcBef>
                  <a:spcPct val="0"/>
                </a:spcBef>
              </a:pPr>
              <a:t>1</a:t>
            </a:fld>
            <a:endParaRPr lang="ru-RU" altLang="ru-RU"/>
          </a:p>
        </p:txBody>
      </p:sp>
      <p:sp>
        <p:nvSpPr>
          <p:cNvPr id="5123" name="Rectangle 2"/>
          <p:cNvSpPr>
            <a:spLocks noGrp="1" noRot="1" noChangeAspect="1" noChangeArrowheads="1" noTextEdit="1"/>
          </p:cNvSpPr>
          <p:nvPr>
            <p:ph type="sldImg"/>
          </p:nvPr>
        </p:nvSpPr>
        <p:spPr>
          <a:xfrm>
            <a:off x="-223838" y="809625"/>
            <a:ext cx="7197726" cy="4049713"/>
          </a:xfrm>
          <a:ln/>
        </p:spPr>
      </p:sp>
      <p:sp>
        <p:nvSpPr>
          <p:cNvPr id="5124" name="Rectangle 3"/>
          <p:cNvSpPr>
            <a:spLocks noGrp="1" noChangeArrowheads="1"/>
          </p:cNvSpPr>
          <p:nvPr>
            <p:ph type="body" idx="1"/>
          </p:nvPr>
        </p:nvSpPr>
        <p:spPr>
          <a:xfrm>
            <a:off x="673989" y="5125318"/>
            <a:ext cx="5399348" cy="48547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6" tIns="46693" rIns="93386" bIns="46693"/>
          <a:lstStyle/>
          <a:p>
            <a:pPr eaLnBrk="1" hangingPunct="1"/>
            <a:endParaRPr lang="en-US" altLang="ru-RU" smtClean="0">
              <a:latin typeface="Arial" panose="020B0604020202020204" pitchFamily="34" charset="0"/>
            </a:endParaRPr>
          </a:p>
        </p:txBody>
      </p:sp>
    </p:spTree>
    <p:extLst>
      <p:ext uri="{BB962C8B-B14F-4D97-AF65-F5344CB8AC3E}">
        <p14:creationId xmlns:p14="http://schemas.microsoft.com/office/powerpoint/2010/main" val="2927031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CC0B04-F90E-4F99-8D04-E8B4A7D1E69B}" type="slidenum">
              <a:rPr lang="ru-RU" altLang="ru-RU">
                <a:solidFill>
                  <a:srgbClr val="000000"/>
                </a:solidFill>
              </a:rPr>
              <a:pPr eaLnBrk="1" hangingPunct="1"/>
              <a:t>2</a:t>
            </a:fld>
            <a:endParaRPr lang="ru-RU" altLang="ru-RU">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679768" y="4716877"/>
            <a:ext cx="5438140" cy="4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219672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CC0B04-F90E-4F99-8D04-E8B4A7D1E69B}" type="slidenum">
              <a:rPr lang="ru-RU" altLang="ru-RU">
                <a:solidFill>
                  <a:srgbClr val="000000"/>
                </a:solidFill>
              </a:rPr>
              <a:pPr eaLnBrk="1" hangingPunct="1"/>
              <a:t>3</a:t>
            </a:fld>
            <a:endParaRPr lang="ru-RU" altLang="ru-RU">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679768" y="4716877"/>
            <a:ext cx="5438140" cy="4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3995280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CC0B04-F90E-4F99-8D04-E8B4A7D1E69B}" type="slidenum">
              <a:rPr lang="ru-RU" altLang="ru-RU">
                <a:solidFill>
                  <a:srgbClr val="000000"/>
                </a:solidFill>
              </a:rPr>
              <a:pPr eaLnBrk="1" hangingPunct="1"/>
              <a:t>4</a:t>
            </a:fld>
            <a:endParaRPr lang="ru-RU" altLang="ru-RU">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679768" y="4716877"/>
            <a:ext cx="5438140" cy="4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3359349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CC0B04-F90E-4F99-8D04-E8B4A7D1E69B}" type="slidenum">
              <a:rPr lang="ru-RU" altLang="ru-RU">
                <a:solidFill>
                  <a:srgbClr val="000000"/>
                </a:solidFill>
              </a:rPr>
              <a:pPr eaLnBrk="1" hangingPunct="1"/>
              <a:t>5</a:t>
            </a:fld>
            <a:endParaRPr lang="ru-RU" altLang="ru-RU">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679768" y="4716877"/>
            <a:ext cx="5438140" cy="4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Tree>
    <p:extLst>
      <p:ext uri="{BB962C8B-B14F-4D97-AF65-F5344CB8AC3E}">
        <p14:creationId xmlns:p14="http://schemas.microsoft.com/office/powerpoint/2010/main" val="2790393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23234" y="10248915"/>
            <a:ext cx="2922597"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6" tIns="46693" rIns="93386" bIns="46693" anchor="b"/>
          <a:lstStyle>
            <a:lvl1pPr defTabSz="922338">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2233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2338">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78F05D51-612C-4E74-8992-2C8A47EFD7C6}" type="slidenum">
              <a:rPr lang="ru-RU" altLang="ru-RU"/>
              <a:pPr algn="r" eaLnBrk="1" hangingPunct="1">
                <a:spcBef>
                  <a:spcPct val="0"/>
                </a:spcBef>
              </a:pPr>
              <a:t>8</a:t>
            </a:fld>
            <a:endParaRPr lang="ru-RU" altLang="ru-RU"/>
          </a:p>
        </p:txBody>
      </p:sp>
      <p:sp>
        <p:nvSpPr>
          <p:cNvPr id="5123" name="Rectangle 2"/>
          <p:cNvSpPr>
            <a:spLocks noGrp="1" noRot="1" noChangeAspect="1" noChangeArrowheads="1" noTextEdit="1"/>
          </p:cNvSpPr>
          <p:nvPr>
            <p:ph type="sldImg"/>
          </p:nvPr>
        </p:nvSpPr>
        <p:spPr>
          <a:xfrm>
            <a:off x="-223838" y="809625"/>
            <a:ext cx="7197726" cy="4049713"/>
          </a:xfrm>
          <a:ln/>
        </p:spPr>
      </p:sp>
      <p:sp>
        <p:nvSpPr>
          <p:cNvPr id="5124" name="Rectangle 3"/>
          <p:cNvSpPr>
            <a:spLocks noGrp="1" noChangeArrowheads="1"/>
          </p:cNvSpPr>
          <p:nvPr>
            <p:ph type="body" idx="1"/>
          </p:nvPr>
        </p:nvSpPr>
        <p:spPr>
          <a:xfrm>
            <a:off x="673989" y="5125318"/>
            <a:ext cx="5399348" cy="48547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6" tIns="46693" rIns="93386" bIns="46693"/>
          <a:lstStyle/>
          <a:p>
            <a:pPr eaLnBrk="1" hangingPunct="1"/>
            <a:endParaRPr lang="en-US" altLang="ru-RU" smtClean="0">
              <a:latin typeface="Arial" panose="020B0604020202020204" pitchFamily="34" charset="0"/>
            </a:endParaRPr>
          </a:p>
        </p:txBody>
      </p:sp>
    </p:spTree>
    <p:extLst>
      <p:ext uri="{BB962C8B-B14F-4D97-AF65-F5344CB8AC3E}">
        <p14:creationId xmlns:p14="http://schemas.microsoft.com/office/powerpoint/2010/main" val="2498582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3864878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208476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223371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362240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243383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49052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49765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11807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3564424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1253628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A229305-C08D-4680-9D99-79D4C84F745D}" type="datetimeFigureOut">
              <a:rPr lang="ru-RU" smtClean="0"/>
              <a:pPr/>
              <a:t>02.06.2023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E42422-F721-4275-8A47-901EB053C8B1}" type="slidenum">
              <a:rPr lang="ru-RU" smtClean="0"/>
              <a:pPr/>
              <a:t>‹#›</a:t>
            </a:fld>
            <a:endParaRPr lang="ru-RU"/>
          </a:p>
        </p:txBody>
      </p:sp>
    </p:spTree>
    <p:extLst>
      <p:ext uri="{BB962C8B-B14F-4D97-AF65-F5344CB8AC3E}">
        <p14:creationId xmlns:p14="http://schemas.microsoft.com/office/powerpoint/2010/main" val="27614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29305-C08D-4680-9D99-79D4C84F745D}" type="datetimeFigureOut">
              <a:rPr lang="ru-RU" smtClean="0"/>
              <a:pPr/>
              <a:t>02.06.2023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42422-F721-4275-8A47-901EB053C8B1}" type="slidenum">
              <a:rPr lang="ru-RU" smtClean="0"/>
              <a:pPr/>
              <a:t>‹#›</a:t>
            </a:fld>
            <a:endParaRPr lang="ru-RU"/>
          </a:p>
        </p:txBody>
      </p:sp>
    </p:spTree>
    <p:extLst>
      <p:ext uri="{BB962C8B-B14F-4D97-AF65-F5344CB8AC3E}">
        <p14:creationId xmlns:p14="http://schemas.microsoft.com/office/powerpoint/2010/main" val="3169396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Прямоугольник 12"/>
          <p:cNvSpPr>
            <a:spLocks noChangeArrowheads="1"/>
          </p:cNvSpPr>
          <p:nvPr/>
        </p:nvSpPr>
        <p:spPr bwMode="auto">
          <a:xfrm>
            <a:off x="1928005" y="1669227"/>
            <a:ext cx="8651875" cy="43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ru-RU" b="1" dirty="0" smtClean="0">
                <a:solidFill>
                  <a:srgbClr val="C00000"/>
                </a:solidFill>
                <a:latin typeface="Times New Roman" panose="02020603050405020304" pitchFamily="18" charset="0"/>
                <a:cs typeface="Times New Roman" panose="02020603050405020304" pitchFamily="18" charset="0"/>
              </a:rPr>
              <a:t>БЮДЖЕТ ДЛЯ ГРАЖДАН</a:t>
            </a:r>
          </a:p>
          <a:p>
            <a:pPr algn="ctr">
              <a:buNone/>
            </a:pPr>
            <a:endParaRPr lang="ru-RU" b="1" dirty="0">
              <a:solidFill>
                <a:srgbClr val="C00000"/>
              </a:solidFill>
              <a:latin typeface="Times New Roman" panose="02020603050405020304" pitchFamily="18" charset="0"/>
              <a:cs typeface="Times New Roman" panose="02020603050405020304" pitchFamily="18" charset="0"/>
            </a:endParaRPr>
          </a:p>
          <a:p>
            <a:pPr algn="ctr">
              <a:buNone/>
            </a:pPr>
            <a:r>
              <a:rPr lang="ru-RU" b="1" dirty="0" smtClean="0">
                <a:solidFill>
                  <a:srgbClr val="C00000"/>
                </a:solidFill>
                <a:latin typeface="Times New Roman" panose="02020603050405020304" pitchFamily="18" charset="0"/>
                <a:cs typeface="Times New Roman" panose="02020603050405020304" pitchFamily="18" charset="0"/>
              </a:rPr>
              <a:t>О </a:t>
            </a:r>
            <a:r>
              <a:rPr lang="ru-RU" b="1" dirty="0">
                <a:solidFill>
                  <a:srgbClr val="C00000"/>
                </a:solidFill>
                <a:latin typeface="Times New Roman" panose="02020603050405020304" pitchFamily="18" charset="0"/>
                <a:cs typeface="Times New Roman" panose="02020603050405020304" pitchFamily="18" charset="0"/>
              </a:rPr>
              <a:t>внесении изменений и дополнений в решение </a:t>
            </a:r>
            <a:r>
              <a:rPr lang="ru-RU" b="1" dirty="0" smtClean="0">
                <a:solidFill>
                  <a:srgbClr val="C00000"/>
                </a:solidFill>
                <a:latin typeface="Times New Roman" panose="02020603050405020304" pitchFamily="18" charset="0"/>
                <a:cs typeface="Times New Roman" panose="02020603050405020304" pitchFamily="18" charset="0"/>
              </a:rPr>
              <a:t>Собрания </a:t>
            </a:r>
            <a:r>
              <a:rPr lang="ru-RU" b="1" dirty="0">
                <a:solidFill>
                  <a:srgbClr val="C00000"/>
                </a:solidFill>
                <a:latin typeface="Times New Roman" panose="02020603050405020304" pitchFamily="18" charset="0"/>
                <a:cs typeface="Times New Roman" panose="02020603050405020304" pitchFamily="18" charset="0"/>
              </a:rPr>
              <a:t>депутатов Старицкого района от 23.12.2021 </a:t>
            </a:r>
            <a:r>
              <a:rPr lang="ru-RU" b="1" dirty="0" smtClean="0">
                <a:solidFill>
                  <a:srgbClr val="C00000"/>
                </a:solidFill>
                <a:latin typeface="Times New Roman" panose="02020603050405020304" pitchFamily="18" charset="0"/>
                <a:cs typeface="Times New Roman" panose="02020603050405020304" pitchFamily="18" charset="0"/>
              </a:rPr>
              <a:t>года№ </a:t>
            </a:r>
            <a:r>
              <a:rPr lang="ru-RU" b="1" dirty="0">
                <a:solidFill>
                  <a:srgbClr val="C00000"/>
                </a:solidFill>
                <a:latin typeface="Times New Roman" panose="02020603050405020304" pitchFamily="18" charset="0"/>
                <a:cs typeface="Times New Roman" panose="02020603050405020304" pitchFamily="18" charset="0"/>
              </a:rPr>
              <a:t>106 «О районном бюджете МО «Старицкий район» Тверской </a:t>
            </a:r>
          </a:p>
          <a:p>
            <a:pPr algn="ctr">
              <a:buNone/>
            </a:pPr>
            <a:r>
              <a:rPr lang="ru-RU" b="1" dirty="0">
                <a:solidFill>
                  <a:srgbClr val="C00000"/>
                </a:solidFill>
                <a:latin typeface="Times New Roman" panose="02020603050405020304" pitchFamily="18" charset="0"/>
                <a:cs typeface="Times New Roman" panose="02020603050405020304" pitchFamily="18" charset="0"/>
              </a:rPr>
              <a:t>области на 2022 год и на плановый период 2023 и 2024 годов» </a:t>
            </a:r>
          </a:p>
        </p:txBody>
      </p:sp>
      <p:sp>
        <p:nvSpPr>
          <p:cNvPr id="2" name="Номер слайда 1"/>
          <p:cNvSpPr>
            <a:spLocks noGrp="1"/>
          </p:cNvSpPr>
          <p:nvPr>
            <p:ph type="sldNum" sz="quarter" idx="12"/>
          </p:nvPr>
        </p:nvSpPr>
        <p:spPr>
          <a:xfrm>
            <a:off x="8534400" y="6492876"/>
            <a:ext cx="2133600" cy="365125"/>
          </a:xfrm>
        </p:spPr>
        <p:txBody>
          <a:bodyPr/>
          <a:lstStyle/>
          <a:p>
            <a:pPr>
              <a:defRPr/>
            </a:pPr>
            <a:fld id="{1F7CA5A3-2A0E-4945-BF9F-439E2BDF7614}" type="slidenum">
              <a:rPr lang="ru-RU" altLang="ru-RU" smtClean="0"/>
              <a:pPr>
                <a:defRPr/>
              </a:pPr>
              <a:t>1</a:t>
            </a:fld>
            <a:endParaRPr lang="ru-RU" altLang="ru-RU" dirty="0"/>
          </a:p>
        </p:txBody>
      </p:sp>
      <p:sp>
        <p:nvSpPr>
          <p:cNvPr id="12" name="Заголовок 20"/>
          <p:cNvSpPr txBox="1">
            <a:spLocks/>
          </p:cNvSpPr>
          <p:nvPr/>
        </p:nvSpPr>
        <p:spPr>
          <a:xfrm>
            <a:off x="2766712" y="245314"/>
            <a:ext cx="7992888" cy="912101"/>
          </a:xfrm>
          <a:prstGeom prst="rect">
            <a:avLst/>
          </a:prstGeom>
          <a:noFill/>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sz="2400" b="1" dirty="0" smtClean="0">
                <a:solidFill>
                  <a:srgbClr val="B28E1D"/>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АДМИНИСТРАЦИЯ СТАРИЦКОГО РАЙОНА </a:t>
            </a:r>
          </a:p>
          <a:p>
            <a:r>
              <a:rPr lang="ru-RU" sz="2400" b="1" dirty="0" smtClean="0">
                <a:solidFill>
                  <a:srgbClr val="A88000"/>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ТВЕРСКОЙ </a:t>
            </a:r>
            <a:r>
              <a:rPr lang="ru-RU" sz="2400" b="1" dirty="0">
                <a:solidFill>
                  <a:srgbClr val="A88000"/>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ОБЛАСТИ</a:t>
            </a:r>
          </a:p>
        </p:txBody>
      </p:sp>
      <p:pic>
        <p:nvPicPr>
          <p:cNvPr id="8" name="Picture 10" descr="staritsa_city_coa"/>
          <p:cNvPicPr>
            <a:picLocks noChangeAspect="1" noChangeArrowheads="1"/>
          </p:cNvPicPr>
          <p:nvPr/>
        </p:nvPicPr>
        <p:blipFill>
          <a:blip r:embed="rId3"/>
          <a:srcRect/>
          <a:stretch>
            <a:fillRect/>
          </a:stretch>
        </p:blipFill>
        <p:spPr bwMode="auto">
          <a:xfrm>
            <a:off x="203949" y="245314"/>
            <a:ext cx="1143008" cy="1357321"/>
          </a:xfrm>
          <a:prstGeom prst="rect">
            <a:avLst/>
          </a:prstGeom>
          <a:noFill/>
          <a:ln w="9525">
            <a:noFill/>
            <a:miter lim="800000"/>
            <a:headEnd/>
            <a:tailEnd/>
          </a:ln>
        </p:spPr>
      </p:pic>
    </p:spTree>
    <p:extLst>
      <p:ext uri="{BB962C8B-B14F-4D97-AF65-F5344CB8AC3E}">
        <p14:creationId xmlns:p14="http://schemas.microsoft.com/office/powerpoint/2010/main" val="2890016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Содержимое 5"/>
          <p:cNvGraphicFramePr>
            <a:graphicFrameLocks noGrp="1"/>
          </p:cNvGraphicFramePr>
          <p:nvPr>
            <p:ph idx="1"/>
          </p:nvPr>
        </p:nvGraphicFramePr>
        <p:xfrm>
          <a:off x="2033588" y="3695701"/>
          <a:ext cx="5091112" cy="218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Диаграмма 7"/>
          <p:cNvGraphicFramePr>
            <a:graphicFrameLocks/>
          </p:cNvGraphicFramePr>
          <p:nvPr/>
        </p:nvGraphicFramePr>
        <p:xfrm>
          <a:off x="2043113" y="4127500"/>
          <a:ext cx="3478212" cy="24130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descr="staritsa_city_coa"/>
          <p:cNvPicPr>
            <a:picLocks noChangeAspect="1" noChangeArrowheads="1"/>
          </p:cNvPicPr>
          <p:nvPr/>
        </p:nvPicPr>
        <p:blipFill>
          <a:blip r:embed="rId5"/>
          <a:srcRect/>
          <a:stretch>
            <a:fillRect/>
          </a:stretch>
        </p:blipFill>
        <p:spPr bwMode="auto">
          <a:xfrm>
            <a:off x="231785" y="0"/>
            <a:ext cx="790595" cy="882316"/>
          </a:xfrm>
          <a:prstGeom prst="rect">
            <a:avLst/>
          </a:prstGeom>
          <a:noFill/>
          <a:ln w="9525">
            <a:noFill/>
            <a:miter lim="800000"/>
            <a:headEnd/>
            <a:tailEnd/>
          </a:ln>
        </p:spPr>
      </p:pic>
      <p:sp>
        <p:nvSpPr>
          <p:cNvPr id="12" name="Заголовок 1"/>
          <p:cNvSpPr>
            <a:spLocks noGrp="1"/>
          </p:cNvSpPr>
          <p:nvPr>
            <p:ph type="title"/>
          </p:nvPr>
        </p:nvSpPr>
        <p:spPr>
          <a:xfrm>
            <a:off x="1022380" y="140587"/>
            <a:ext cx="11089264" cy="681644"/>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Безвозмездные поступления в бюджет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МО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«Старицкий район» Тверской </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области 2022-2024г.,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344217240"/>
              </p:ext>
            </p:extLst>
          </p:nvPr>
        </p:nvGraphicFramePr>
        <p:xfrm>
          <a:off x="231785" y="882316"/>
          <a:ext cx="11721917" cy="5625973"/>
        </p:xfrm>
        <a:graphic>
          <a:graphicData uri="http://schemas.openxmlformats.org/drawingml/2006/table">
            <a:tbl>
              <a:tblPr firstRow="1" firstCol="1" bandRow="1">
                <a:tableStyleId>{5C22544A-7EE6-4342-B048-85BDC9FD1C3A}</a:tableStyleId>
              </a:tblPr>
              <a:tblGrid>
                <a:gridCol w="9603674">
                  <a:extLst>
                    <a:ext uri="{9D8B030D-6E8A-4147-A177-3AD203B41FA5}">
                      <a16:colId xmlns:a16="http://schemas.microsoft.com/office/drawing/2014/main" val="2140764166"/>
                    </a:ext>
                  </a:extLst>
                </a:gridCol>
                <a:gridCol w="747616">
                  <a:extLst>
                    <a:ext uri="{9D8B030D-6E8A-4147-A177-3AD203B41FA5}">
                      <a16:colId xmlns:a16="http://schemas.microsoft.com/office/drawing/2014/main" val="2795771359"/>
                    </a:ext>
                  </a:extLst>
                </a:gridCol>
                <a:gridCol w="739307">
                  <a:extLst>
                    <a:ext uri="{9D8B030D-6E8A-4147-A177-3AD203B41FA5}">
                      <a16:colId xmlns:a16="http://schemas.microsoft.com/office/drawing/2014/main" val="1188267928"/>
                    </a:ext>
                  </a:extLst>
                </a:gridCol>
                <a:gridCol w="631320">
                  <a:extLst>
                    <a:ext uri="{9D8B030D-6E8A-4147-A177-3AD203B41FA5}">
                      <a16:colId xmlns:a16="http://schemas.microsoft.com/office/drawing/2014/main" val="4481350"/>
                    </a:ext>
                  </a:extLst>
                </a:gridCol>
              </a:tblGrid>
              <a:tr h="389428">
                <a:tc>
                  <a:txBody>
                    <a:bodyPr/>
                    <a:lstStyle/>
                    <a:p>
                      <a:pPr algn="ct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Наименование КБК</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gridSpan="3">
                  <a:txBody>
                    <a:bodyPr/>
                    <a:lstStyle/>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cs typeface="Times New Roman" panose="02020603050405020304" pitchFamily="18" charset="0"/>
                        </a:rPr>
                        <a:t>2022г.    2023г.  2024г.</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6779800"/>
                  </a:ext>
                </a:extLst>
              </a:tr>
              <a:tr h="811995">
                <a:tc>
                  <a:txBody>
                    <a:bodyPr/>
                    <a:lstStyle/>
                    <a:p>
                      <a:pPr>
                        <a:lnSpc>
                          <a:spcPct val="115000"/>
                        </a:lnSpc>
                        <a:spcAft>
                          <a:spcPts val="1000"/>
                        </a:spcAft>
                      </a:pPr>
                      <a:r>
                        <a:rPr lang="ru-RU" sz="1600" dirty="0" smtClean="0">
                          <a:solidFill>
                            <a:schemeClr val="tx1"/>
                          </a:solidFill>
                          <a:effectLst/>
                          <a:latin typeface="Times New Roman" panose="02020603050405020304" pitchFamily="18" charset="0"/>
                          <a:cs typeface="Times New Roman" panose="02020603050405020304" pitchFamily="18" charset="0"/>
                        </a:rPr>
                        <a:t>Дотации </a:t>
                      </a:r>
                      <a:r>
                        <a:rPr lang="ru-RU" sz="1600" dirty="0">
                          <a:solidFill>
                            <a:schemeClr val="tx1"/>
                          </a:solidFill>
                          <a:effectLst/>
                          <a:latin typeface="Times New Roman" panose="02020603050405020304" pitchFamily="18" charset="0"/>
                          <a:cs typeface="Times New Roman" panose="02020603050405020304" pitchFamily="18" charset="0"/>
                        </a:rPr>
                        <a:t>муниципальным образованиям на материально-техническое обеспечение проведения выборов в представительные органы вновь образованных муниципальных образований Тверской </a:t>
                      </a:r>
                      <a:r>
                        <a:rPr lang="ru-RU" sz="1600" dirty="0" smtClean="0">
                          <a:solidFill>
                            <a:schemeClr val="tx1"/>
                          </a:solidFill>
                          <a:effectLst/>
                          <a:latin typeface="Times New Roman" panose="02020603050405020304" pitchFamily="18" charset="0"/>
                          <a:cs typeface="Times New Roman" panose="02020603050405020304" pitchFamily="18" charset="0"/>
                        </a:rPr>
                        <a:t>области</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2606,6</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a:solidFill>
                            <a:schemeClr val="tx1"/>
                          </a:solidFill>
                          <a:effectLst/>
                          <a:latin typeface="Times New Roman" panose="02020603050405020304" pitchFamily="18" charset="0"/>
                          <a:cs typeface="Times New Roman" panose="02020603050405020304" pitchFamily="18" charset="0"/>
                        </a:rPr>
                        <a:t>0,0</a:t>
                      </a:r>
                      <a:endPar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38716392"/>
                  </a:ext>
                </a:extLst>
              </a:tr>
              <a:tr h="811995">
                <a:tc>
                  <a:txBody>
                    <a:bodyPr/>
                    <a:lstStyle/>
                    <a:p>
                      <a:pPr>
                        <a:lnSpc>
                          <a:spcPct val="115000"/>
                        </a:lnSpc>
                        <a:spcAft>
                          <a:spcPts val="1000"/>
                        </a:spcAft>
                      </a:pPr>
                      <a:r>
                        <a:rPr lang="ru-RU" sz="1600" dirty="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районов на организацию бесплатного горячего питания обучающихся, получающих начальное общее </a:t>
                      </a:r>
                      <a:r>
                        <a:rPr lang="ru-RU" sz="1600" dirty="0" smtClean="0">
                          <a:solidFill>
                            <a:schemeClr val="tx1"/>
                          </a:solidFill>
                          <a:effectLst/>
                          <a:latin typeface="Times New Roman" panose="02020603050405020304" pitchFamily="18" charset="0"/>
                          <a:cs typeface="Times New Roman" panose="02020603050405020304" pitchFamily="18" charset="0"/>
                        </a:rPr>
                        <a:t>образование</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164,2</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-17,6</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746885421"/>
                  </a:ext>
                </a:extLst>
              </a:tr>
              <a:tr h="541330">
                <a:tc>
                  <a:txBody>
                    <a:bodyPr/>
                    <a:lstStyle/>
                    <a:p>
                      <a:pP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районов на реализацию мероприятий по обеспечению жильем молодых семей</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a:solidFill>
                            <a:schemeClr val="tx1"/>
                          </a:solidFill>
                          <a:effectLst/>
                          <a:latin typeface="Times New Roman" panose="02020603050405020304" pitchFamily="18" charset="0"/>
                          <a:cs typeface="Times New Roman" panose="02020603050405020304" pitchFamily="18" charset="0"/>
                        </a:rPr>
                        <a:t>3628,8</a:t>
                      </a:r>
                      <a:endPar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a:solidFill>
                            <a:schemeClr val="tx1"/>
                          </a:solidFill>
                          <a:effectLst/>
                          <a:latin typeface="Times New Roman" panose="02020603050405020304" pitchFamily="18" charset="0"/>
                          <a:cs typeface="Times New Roman" panose="02020603050405020304" pitchFamily="18" charset="0"/>
                        </a:rPr>
                        <a:t>0,0</a:t>
                      </a:r>
                      <a:endPar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64510152"/>
                  </a:ext>
                </a:extLst>
              </a:tr>
              <a:tr h="541330">
                <a:tc>
                  <a:txBody>
                    <a:bodyPr/>
                    <a:lstStyle/>
                    <a:p>
                      <a:pPr>
                        <a:lnSpc>
                          <a:spcPct val="115000"/>
                        </a:lnSpc>
                        <a:spcAft>
                          <a:spcPts val="0"/>
                        </a:spcAft>
                      </a:pPr>
                      <a:r>
                        <a:rPr lang="ru-RU" sz="1600" dirty="0" smtClean="0">
                          <a:solidFill>
                            <a:schemeClr val="tx1"/>
                          </a:solidFill>
                          <a:effectLst/>
                          <a:latin typeface="Times New Roman" panose="02020603050405020304" pitchFamily="18" charset="0"/>
                          <a:cs typeface="Times New Roman" panose="02020603050405020304" pitchFamily="18" charset="0"/>
                        </a:rPr>
                        <a:t>Субсидии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укрепление материально-технической базы муниципальных образовательных </a:t>
                      </a:r>
                      <a:r>
                        <a:rPr lang="ru-RU" sz="1600" dirty="0" smtClean="0">
                          <a:solidFill>
                            <a:schemeClr val="tx1"/>
                          </a:solidFill>
                          <a:effectLst/>
                          <a:latin typeface="Times New Roman" panose="02020603050405020304" pitchFamily="18" charset="0"/>
                          <a:cs typeface="Times New Roman" panose="02020603050405020304" pitchFamily="18" charset="0"/>
                        </a:rPr>
                        <a:t>организаций</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a:solidFill>
                            <a:schemeClr val="tx1"/>
                          </a:solidFill>
                          <a:effectLst/>
                          <a:latin typeface="Times New Roman" panose="02020603050405020304" pitchFamily="18" charset="0"/>
                          <a:cs typeface="Times New Roman" panose="02020603050405020304" pitchFamily="18" charset="0"/>
                        </a:rPr>
                        <a:t>4636,5</a:t>
                      </a:r>
                      <a:endPar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a:solidFill>
                            <a:schemeClr val="tx1"/>
                          </a:solidFill>
                          <a:effectLst/>
                          <a:latin typeface="Times New Roman" panose="02020603050405020304" pitchFamily="18" charset="0"/>
                          <a:cs typeface="Times New Roman" panose="02020603050405020304" pitchFamily="18" charset="0"/>
                        </a:rPr>
                        <a:t>0,0</a:t>
                      </a:r>
                      <a:endPar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940504922"/>
                  </a:ext>
                </a:extLst>
              </a:tr>
              <a:tr h="541330">
                <a:tc>
                  <a:txBody>
                    <a:bodyPr/>
                    <a:lstStyle/>
                    <a:p>
                      <a:pPr>
                        <a:lnSpc>
                          <a:spcPct val="115000"/>
                        </a:lnSpc>
                        <a:spcAft>
                          <a:spcPts val="0"/>
                        </a:spcAft>
                      </a:pPr>
                      <a:r>
                        <a:rPr lang="ru-RU" sz="1600" dirty="0" smtClean="0">
                          <a:solidFill>
                            <a:schemeClr val="tx1"/>
                          </a:solidFill>
                          <a:effectLst/>
                          <a:latin typeface="Times New Roman" panose="02020603050405020304" pitchFamily="18" charset="0"/>
                          <a:cs typeface="Times New Roman" panose="02020603050405020304" pitchFamily="18" charset="0"/>
                        </a:rPr>
                        <a:t>Субсидии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развитие материально-технической базы редакций районных и городских </a:t>
                      </a:r>
                      <a:r>
                        <a:rPr lang="ru-RU" sz="1600" dirty="0" smtClean="0">
                          <a:solidFill>
                            <a:schemeClr val="tx1"/>
                          </a:solidFill>
                          <a:effectLst/>
                          <a:latin typeface="Times New Roman" panose="02020603050405020304" pitchFamily="18" charset="0"/>
                          <a:cs typeface="Times New Roman" panose="02020603050405020304" pitchFamily="18" charset="0"/>
                        </a:rPr>
                        <a:t>газет</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a:solidFill>
                            <a:schemeClr val="tx1"/>
                          </a:solidFill>
                          <a:effectLst/>
                          <a:latin typeface="Times New Roman" panose="02020603050405020304" pitchFamily="18" charset="0"/>
                          <a:cs typeface="Times New Roman" panose="02020603050405020304" pitchFamily="18" charset="0"/>
                        </a:rPr>
                        <a:t>90,0</a:t>
                      </a:r>
                      <a:endPar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a:solidFill>
                            <a:schemeClr val="tx1"/>
                          </a:solidFill>
                          <a:effectLst/>
                          <a:latin typeface="Times New Roman" panose="02020603050405020304" pitchFamily="18" charset="0"/>
                          <a:cs typeface="Times New Roman" panose="02020603050405020304" pitchFamily="18" charset="0"/>
                        </a:rPr>
                        <a:t>0,0</a:t>
                      </a:r>
                      <a:endPar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519526854"/>
                  </a:ext>
                </a:extLst>
              </a:tr>
              <a:tr h="556612">
                <a:tc>
                  <a:txBody>
                    <a:bodyPr/>
                    <a:lstStyle/>
                    <a:p>
                      <a:pPr>
                        <a:lnSpc>
                          <a:spcPct val="115000"/>
                        </a:lnSpc>
                        <a:spcAft>
                          <a:spcPts val="0"/>
                        </a:spcAft>
                      </a:pPr>
                      <a:r>
                        <a:rPr lang="ru-RU" sz="1600" dirty="0" smtClean="0">
                          <a:solidFill>
                            <a:schemeClr val="tx1"/>
                          </a:solidFill>
                          <a:effectLst/>
                          <a:latin typeface="Times New Roman" panose="02020603050405020304" pitchFamily="18" charset="0"/>
                          <a:cs typeface="Times New Roman" panose="02020603050405020304" pitchFamily="18" charset="0"/>
                        </a:rPr>
                        <a:t>Субсидии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укрепление материально-технической базы муниципальных спортивных </a:t>
                      </a:r>
                      <a:r>
                        <a:rPr lang="ru-RU" sz="1600" dirty="0" smtClean="0">
                          <a:solidFill>
                            <a:schemeClr val="tx1"/>
                          </a:solidFill>
                          <a:effectLst/>
                          <a:latin typeface="Times New Roman" panose="02020603050405020304" pitchFamily="18" charset="0"/>
                          <a:cs typeface="Times New Roman" panose="02020603050405020304" pitchFamily="18" charset="0"/>
                        </a:rPr>
                        <a:t>школ</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a:solidFill>
                            <a:schemeClr val="tx1"/>
                          </a:solidFill>
                          <a:effectLst/>
                          <a:latin typeface="Times New Roman" panose="02020603050405020304" pitchFamily="18" charset="0"/>
                          <a:cs typeface="Times New Roman" panose="02020603050405020304" pitchFamily="18" charset="0"/>
                        </a:rPr>
                        <a:t>150,0</a:t>
                      </a:r>
                      <a:endPar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26040221"/>
                  </a:ext>
                </a:extLst>
              </a:tr>
              <a:tr h="1358659">
                <a:tc>
                  <a:txBody>
                    <a:bodyPr/>
                    <a:lstStyle/>
                    <a:p>
                      <a:pPr>
                        <a:lnSpc>
                          <a:spcPct val="115000"/>
                        </a:lnSpc>
                        <a:spcAft>
                          <a:spcPts val="1000"/>
                        </a:spcAft>
                      </a:pPr>
                      <a:r>
                        <a:rPr lang="ru-RU" sz="1600" dirty="0" smtClean="0">
                          <a:solidFill>
                            <a:schemeClr val="tx1"/>
                          </a:solidFill>
                          <a:effectLst/>
                          <a:latin typeface="Times New Roman" panose="02020603050405020304" pitchFamily="18" charset="0"/>
                          <a:cs typeface="Times New Roman" panose="02020603050405020304" pitchFamily="18" charset="0"/>
                        </a:rPr>
                        <a:t>Субсидии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капитальный ремонт и ремонт улично-дорожной сети муниципальных образований Тверской области)</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23467,8</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075256868"/>
                  </a:ext>
                </a:extLst>
              </a:tr>
              <a:tr h="47018">
                <a:tc>
                  <a:txBody>
                    <a:bodyPr/>
                    <a:lstStyle/>
                    <a:p>
                      <a:pPr>
                        <a:lnSpc>
                          <a:spcPct val="115000"/>
                        </a:lnSpc>
                      </a:pPr>
                      <a:endParaRPr lang="ru-RU" sz="200" dirty="0">
                        <a:effectLst/>
                        <a:latin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52180,0</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3210,4</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dirty="0">
                          <a:effectLst/>
                        </a:rPr>
                        <a:t>-2651,1</a:t>
                      </a:r>
                      <a:endParaRPr lang="ru-RU" sz="2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3241209662"/>
                  </a:ext>
                </a:extLst>
              </a:tr>
            </a:tbl>
          </a:graphicData>
        </a:graphic>
      </p:graphicFrame>
    </p:spTree>
    <p:extLst>
      <p:ext uri="{BB962C8B-B14F-4D97-AF65-F5344CB8AC3E}">
        <p14:creationId xmlns:p14="http://schemas.microsoft.com/office/powerpoint/2010/main" val="3296003630"/>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Содержимое 5"/>
          <p:cNvGraphicFramePr>
            <a:graphicFrameLocks noGrp="1"/>
          </p:cNvGraphicFramePr>
          <p:nvPr>
            <p:ph idx="1"/>
          </p:nvPr>
        </p:nvGraphicFramePr>
        <p:xfrm>
          <a:off x="2033588" y="3695701"/>
          <a:ext cx="5091112" cy="218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Диаграмма 7"/>
          <p:cNvGraphicFramePr>
            <a:graphicFrameLocks/>
          </p:cNvGraphicFramePr>
          <p:nvPr/>
        </p:nvGraphicFramePr>
        <p:xfrm>
          <a:off x="2043113" y="4127500"/>
          <a:ext cx="3478212" cy="24130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descr="staritsa_city_coa"/>
          <p:cNvPicPr>
            <a:picLocks noChangeAspect="1" noChangeArrowheads="1"/>
          </p:cNvPicPr>
          <p:nvPr/>
        </p:nvPicPr>
        <p:blipFill>
          <a:blip r:embed="rId5"/>
          <a:srcRect/>
          <a:stretch>
            <a:fillRect/>
          </a:stretch>
        </p:blipFill>
        <p:spPr bwMode="auto">
          <a:xfrm>
            <a:off x="231785" y="0"/>
            <a:ext cx="790595" cy="882316"/>
          </a:xfrm>
          <a:prstGeom prst="rect">
            <a:avLst/>
          </a:prstGeom>
          <a:noFill/>
          <a:ln w="9525">
            <a:noFill/>
            <a:miter lim="800000"/>
            <a:headEnd/>
            <a:tailEnd/>
          </a:ln>
        </p:spPr>
      </p:pic>
      <p:sp>
        <p:nvSpPr>
          <p:cNvPr id="12" name="Заголовок 1"/>
          <p:cNvSpPr>
            <a:spLocks noGrp="1"/>
          </p:cNvSpPr>
          <p:nvPr>
            <p:ph type="title"/>
          </p:nvPr>
        </p:nvSpPr>
        <p:spPr>
          <a:xfrm>
            <a:off x="1221971" y="140587"/>
            <a:ext cx="10740043" cy="681644"/>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Безвозмездные поступления в бюджет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МО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«Старицкий район» Тверской области 2022-2024г.,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97435370"/>
              </p:ext>
            </p:extLst>
          </p:nvPr>
        </p:nvGraphicFramePr>
        <p:xfrm>
          <a:off x="257694" y="882319"/>
          <a:ext cx="11704320" cy="5477715"/>
        </p:xfrm>
        <a:graphic>
          <a:graphicData uri="http://schemas.openxmlformats.org/drawingml/2006/table">
            <a:tbl>
              <a:tblPr firstRow="1" firstCol="1" bandRow="1">
                <a:tableStyleId>{5C22544A-7EE6-4342-B048-85BDC9FD1C3A}</a:tableStyleId>
              </a:tblPr>
              <a:tblGrid>
                <a:gridCol w="9586078">
                  <a:extLst>
                    <a:ext uri="{9D8B030D-6E8A-4147-A177-3AD203B41FA5}">
                      <a16:colId xmlns:a16="http://schemas.microsoft.com/office/drawing/2014/main" val="2140764166"/>
                    </a:ext>
                  </a:extLst>
                </a:gridCol>
                <a:gridCol w="747615">
                  <a:extLst>
                    <a:ext uri="{9D8B030D-6E8A-4147-A177-3AD203B41FA5}">
                      <a16:colId xmlns:a16="http://schemas.microsoft.com/office/drawing/2014/main" val="2795771359"/>
                    </a:ext>
                  </a:extLst>
                </a:gridCol>
                <a:gridCol w="739307">
                  <a:extLst>
                    <a:ext uri="{9D8B030D-6E8A-4147-A177-3AD203B41FA5}">
                      <a16:colId xmlns:a16="http://schemas.microsoft.com/office/drawing/2014/main" val="1188267928"/>
                    </a:ext>
                  </a:extLst>
                </a:gridCol>
                <a:gridCol w="631320">
                  <a:extLst>
                    <a:ext uri="{9D8B030D-6E8A-4147-A177-3AD203B41FA5}">
                      <a16:colId xmlns:a16="http://schemas.microsoft.com/office/drawing/2014/main" val="4481350"/>
                    </a:ext>
                  </a:extLst>
                </a:gridCol>
              </a:tblGrid>
              <a:tr h="391194">
                <a:tc>
                  <a:txBody>
                    <a:bodyPr/>
                    <a:lstStyle/>
                    <a:p>
                      <a:pPr algn="ct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Наименование КБК</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gridSpan="3">
                  <a:txBody>
                    <a:bodyPr/>
                    <a:lstStyle/>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cs typeface="Times New Roman" panose="02020603050405020304" pitchFamily="18" charset="0"/>
                        </a:rPr>
                        <a:t>2022г.   2023г.   2024г</a:t>
                      </a:r>
                      <a:r>
                        <a:rPr lang="ru-RU" sz="1600" b="1" dirty="0">
                          <a:solidFill>
                            <a:schemeClr val="tx1"/>
                          </a:solidFill>
                          <a:effectLst/>
                          <a:latin typeface="Times New Roman" panose="02020603050405020304" pitchFamily="18" charset="0"/>
                          <a:cs typeface="Times New Roman" panose="02020603050405020304" pitchFamily="18" charset="0"/>
                        </a:rPr>
                        <a:t>.</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6779800"/>
                  </a:ext>
                </a:extLst>
              </a:tr>
              <a:tr h="1400084">
                <a:tc>
                  <a:txBody>
                    <a:bodyPr/>
                    <a:lstStyle/>
                    <a:p>
                      <a:pPr>
                        <a:lnSpc>
                          <a:spcPct val="115000"/>
                        </a:lnSpc>
                        <a:spcAft>
                          <a:spcPts val="0"/>
                        </a:spcAft>
                      </a:pPr>
                      <a:r>
                        <a:rPr lang="ru-RU" sz="1600" dirty="0" smtClean="0">
                          <a:solidFill>
                            <a:schemeClr val="tx1"/>
                          </a:solidFill>
                          <a:effectLst/>
                          <a:latin typeface="Times New Roman" panose="02020603050405020304" pitchFamily="18" charset="0"/>
                          <a:cs typeface="Times New Roman" panose="02020603050405020304" pitchFamily="18" charset="0"/>
                        </a:rPr>
                        <a:t>Субсидии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ремонт дворовых территорий многоквартирных домов, проездов к дворовым территориям многоквартирных домов населенных </a:t>
                      </a:r>
                      <a:r>
                        <a:rPr lang="ru-RU" sz="1600" dirty="0" smtClean="0">
                          <a:solidFill>
                            <a:schemeClr val="tx1"/>
                          </a:solidFill>
                          <a:effectLst/>
                          <a:latin typeface="Times New Roman" panose="02020603050405020304" pitchFamily="18" charset="0"/>
                          <a:cs typeface="Times New Roman" panose="02020603050405020304" pitchFamily="18" charset="0"/>
                        </a:rPr>
                        <a:t>пунктов</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1687,7</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38716392"/>
                  </a:ext>
                </a:extLst>
              </a:tr>
              <a:tr h="1680101">
                <a:tc>
                  <a:txBody>
                    <a:bodyPr/>
                    <a:lstStyle/>
                    <a:p>
                      <a:pPr>
                        <a:lnSpc>
                          <a:spcPct val="115000"/>
                        </a:lnSpc>
                        <a:spcAft>
                          <a:spcPts val="0"/>
                        </a:spcAft>
                      </a:pPr>
                      <a:r>
                        <a:rPr lang="ru-RU" sz="1600" dirty="0" smtClean="0">
                          <a:solidFill>
                            <a:schemeClr val="tx1"/>
                          </a:solidFill>
                          <a:effectLst/>
                          <a:latin typeface="Times New Roman" panose="02020603050405020304" pitchFamily="18" charset="0"/>
                          <a:cs typeface="Times New Roman" panose="02020603050405020304" pitchFamily="18" charset="0"/>
                        </a:rPr>
                        <a:t>Субсидии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капитальный  ремонт и ремонт автомобильных дорог общего пользования местного значения с твердым покрытием до сельских населенных пунктов, не имеющих круглогодичной связи с сетью автомобильных дорог общего </a:t>
                      </a:r>
                      <a:r>
                        <a:rPr lang="ru-RU" sz="1600" dirty="0" smtClean="0">
                          <a:solidFill>
                            <a:schemeClr val="tx1"/>
                          </a:solidFill>
                          <a:effectLst/>
                          <a:latin typeface="Times New Roman" panose="02020603050405020304" pitchFamily="18" charset="0"/>
                          <a:cs typeface="Times New Roman" panose="02020603050405020304" pitchFamily="18" charset="0"/>
                        </a:rPr>
                        <a:t>пользования</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8434,2</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746885421"/>
                  </a:ext>
                </a:extLst>
              </a:tr>
              <a:tr h="1400084">
                <a:tc>
                  <a:txBody>
                    <a:bodyPr/>
                    <a:lstStyle/>
                    <a:p>
                      <a:pPr>
                        <a:lnSpc>
                          <a:spcPct val="115000"/>
                        </a:lnSpc>
                        <a:spcAft>
                          <a:spcPts val="0"/>
                        </a:spcAft>
                      </a:pPr>
                      <a:r>
                        <a:rPr lang="ru-RU" sz="1600" dirty="0" smtClean="0">
                          <a:solidFill>
                            <a:schemeClr val="tx1"/>
                          </a:solidFill>
                          <a:effectLst/>
                          <a:latin typeface="Times New Roman" panose="02020603050405020304" pitchFamily="18" charset="0"/>
                          <a:cs typeface="Times New Roman" panose="02020603050405020304" pitchFamily="18" charset="0"/>
                        </a:rPr>
                        <a:t>Субсидии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проведение мероприятий в целях обеспечения  безопасности дорожного движения на автомобильных дорогах общего пользования местного </a:t>
                      </a:r>
                      <a:r>
                        <a:rPr lang="ru-RU" sz="1600" dirty="0" smtClean="0">
                          <a:solidFill>
                            <a:schemeClr val="tx1"/>
                          </a:solidFill>
                          <a:effectLst/>
                          <a:latin typeface="Times New Roman" panose="02020603050405020304" pitchFamily="18" charset="0"/>
                          <a:cs typeface="Times New Roman" panose="02020603050405020304" pitchFamily="18" charset="0"/>
                        </a:rPr>
                        <a:t>значения</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1987,0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64510152"/>
                  </a:ext>
                </a:extLst>
              </a:tr>
              <a:tr h="560034">
                <a:tc>
                  <a:txBody>
                    <a:bodyPr/>
                    <a:lstStyle/>
                    <a:p>
                      <a:pP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районов на обеспечение развития и укрепления материально-технической базы домов культуры в населенных пунктах с числом жителей до 50 тысяч человек</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626,6</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940504922"/>
                  </a:ext>
                </a:extLst>
              </a:tr>
              <a:tr h="45420">
                <a:tc>
                  <a:txBody>
                    <a:bodyPr/>
                    <a:lstStyle/>
                    <a:p>
                      <a:pPr>
                        <a:lnSpc>
                          <a:spcPct val="115000"/>
                        </a:lnSpc>
                      </a:pPr>
                      <a:endParaRPr lang="ru-RU" sz="200" dirty="0">
                        <a:effectLst/>
                        <a:latin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b="1" dirty="0">
                          <a:effectLst/>
                        </a:rPr>
                        <a:t>52180,0</a:t>
                      </a:r>
                      <a:endParaRPr lang="ru-RU" sz="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b="1" dirty="0">
                          <a:effectLst/>
                        </a:rPr>
                        <a:t>3210,4</a:t>
                      </a:r>
                      <a:endParaRPr lang="ru-RU" sz="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r">
                        <a:lnSpc>
                          <a:spcPct val="115000"/>
                        </a:lnSpc>
                        <a:spcAft>
                          <a:spcPts val="1000"/>
                        </a:spcAft>
                        <a:tabLst>
                          <a:tab pos="767715" algn="l"/>
                        </a:tabLst>
                      </a:pPr>
                      <a:r>
                        <a:rPr lang="ru-RU" sz="200" b="1" dirty="0">
                          <a:effectLst/>
                        </a:rPr>
                        <a:t>-2651,1</a:t>
                      </a:r>
                      <a:endParaRPr lang="ru-RU" sz="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3241209662"/>
                  </a:ext>
                </a:extLst>
              </a:tr>
            </a:tbl>
          </a:graphicData>
        </a:graphic>
      </p:graphicFrame>
    </p:spTree>
    <p:extLst>
      <p:ext uri="{BB962C8B-B14F-4D97-AF65-F5344CB8AC3E}">
        <p14:creationId xmlns:p14="http://schemas.microsoft.com/office/powerpoint/2010/main" val="568003815"/>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Содержимое 5"/>
          <p:cNvGraphicFramePr>
            <a:graphicFrameLocks noGrp="1"/>
          </p:cNvGraphicFramePr>
          <p:nvPr>
            <p:ph idx="1"/>
          </p:nvPr>
        </p:nvGraphicFramePr>
        <p:xfrm>
          <a:off x="2033588" y="3695701"/>
          <a:ext cx="5091112" cy="218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Диаграмма 7"/>
          <p:cNvGraphicFramePr>
            <a:graphicFrameLocks/>
          </p:cNvGraphicFramePr>
          <p:nvPr/>
        </p:nvGraphicFramePr>
        <p:xfrm>
          <a:off x="2043113" y="4127500"/>
          <a:ext cx="3478212" cy="24130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descr="staritsa_city_coa"/>
          <p:cNvPicPr>
            <a:picLocks noChangeAspect="1" noChangeArrowheads="1"/>
          </p:cNvPicPr>
          <p:nvPr/>
        </p:nvPicPr>
        <p:blipFill>
          <a:blip r:embed="rId5"/>
          <a:srcRect/>
          <a:stretch>
            <a:fillRect/>
          </a:stretch>
        </p:blipFill>
        <p:spPr bwMode="auto">
          <a:xfrm>
            <a:off x="231785" y="0"/>
            <a:ext cx="790595" cy="882316"/>
          </a:xfrm>
          <a:prstGeom prst="rect">
            <a:avLst/>
          </a:prstGeom>
          <a:noFill/>
          <a:ln w="9525">
            <a:noFill/>
            <a:miter lim="800000"/>
            <a:headEnd/>
            <a:tailEnd/>
          </a:ln>
        </p:spPr>
      </p:pic>
      <p:sp>
        <p:nvSpPr>
          <p:cNvPr id="12" name="Заголовок 1"/>
          <p:cNvSpPr>
            <a:spLocks noGrp="1"/>
          </p:cNvSpPr>
          <p:nvPr>
            <p:ph type="title"/>
          </p:nvPr>
        </p:nvSpPr>
        <p:spPr>
          <a:xfrm>
            <a:off x="1188720" y="140587"/>
            <a:ext cx="10856422" cy="681644"/>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Безвозмездные поступления в бюджет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МО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«Старицкий район» Тверской области 2022-2024г.,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934355675"/>
              </p:ext>
            </p:extLst>
          </p:nvPr>
        </p:nvGraphicFramePr>
        <p:xfrm>
          <a:off x="249381" y="882318"/>
          <a:ext cx="11795761" cy="4987740"/>
        </p:xfrm>
        <a:graphic>
          <a:graphicData uri="http://schemas.openxmlformats.org/drawingml/2006/table">
            <a:tbl>
              <a:tblPr firstCol="1" bandRow="1">
                <a:tableStyleId>{5C22544A-7EE6-4342-B048-85BDC9FD1C3A}</a:tableStyleId>
              </a:tblPr>
              <a:tblGrid>
                <a:gridCol w="9667703">
                  <a:extLst>
                    <a:ext uri="{9D8B030D-6E8A-4147-A177-3AD203B41FA5}">
                      <a16:colId xmlns:a16="http://schemas.microsoft.com/office/drawing/2014/main" val="2140764166"/>
                    </a:ext>
                  </a:extLst>
                </a:gridCol>
                <a:gridCol w="730258">
                  <a:extLst>
                    <a:ext uri="{9D8B030D-6E8A-4147-A177-3AD203B41FA5}">
                      <a16:colId xmlns:a16="http://schemas.microsoft.com/office/drawing/2014/main" val="2795771359"/>
                    </a:ext>
                  </a:extLst>
                </a:gridCol>
                <a:gridCol w="707843">
                  <a:extLst>
                    <a:ext uri="{9D8B030D-6E8A-4147-A177-3AD203B41FA5}">
                      <a16:colId xmlns:a16="http://schemas.microsoft.com/office/drawing/2014/main" val="1188267928"/>
                    </a:ext>
                  </a:extLst>
                </a:gridCol>
                <a:gridCol w="689957">
                  <a:extLst>
                    <a:ext uri="{9D8B030D-6E8A-4147-A177-3AD203B41FA5}">
                      <a16:colId xmlns:a16="http://schemas.microsoft.com/office/drawing/2014/main" val="4481350"/>
                    </a:ext>
                  </a:extLst>
                </a:gridCol>
              </a:tblGrid>
              <a:tr h="403457">
                <a:tc>
                  <a:txBody>
                    <a:bodyPr/>
                    <a:lstStyle/>
                    <a:p>
                      <a:pPr algn="ct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Наименование КБК</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gridSpan="3">
                  <a:txBody>
                    <a:bodyPr/>
                    <a:lstStyle/>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cs typeface="Times New Roman" panose="02020603050405020304" pitchFamily="18" charset="0"/>
                        </a:rPr>
                        <a:t>2022г.  2023г.  2024г</a:t>
                      </a:r>
                      <a:r>
                        <a:rPr lang="ru-RU" sz="1600" b="1" dirty="0">
                          <a:solidFill>
                            <a:schemeClr val="tx1"/>
                          </a:solidFill>
                          <a:effectLst/>
                          <a:latin typeface="Times New Roman" panose="02020603050405020304" pitchFamily="18" charset="0"/>
                          <a:cs typeface="Times New Roman" panose="02020603050405020304" pitchFamily="18" charset="0"/>
                        </a:rPr>
                        <a:t>.</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6779800"/>
                  </a:ext>
                </a:extLst>
              </a:tr>
              <a:tr h="1049068">
                <a:tc>
                  <a:txBody>
                    <a:bodyPr/>
                    <a:lstStyle/>
                    <a:p>
                      <a:pP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Субсидии бюджетам муниципальных районов на поддержку отрасли культуры </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471,6</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2075256868"/>
                  </a:ext>
                </a:extLst>
              </a:tr>
              <a:tr h="1218015">
                <a:tc>
                  <a:txBody>
                    <a:bodyPr/>
                    <a:lstStyle/>
                    <a:p>
                      <a:pP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Субвенции бюджетам на осуществление государственных полномочий по обеспечению благоустроенными жилыми помещениями  специализированного жилого фонда детей сирот, детей оставшихся без попечения родителей, лиц из их числа по договорам найма специализированных жилых помещений</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-1156,4</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4165464572"/>
                  </a:ext>
                </a:extLst>
              </a:tr>
              <a:tr h="1218015">
                <a:tc>
                  <a:txBody>
                    <a:bodyPr/>
                    <a:lstStyle/>
                    <a:p>
                      <a:pPr>
                        <a:lnSpc>
                          <a:spcPct val="115000"/>
                        </a:lnSpc>
                        <a:spcAft>
                          <a:spcPts val="0"/>
                        </a:spcAft>
                      </a:pPr>
                      <a:r>
                        <a:rPr lang="ru-RU" sz="1600" dirty="0" smtClean="0">
                          <a:solidFill>
                            <a:schemeClr val="tx1"/>
                          </a:solidFill>
                          <a:effectLst/>
                          <a:latin typeface="Times New Roman" panose="02020603050405020304" pitchFamily="18" charset="0"/>
                          <a:cs typeface="Times New Roman" panose="02020603050405020304" pitchFamily="18" charset="0"/>
                        </a:rPr>
                        <a:t>Субвенции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обеспечение государственных гарантий реализации прав на получение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обеспечение дополнительного образования детей муниципальных образовательных </a:t>
                      </a:r>
                      <a:r>
                        <a:rPr lang="ru-RU" sz="1600" dirty="0" smtClean="0">
                          <a:solidFill>
                            <a:schemeClr val="tx1"/>
                          </a:solidFill>
                          <a:effectLst/>
                          <a:latin typeface="Times New Roman" panose="02020603050405020304" pitchFamily="18" charset="0"/>
                          <a:cs typeface="Times New Roman" panose="02020603050405020304" pitchFamily="18" charset="0"/>
                        </a:rPr>
                        <a:t>организациях</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-1178,1</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-2493,9</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-2493,9</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986665025"/>
                  </a:ext>
                </a:extLst>
              </a:tr>
              <a:tr h="48712">
                <a:tc>
                  <a:txBody>
                    <a:bodyPr/>
                    <a:lstStyle/>
                    <a:p>
                      <a:pPr>
                        <a:lnSpc>
                          <a:spcPct val="115000"/>
                        </a:lnSpc>
                        <a:spcAft>
                          <a:spcPts val="0"/>
                        </a:spcAft>
                      </a:pPr>
                      <a:r>
                        <a:rPr lang="ru-RU" sz="1600" dirty="0" smtClean="0">
                          <a:solidFill>
                            <a:schemeClr val="tx1"/>
                          </a:solidFill>
                          <a:effectLst/>
                          <a:latin typeface="Times New Roman" panose="02020603050405020304" pitchFamily="18" charset="0"/>
                          <a:cs typeface="Times New Roman" panose="02020603050405020304" pitchFamily="18" charset="0"/>
                        </a:rPr>
                        <a:t>Субвенции </a:t>
                      </a:r>
                      <a:r>
                        <a:rPr lang="ru-RU" sz="1600" dirty="0">
                          <a:solidFill>
                            <a:schemeClr val="tx1"/>
                          </a:solidFill>
                          <a:effectLst/>
                          <a:latin typeface="Times New Roman" panose="02020603050405020304" pitchFamily="18" charset="0"/>
                          <a:cs typeface="Times New Roman" panose="02020603050405020304" pitchFamily="18" charset="0"/>
                        </a:rPr>
                        <a:t>бюджетам на осуществление государственных полномочий по обеспечению благоустроенными жилыми помещениями специализированного жилого фонда детей сирот, детей оставшихся без попечения родителей, лиц из их числа по договорам найма специализированных жилых помещений за счет средств областного бюджета Тверской </a:t>
                      </a:r>
                      <a:r>
                        <a:rPr lang="ru-RU" sz="1600" dirty="0" smtClean="0">
                          <a:solidFill>
                            <a:schemeClr val="tx1"/>
                          </a:solidFill>
                          <a:effectLst/>
                          <a:latin typeface="Times New Roman" panose="02020603050405020304" pitchFamily="18" charset="0"/>
                          <a:cs typeface="Times New Roman" panose="02020603050405020304" pitchFamily="18" charset="0"/>
                        </a:rPr>
                        <a:t>области </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-1156,4</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cs typeface="Times New Roman" panose="02020603050405020304" pitchFamily="18" charset="0"/>
                        </a:rPr>
                        <a:t>0,0</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3241209662"/>
                  </a:ext>
                </a:extLst>
              </a:tr>
            </a:tbl>
          </a:graphicData>
        </a:graphic>
      </p:graphicFrame>
    </p:spTree>
    <p:extLst>
      <p:ext uri="{BB962C8B-B14F-4D97-AF65-F5344CB8AC3E}">
        <p14:creationId xmlns:p14="http://schemas.microsoft.com/office/powerpoint/2010/main" val="4063213064"/>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Содержимое 5"/>
          <p:cNvGraphicFramePr>
            <a:graphicFrameLocks noGrp="1"/>
          </p:cNvGraphicFramePr>
          <p:nvPr>
            <p:ph idx="1"/>
          </p:nvPr>
        </p:nvGraphicFramePr>
        <p:xfrm>
          <a:off x="2033588" y="3695701"/>
          <a:ext cx="5091112" cy="218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Диаграмма 7"/>
          <p:cNvGraphicFramePr>
            <a:graphicFrameLocks/>
          </p:cNvGraphicFramePr>
          <p:nvPr/>
        </p:nvGraphicFramePr>
        <p:xfrm>
          <a:off x="2043113" y="4127500"/>
          <a:ext cx="3478212" cy="24130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descr="staritsa_city_coa"/>
          <p:cNvPicPr>
            <a:picLocks noChangeAspect="1" noChangeArrowheads="1"/>
          </p:cNvPicPr>
          <p:nvPr/>
        </p:nvPicPr>
        <p:blipFill>
          <a:blip r:embed="rId5"/>
          <a:srcRect/>
          <a:stretch>
            <a:fillRect/>
          </a:stretch>
        </p:blipFill>
        <p:spPr bwMode="auto">
          <a:xfrm>
            <a:off x="231785" y="0"/>
            <a:ext cx="790595" cy="882316"/>
          </a:xfrm>
          <a:prstGeom prst="rect">
            <a:avLst/>
          </a:prstGeom>
          <a:noFill/>
          <a:ln w="9525">
            <a:noFill/>
            <a:miter lim="800000"/>
            <a:headEnd/>
            <a:tailEnd/>
          </a:ln>
        </p:spPr>
      </p:pic>
      <p:sp>
        <p:nvSpPr>
          <p:cNvPr id="12" name="Заголовок 1"/>
          <p:cNvSpPr>
            <a:spLocks noGrp="1"/>
          </p:cNvSpPr>
          <p:nvPr>
            <p:ph type="title"/>
          </p:nvPr>
        </p:nvSpPr>
        <p:spPr>
          <a:xfrm>
            <a:off x="1097280" y="140587"/>
            <a:ext cx="10912467" cy="681644"/>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Безвозмездные поступления в бюджет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МО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«Старицкий район» Тверской области 2022-2024г.,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058325228"/>
              </p:ext>
            </p:extLst>
          </p:nvPr>
        </p:nvGraphicFramePr>
        <p:xfrm>
          <a:off x="395925" y="1254030"/>
          <a:ext cx="11613822" cy="5127917"/>
        </p:xfrm>
        <a:graphic>
          <a:graphicData uri="http://schemas.openxmlformats.org/drawingml/2006/table">
            <a:tbl>
              <a:tblPr firstCol="1" bandRow="1">
                <a:tableStyleId>{5C22544A-7EE6-4342-B048-85BDC9FD1C3A}</a:tableStyleId>
              </a:tblPr>
              <a:tblGrid>
                <a:gridCol w="8302640">
                  <a:extLst>
                    <a:ext uri="{9D8B030D-6E8A-4147-A177-3AD203B41FA5}">
                      <a16:colId xmlns:a16="http://schemas.microsoft.com/office/drawing/2014/main" val="2140764166"/>
                    </a:ext>
                  </a:extLst>
                </a:gridCol>
                <a:gridCol w="1209006">
                  <a:extLst>
                    <a:ext uri="{9D8B030D-6E8A-4147-A177-3AD203B41FA5}">
                      <a16:colId xmlns:a16="http://schemas.microsoft.com/office/drawing/2014/main" val="2795771359"/>
                    </a:ext>
                  </a:extLst>
                </a:gridCol>
                <a:gridCol w="1111344">
                  <a:extLst>
                    <a:ext uri="{9D8B030D-6E8A-4147-A177-3AD203B41FA5}">
                      <a16:colId xmlns:a16="http://schemas.microsoft.com/office/drawing/2014/main" val="1188267928"/>
                    </a:ext>
                  </a:extLst>
                </a:gridCol>
                <a:gridCol w="990832">
                  <a:extLst>
                    <a:ext uri="{9D8B030D-6E8A-4147-A177-3AD203B41FA5}">
                      <a16:colId xmlns:a16="http://schemas.microsoft.com/office/drawing/2014/main" val="4481350"/>
                    </a:ext>
                  </a:extLst>
                </a:gridCol>
              </a:tblGrid>
              <a:tr h="189826">
                <a:tc rowSpan="2">
                  <a:txBody>
                    <a:bodyPr/>
                    <a:lstStyle/>
                    <a:p>
                      <a:pPr algn="ctr">
                        <a:lnSpc>
                          <a:spcPct val="115000"/>
                        </a:lnSpc>
                        <a:spcAft>
                          <a:spcPts val="0"/>
                        </a:spcAft>
                      </a:pPr>
                      <a:r>
                        <a:rPr lang="ru-RU" sz="1600" dirty="0">
                          <a:solidFill>
                            <a:schemeClr val="tx1"/>
                          </a:solidFill>
                          <a:effectLst/>
                          <a:latin typeface="Times New Roman" panose="02020603050405020304" pitchFamily="18" charset="0"/>
                          <a:cs typeface="Times New Roman" panose="02020603050405020304" pitchFamily="18" charset="0"/>
                        </a:rPr>
                        <a:t>Наименование КБК</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gridSpan="3">
                  <a:txBody>
                    <a:bodyPr/>
                    <a:lstStyle/>
                    <a:p>
                      <a:pPr algn="ctr">
                        <a:lnSpc>
                          <a:spcPct val="115000"/>
                        </a:lnSpc>
                        <a:spcAft>
                          <a:spcPts val="1000"/>
                        </a:spcAft>
                        <a:tabLst>
                          <a:tab pos="767715" algn="l"/>
                        </a:tabLst>
                      </a:pP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1503" marR="11503" marT="0" marB="0">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76779800"/>
                  </a:ext>
                </a:extLst>
              </a:tr>
              <a:tr h="312318">
                <a:tc vMerge="1">
                  <a:txBody>
                    <a:bodyPr/>
                    <a:lstStyle/>
                    <a:p>
                      <a:endParaRPr lang="ru-RU"/>
                    </a:p>
                  </a:txBody>
                  <a:tcPr/>
                </a:tc>
                <a:tc>
                  <a:txBody>
                    <a:bodyPr/>
                    <a:lstStyle/>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cs typeface="Times New Roman" panose="02020603050405020304" pitchFamily="18" charset="0"/>
                        </a:rPr>
                        <a:t>2022г</a:t>
                      </a:r>
                      <a:r>
                        <a:rPr lang="ru-RU" sz="1600" b="1" dirty="0">
                          <a:solidFill>
                            <a:schemeClr val="tx1"/>
                          </a:solidFill>
                          <a:effectLst/>
                          <a:latin typeface="Times New Roman" panose="02020603050405020304" pitchFamily="18" charset="0"/>
                          <a:cs typeface="Times New Roman" panose="02020603050405020304" pitchFamily="18" charset="0"/>
                        </a:rPr>
                        <a:t>.</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cs typeface="Times New Roman" panose="02020603050405020304" pitchFamily="18" charset="0"/>
                        </a:rPr>
                        <a:t>2023г</a:t>
                      </a:r>
                      <a:r>
                        <a:rPr lang="ru-RU" sz="1600" b="1" dirty="0">
                          <a:solidFill>
                            <a:schemeClr val="tx1"/>
                          </a:solidFill>
                          <a:effectLst/>
                          <a:latin typeface="Times New Roman" panose="02020603050405020304" pitchFamily="18" charset="0"/>
                          <a:cs typeface="Times New Roman" panose="02020603050405020304" pitchFamily="18" charset="0"/>
                        </a:rPr>
                        <a:t>.</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cs typeface="Times New Roman" panose="02020603050405020304" pitchFamily="18" charset="0"/>
                        </a:rPr>
                        <a:t>2024г</a:t>
                      </a:r>
                      <a:r>
                        <a:rPr lang="ru-RU" sz="1600" b="1" dirty="0">
                          <a:solidFill>
                            <a:schemeClr val="tx1"/>
                          </a:solidFill>
                          <a:effectLst/>
                          <a:latin typeface="Times New Roman" panose="02020603050405020304" pitchFamily="18" charset="0"/>
                          <a:cs typeface="Times New Roman" panose="02020603050405020304" pitchFamily="18" charset="0"/>
                        </a:rPr>
                        <a:t>.</a:t>
                      </a:r>
                      <a:endPar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1719588419"/>
                  </a:ext>
                </a:extLst>
              </a:tr>
              <a:tr h="1336616">
                <a:tc>
                  <a:txBody>
                    <a:bodyPr/>
                    <a:lstStyle/>
                    <a:p>
                      <a:pPr>
                        <a:lnSpc>
                          <a:spcPct val="115000"/>
                        </a:lnSpc>
                        <a:spcAft>
                          <a:spcPts val="0"/>
                        </a:spcAft>
                      </a:pPr>
                      <a:endParaRPr lang="ru-RU" sz="1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ru-RU" sz="1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Межбюджетные </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трансферты,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a:t>
                      </a:r>
                      <a:endPar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endParaRPr lang="ru-RU"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7235,5</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endParaRPr lang="ru-RU"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5844,1</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endParaRPr lang="ru-RU"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tabLst>
                          <a:tab pos="767715" algn="l"/>
                        </a:tabLst>
                      </a:pPr>
                      <a:r>
                        <a:rPr lang="ru-RU" sz="16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075256868"/>
                  </a:ext>
                </a:extLst>
              </a:tr>
              <a:tr h="1474810">
                <a:tc>
                  <a:txBody>
                    <a:bodyPr/>
                    <a:lstStyle/>
                    <a:p>
                      <a:pPr>
                        <a:lnSpc>
                          <a:spcPct val="115000"/>
                        </a:lnSpc>
                        <a:spcAft>
                          <a:spcPts val="0"/>
                        </a:spcAft>
                      </a:pPr>
                      <a:r>
                        <a:rPr lang="ru-RU" sz="1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Прочие межбюджетные </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трансферты, передаваемые бюджетам на реализацию мероприятий по обращениям, поступающим к депутатам Законодательного Собрания Тверской </a:t>
                      </a:r>
                      <a:r>
                        <a:rPr lang="ru-RU" sz="1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области</a:t>
                      </a:r>
                      <a:endPar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r>
                        <a:rPr lang="ru-RU" sz="16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500,0</a:t>
                      </a:r>
                      <a:endParaRPr lang="ru-RU"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r>
                        <a:rPr lang="ru-RU"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a:t>
                      </a:r>
                      <a:endPar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165464572"/>
                  </a:ext>
                </a:extLst>
              </a:tr>
              <a:tr h="1474810">
                <a:tc>
                  <a:txBody>
                    <a:bodyPr/>
                    <a:lstStyle/>
                    <a:p>
                      <a:pPr algn="ctr">
                        <a:lnSpc>
                          <a:spcPct val="115000"/>
                        </a:lnSpc>
                      </a:pPr>
                      <a:r>
                        <a:rPr lang="ru-RU" sz="2000" dirty="0" smtClean="0">
                          <a:solidFill>
                            <a:schemeClr val="tx1"/>
                          </a:solidFill>
                          <a:effectLst/>
                          <a:latin typeface="Times New Roman" panose="02020603050405020304" pitchFamily="18" charset="0"/>
                          <a:cs typeface="Times New Roman" panose="02020603050405020304" pitchFamily="18" charset="0"/>
                        </a:rPr>
                        <a:t>ИТОГО МБТ</a:t>
                      </a:r>
                      <a:endParaRPr lang="ru-RU" sz="20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r>
                        <a:rPr lang="ru-RU"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52180,0</a:t>
                      </a:r>
                      <a:endParaRPr lang="ru-RU"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r>
                        <a:rPr lang="ru-RU"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3210,4</a:t>
                      </a:r>
                      <a:endParaRPr lang="ru-RU"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15000"/>
                        </a:lnSpc>
                        <a:spcAft>
                          <a:spcPts val="1000"/>
                        </a:spcAft>
                        <a:tabLst>
                          <a:tab pos="767715" algn="l"/>
                        </a:tabLst>
                      </a:pPr>
                      <a:r>
                        <a:rPr lang="ru-RU"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-2651,1</a:t>
                      </a:r>
                      <a:endParaRPr lang="ru-RU"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986665025"/>
                  </a:ext>
                </a:extLst>
              </a:tr>
              <a:tr h="339537">
                <a:tc>
                  <a:txBody>
                    <a:bodyPr/>
                    <a:lstStyle/>
                    <a:p>
                      <a:pPr>
                        <a:lnSpc>
                          <a:spcPct val="115000"/>
                        </a:lnSpc>
                        <a:spcAft>
                          <a:spcPts val="0"/>
                        </a:spcAft>
                      </a:pP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tc>
                  <a:txBody>
                    <a:bodyPr/>
                    <a:lstStyle/>
                    <a:p>
                      <a:pPr algn="ctr">
                        <a:lnSpc>
                          <a:spcPct val="115000"/>
                        </a:lnSpc>
                        <a:spcAft>
                          <a:spcPts val="1000"/>
                        </a:spcAft>
                        <a:tabLst>
                          <a:tab pos="767715" algn="l"/>
                        </a:tabLst>
                      </a:pP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03" marR="11503" marT="0" marB="0">
                    <a:solidFill>
                      <a:schemeClr val="bg1"/>
                    </a:solidFill>
                  </a:tcPr>
                </a:tc>
                <a:extLst>
                  <a:ext uri="{0D108BD9-81ED-4DB2-BD59-A6C34878D82A}">
                    <a16:rowId xmlns:a16="http://schemas.microsoft.com/office/drawing/2014/main" val="3241209662"/>
                  </a:ext>
                </a:extLst>
              </a:tr>
            </a:tbl>
          </a:graphicData>
        </a:graphic>
      </p:graphicFrame>
    </p:spTree>
    <p:extLst>
      <p:ext uri="{BB962C8B-B14F-4D97-AF65-F5344CB8AC3E}">
        <p14:creationId xmlns:p14="http://schemas.microsoft.com/office/powerpoint/2010/main" val="2991807591"/>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1235243" y="0"/>
            <a:ext cx="9596155" cy="859357"/>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Изменения по расходам бюджета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МО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«Старицкий район» </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Тверской области на 2022г., </a:t>
            </a:r>
            <a:r>
              <a:rPr lang="ru-RU" sz="2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pic>
        <p:nvPicPr>
          <p:cNvPr id="4" name="Picture 10" descr="staritsa_city_coa"/>
          <p:cNvPicPr>
            <a:picLocks noChangeAspect="1" noChangeArrowheads="1"/>
          </p:cNvPicPr>
          <p:nvPr/>
        </p:nvPicPr>
        <p:blipFill>
          <a:blip r:embed="rId2"/>
          <a:srcRect/>
          <a:stretch>
            <a:fillRect/>
          </a:stretch>
        </p:blipFill>
        <p:spPr bwMode="auto">
          <a:xfrm>
            <a:off x="209491" y="0"/>
            <a:ext cx="785591" cy="876732"/>
          </a:xfrm>
          <a:prstGeom prst="rect">
            <a:avLst/>
          </a:prstGeom>
          <a:noFill/>
          <a:ln w="9525">
            <a:noFill/>
            <a:miter lim="800000"/>
            <a:headEnd/>
            <a:tailEnd/>
          </a:ln>
        </p:spPr>
      </p:pic>
      <p:sp>
        <p:nvSpPr>
          <p:cNvPr id="6" name="Скругленный прямоугольник 5"/>
          <p:cNvSpPr/>
          <p:nvPr/>
        </p:nvSpPr>
        <p:spPr>
          <a:xfrm>
            <a:off x="209491" y="2432494"/>
            <a:ext cx="1904214" cy="18052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68382,7 </a:t>
            </a:r>
            <a:r>
              <a:rPr lang="ru-RU" sz="2400" dirty="0" smtClean="0">
                <a:solidFill>
                  <a:schemeClr val="tx1"/>
                </a:solidFill>
                <a:latin typeface="Times New Roman" panose="02020603050405020304" pitchFamily="18" charset="0"/>
                <a:cs typeface="Times New Roman" panose="02020603050405020304" pitchFamily="18" charset="0"/>
              </a:rPr>
              <a:t>увеличение расходов бюджета</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2412278" y="1233881"/>
            <a:ext cx="2101534" cy="20684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52180,0</a:t>
            </a:r>
          </a:p>
          <a:p>
            <a:pPr algn="ctr"/>
            <a:r>
              <a:rPr lang="ru-RU" sz="2000" dirty="0" smtClean="0">
                <a:solidFill>
                  <a:schemeClr val="tx1"/>
                </a:solidFill>
                <a:latin typeface="Times New Roman" panose="02020603050405020304" pitchFamily="18" charset="0"/>
                <a:cs typeface="Times New Roman" panose="02020603050405020304" pitchFamily="18" charset="0"/>
              </a:rPr>
              <a:t>за счет межбюджетных трансфертов</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2412278" y="3676830"/>
            <a:ext cx="2101534" cy="21681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16202,7</a:t>
            </a:r>
          </a:p>
          <a:p>
            <a:pPr algn="ctr"/>
            <a:r>
              <a:rPr lang="ru-RU" sz="2000" dirty="0" smtClean="0">
                <a:solidFill>
                  <a:schemeClr val="tx1"/>
                </a:solidFill>
                <a:latin typeface="Times New Roman" panose="02020603050405020304" pitchFamily="18" charset="0"/>
                <a:cs typeface="Times New Roman" panose="02020603050405020304" pitchFamily="18" charset="0"/>
              </a:rPr>
              <a:t>за счет остатков средств бюджета на 01.01.2022г.</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3" name="Прямая со стрелкой 2"/>
          <p:cNvCxnSpPr/>
          <p:nvPr/>
        </p:nvCxnSpPr>
        <p:spPr>
          <a:xfrm flipV="1">
            <a:off x="2151826" y="2565609"/>
            <a:ext cx="260451" cy="117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2139449" y="4039765"/>
            <a:ext cx="244821" cy="197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a:off x="4746567" y="748145"/>
            <a:ext cx="7248698" cy="59825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smtClean="0">
              <a:solidFill>
                <a:schemeClr val="tx1"/>
              </a:solidFill>
              <a:latin typeface="Times New Roman" panose="02020603050405020304" pitchFamily="18" charset="0"/>
              <a:cs typeface="Times New Roman" panose="02020603050405020304" pitchFamily="18" charset="0"/>
            </a:endParaRPr>
          </a:p>
          <a:p>
            <a:r>
              <a:rPr lang="ru-RU" sz="1600" dirty="0" smtClean="0">
                <a:solidFill>
                  <a:schemeClr val="tx1"/>
                </a:solidFill>
                <a:latin typeface="Times New Roman" panose="02020603050405020304" pitchFamily="18" charset="0"/>
                <a:cs typeface="Times New Roman" panose="02020603050405020304" pitchFamily="18" charset="0"/>
              </a:rPr>
              <a:t>-Общегосударственные вопросы </a:t>
            </a:r>
            <a:r>
              <a:rPr lang="ru-RU" sz="1600" b="1" dirty="0" smtClean="0">
                <a:solidFill>
                  <a:schemeClr val="tx1"/>
                </a:solidFill>
                <a:latin typeface="Times New Roman" panose="02020603050405020304" pitchFamily="18" charset="0"/>
                <a:cs typeface="Times New Roman" panose="02020603050405020304" pitchFamily="18" charset="0"/>
              </a:rPr>
              <a:t>755,1</a:t>
            </a:r>
            <a:r>
              <a:rPr lang="ru-RU" sz="1600" dirty="0" smtClean="0">
                <a:solidFill>
                  <a:schemeClr val="tx1"/>
                </a:solidFill>
                <a:latin typeface="Times New Roman" panose="02020603050405020304" pitchFamily="18" charset="0"/>
                <a:cs typeface="Times New Roman" panose="02020603050405020304" pitchFamily="18" charset="0"/>
              </a:rPr>
              <a:t> (50,4 доплата до МРОТ, повышение оплаты  труда с 01.10.22 на 104%; 351,7 пени по МК, 352,9 площадка под ФАП).</a:t>
            </a:r>
          </a:p>
          <a:p>
            <a:r>
              <a:rPr lang="ru-RU" sz="1600" dirty="0" smtClean="0">
                <a:solidFill>
                  <a:schemeClr val="tx1"/>
                </a:solidFill>
                <a:latin typeface="Times New Roman" panose="02020603050405020304" pitchFamily="18" charset="0"/>
                <a:cs typeface="Times New Roman" panose="02020603050405020304" pitchFamily="18" charset="0"/>
              </a:rPr>
              <a:t>-Национальная безопасность </a:t>
            </a:r>
            <a:r>
              <a:rPr lang="ru-RU" sz="1600" b="1" dirty="0" smtClean="0">
                <a:solidFill>
                  <a:schemeClr val="tx1"/>
                </a:solidFill>
                <a:latin typeface="Times New Roman" panose="02020603050405020304" pitchFamily="18" charset="0"/>
                <a:cs typeface="Times New Roman" panose="02020603050405020304" pitchFamily="18" charset="0"/>
              </a:rPr>
              <a:t>323,6</a:t>
            </a:r>
            <a:r>
              <a:rPr lang="ru-RU" sz="1600" dirty="0" smtClean="0">
                <a:solidFill>
                  <a:schemeClr val="tx1"/>
                </a:solidFill>
                <a:latin typeface="Times New Roman" panose="02020603050405020304" pitchFamily="18" charset="0"/>
                <a:cs typeface="Times New Roman" panose="02020603050405020304" pitchFamily="18" charset="0"/>
              </a:rPr>
              <a:t> (повышение оплаты труда диспетчеров ЕДДС с 01.05.22 на 165% ).</a:t>
            </a:r>
          </a:p>
          <a:p>
            <a:r>
              <a:rPr lang="ru-RU" sz="1600" dirty="0" smtClean="0">
                <a:solidFill>
                  <a:schemeClr val="tx1"/>
                </a:solidFill>
                <a:latin typeface="Times New Roman" panose="02020603050405020304" pitchFamily="18" charset="0"/>
                <a:cs typeface="Times New Roman" panose="02020603050405020304" pitchFamily="18" charset="0"/>
              </a:rPr>
              <a:t>-Национальная экономика </a:t>
            </a:r>
            <a:r>
              <a:rPr lang="ru-RU" sz="1600" b="1" dirty="0" smtClean="0">
                <a:solidFill>
                  <a:schemeClr val="tx1"/>
                </a:solidFill>
                <a:latin typeface="Times New Roman" panose="02020603050405020304" pitchFamily="18" charset="0"/>
                <a:cs typeface="Times New Roman" panose="02020603050405020304" pitchFamily="18" charset="0"/>
              </a:rPr>
              <a:t>2579,1</a:t>
            </a:r>
            <a:r>
              <a:rPr lang="ru-RU" sz="1600" dirty="0" smtClean="0">
                <a:solidFill>
                  <a:schemeClr val="tx1"/>
                </a:solidFill>
                <a:latin typeface="Times New Roman" panose="02020603050405020304" pitchFamily="18" charset="0"/>
                <a:cs typeface="Times New Roman" panose="02020603050405020304" pitchFamily="18" charset="0"/>
              </a:rPr>
              <a:t> (увеличение дорожного фонда на остатки средств фонда на 01.01.2022г.).</a:t>
            </a:r>
          </a:p>
          <a:p>
            <a:r>
              <a:rPr lang="ru-RU" sz="1600" dirty="0" smtClean="0">
                <a:solidFill>
                  <a:schemeClr val="tx1"/>
                </a:solidFill>
                <a:latin typeface="Times New Roman" panose="02020603050405020304" pitchFamily="18" charset="0"/>
                <a:cs typeface="Times New Roman" panose="02020603050405020304" pitchFamily="18" charset="0"/>
              </a:rPr>
              <a:t>-Жилищно-коммунальное хозяйство </a:t>
            </a:r>
            <a:r>
              <a:rPr lang="ru-RU" sz="1600" b="1" dirty="0" smtClean="0">
                <a:solidFill>
                  <a:schemeClr val="tx1"/>
                </a:solidFill>
                <a:latin typeface="Times New Roman" panose="02020603050405020304" pitchFamily="18" charset="0"/>
                <a:cs typeface="Times New Roman" panose="02020603050405020304" pitchFamily="18" charset="0"/>
              </a:rPr>
              <a:t>1226,4</a:t>
            </a:r>
            <a:r>
              <a:rPr lang="ru-RU" sz="1600" dirty="0" smtClean="0">
                <a:solidFill>
                  <a:schemeClr val="tx1"/>
                </a:solidFill>
                <a:latin typeface="Times New Roman" panose="02020603050405020304" pitchFamily="18" charset="0"/>
                <a:cs typeface="Times New Roman" panose="02020603050405020304" pitchFamily="18" charset="0"/>
              </a:rPr>
              <a:t> (организация площадок</a:t>
            </a:r>
            <a:r>
              <a:rPr lang="ru-RU" sz="1600" dirty="0">
                <a:solidFill>
                  <a:schemeClr val="tx1"/>
                </a:solidFill>
                <a:latin typeface="Times New Roman" panose="02020603050405020304" pitchFamily="18" charset="0"/>
                <a:cs typeface="Times New Roman" panose="02020603050405020304" pitchFamily="18" charset="0"/>
              </a:rPr>
              <a:t> сбора</a:t>
            </a:r>
            <a:r>
              <a:rPr lang="ru-RU" sz="1600" dirty="0" smtClean="0">
                <a:solidFill>
                  <a:schemeClr val="tx1"/>
                </a:solidFill>
                <a:latin typeface="Times New Roman" panose="02020603050405020304" pitchFamily="18" charset="0"/>
                <a:cs typeface="Times New Roman" panose="02020603050405020304" pitchFamily="18" charset="0"/>
              </a:rPr>
              <a:t> ТКО +4500, приобретение детской площадки +1000, ПСД проекта КРСТ -2000, ремонт объектов теплоэнергетического комплекса -2273,6).</a:t>
            </a:r>
          </a:p>
          <a:p>
            <a:r>
              <a:rPr lang="ru-RU" sz="1600" dirty="0" smtClean="0">
                <a:solidFill>
                  <a:schemeClr val="tx1"/>
                </a:solidFill>
                <a:latin typeface="Times New Roman" panose="02020603050405020304" pitchFamily="18" charset="0"/>
                <a:cs typeface="Times New Roman" panose="02020603050405020304" pitchFamily="18" charset="0"/>
              </a:rPr>
              <a:t>-Образование </a:t>
            </a:r>
            <a:r>
              <a:rPr lang="ru-RU" sz="1600" b="1" dirty="0" smtClean="0">
                <a:solidFill>
                  <a:schemeClr val="tx1"/>
                </a:solidFill>
                <a:latin typeface="Times New Roman" panose="02020603050405020304" pitchFamily="18" charset="0"/>
                <a:cs typeface="Times New Roman" panose="02020603050405020304" pitchFamily="18" charset="0"/>
              </a:rPr>
              <a:t>9127,4</a:t>
            </a:r>
            <a:r>
              <a:rPr lang="ru-RU" sz="1600" dirty="0" smtClean="0">
                <a:solidFill>
                  <a:schemeClr val="tx1"/>
                </a:solidFill>
                <a:latin typeface="Times New Roman" panose="02020603050405020304" pitchFamily="18" charset="0"/>
                <a:cs typeface="Times New Roman" panose="02020603050405020304" pitchFamily="18" charset="0"/>
              </a:rPr>
              <a:t>, в </a:t>
            </a:r>
            <a:r>
              <a:rPr lang="ru-RU" sz="1600" dirty="0" err="1" smtClean="0">
                <a:solidFill>
                  <a:schemeClr val="tx1"/>
                </a:solidFill>
                <a:latin typeface="Times New Roman" panose="02020603050405020304" pitchFamily="18" charset="0"/>
                <a:cs typeface="Times New Roman" panose="02020603050405020304" pitchFamily="18" charset="0"/>
              </a:rPr>
              <a:t>т.ч</a:t>
            </a:r>
            <a:r>
              <a:rPr lang="ru-RU" sz="1600" dirty="0" smtClean="0">
                <a:solidFill>
                  <a:schemeClr val="tx1"/>
                </a:solidFill>
                <a:latin typeface="Times New Roman" panose="02020603050405020304" pitchFamily="18" charset="0"/>
                <a:cs typeface="Times New Roman" panose="02020603050405020304" pitchFamily="18" charset="0"/>
              </a:rPr>
              <a:t>.</a:t>
            </a:r>
          </a:p>
          <a:p>
            <a:r>
              <a:rPr lang="ru-RU" sz="1600" dirty="0" smtClean="0">
                <a:solidFill>
                  <a:schemeClr val="tx1"/>
                </a:solidFill>
                <a:latin typeface="Times New Roman" panose="02020603050405020304" pitchFamily="18" charset="0"/>
                <a:cs typeface="Times New Roman" panose="02020603050405020304" pitchFamily="18" charset="0"/>
              </a:rPr>
              <a:t>дошкольное образование 395,0 (доплата до МРОТ, укрепление МТБ),</a:t>
            </a:r>
          </a:p>
          <a:p>
            <a:r>
              <a:rPr lang="ru-RU" sz="1600" dirty="0" smtClean="0">
                <a:solidFill>
                  <a:schemeClr val="tx1"/>
                </a:solidFill>
                <a:latin typeface="Times New Roman" panose="02020603050405020304" pitchFamily="18" charset="0"/>
                <a:cs typeface="Times New Roman" panose="02020603050405020304" pitchFamily="18" charset="0"/>
              </a:rPr>
              <a:t>общее образование 8364,7 (доплата до МРОТ, питание детей с ОВЗ, ремонты, укрепление МТБ),</a:t>
            </a:r>
          </a:p>
          <a:p>
            <a:r>
              <a:rPr lang="ru-RU" sz="1600" dirty="0" smtClean="0">
                <a:solidFill>
                  <a:schemeClr val="tx1"/>
                </a:solidFill>
                <a:latin typeface="Times New Roman" panose="02020603050405020304" pitchFamily="18" charset="0"/>
                <a:cs typeface="Times New Roman" panose="02020603050405020304" pitchFamily="18" charset="0"/>
              </a:rPr>
              <a:t>дополнительное образование 318,8 (доплата до МРОТ, укрепление МТБ).</a:t>
            </a:r>
          </a:p>
          <a:p>
            <a:r>
              <a:rPr lang="ru-RU" sz="1600" dirty="0" smtClean="0">
                <a:solidFill>
                  <a:schemeClr val="tx1"/>
                </a:solidFill>
                <a:latin typeface="Times New Roman" panose="02020603050405020304" pitchFamily="18" charset="0"/>
                <a:cs typeface="Times New Roman" panose="02020603050405020304" pitchFamily="18" charset="0"/>
              </a:rPr>
              <a:t>-Культура </a:t>
            </a:r>
            <a:r>
              <a:rPr lang="ru-RU" sz="1600" b="1" dirty="0" smtClean="0">
                <a:solidFill>
                  <a:schemeClr val="tx1"/>
                </a:solidFill>
                <a:latin typeface="Times New Roman" panose="02020603050405020304" pitchFamily="18" charset="0"/>
                <a:cs typeface="Times New Roman" panose="02020603050405020304" pitchFamily="18" charset="0"/>
              </a:rPr>
              <a:t>441,9</a:t>
            </a:r>
            <a:r>
              <a:rPr lang="ru-RU" sz="1600" dirty="0" smtClean="0">
                <a:solidFill>
                  <a:schemeClr val="tx1"/>
                </a:solidFill>
                <a:latin typeface="Times New Roman" panose="02020603050405020304" pitchFamily="18" charset="0"/>
                <a:cs typeface="Times New Roman" panose="02020603050405020304" pitchFamily="18" charset="0"/>
              </a:rPr>
              <a:t> (доплата до МРОТ, оплата Интернет, текущий ремонт, приобретение кресел-мешков).</a:t>
            </a:r>
          </a:p>
          <a:p>
            <a:r>
              <a:rPr lang="ru-RU" sz="1600" dirty="0" smtClean="0">
                <a:solidFill>
                  <a:schemeClr val="tx1"/>
                </a:solidFill>
                <a:latin typeface="Times New Roman" panose="02020603050405020304" pitchFamily="18" charset="0"/>
                <a:cs typeface="Times New Roman" panose="02020603050405020304" pitchFamily="18" charset="0"/>
              </a:rPr>
              <a:t>-Социальная политика </a:t>
            </a:r>
            <a:r>
              <a:rPr lang="ru-RU" sz="1600" b="1" dirty="0" smtClean="0">
                <a:solidFill>
                  <a:schemeClr val="tx1"/>
                </a:solidFill>
                <a:latin typeface="Times New Roman" panose="02020603050405020304" pitchFamily="18" charset="0"/>
                <a:cs typeface="Times New Roman" panose="02020603050405020304" pitchFamily="18" charset="0"/>
              </a:rPr>
              <a:t>226,8</a:t>
            </a:r>
            <a:r>
              <a:rPr lang="ru-RU" sz="1600" dirty="0" smtClean="0">
                <a:solidFill>
                  <a:schemeClr val="tx1"/>
                </a:solidFill>
                <a:latin typeface="Times New Roman" panose="02020603050405020304" pitchFamily="18" charset="0"/>
                <a:cs typeface="Times New Roman" panose="02020603050405020304" pitchFamily="18" charset="0"/>
              </a:rPr>
              <a:t> (жилье молодых семей).</a:t>
            </a:r>
          </a:p>
          <a:p>
            <a:r>
              <a:rPr lang="ru-RU" sz="1600" dirty="0" smtClean="0">
                <a:solidFill>
                  <a:schemeClr val="tx1"/>
                </a:solidFill>
                <a:latin typeface="Times New Roman" panose="02020603050405020304" pitchFamily="18" charset="0"/>
                <a:cs typeface="Times New Roman" panose="02020603050405020304" pitchFamily="18" charset="0"/>
              </a:rPr>
              <a:t>-Физкультура и спорт (</a:t>
            </a:r>
            <a:r>
              <a:rPr lang="ru-RU" sz="1600" b="1" dirty="0" smtClean="0">
                <a:solidFill>
                  <a:schemeClr val="tx1"/>
                </a:solidFill>
                <a:latin typeface="Times New Roman" panose="02020603050405020304" pitchFamily="18" charset="0"/>
                <a:cs typeface="Times New Roman" panose="02020603050405020304" pitchFamily="18" charset="0"/>
              </a:rPr>
              <a:t>-139,1</a:t>
            </a:r>
            <a:r>
              <a:rPr lang="ru-RU" sz="1600" dirty="0" smtClean="0">
                <a:solidFill>
                  <a:schemeClr val="tx1"/>
                </a:solidFill>
                <a:latin typeface="Times New Roman" panose="02020603050405020304" pitchFamily="18" charset="0"/>
                <a:cs typeface="Times New Roman" panose="02020603050405020304" pitchFamily="18" charset="0"/>
              </a:rPr>
              <a:t>) (не прошли конкурсный отбор по приобретение площадки -639,1, приобретение санитарно-технического модуля для стадиона+500).</a:t>
            </a:r>
          </a:p>
          <a:p>
            <a:r>
              <a:rPr lang="ru-RU" sz="1600" dirty="0" smtClean="0">
                <a:solidFill>
                  <a:schemeClr val="tx1"/>
                </a:solidFill>
                <a:latin typeface="Times New Roman" panose="02020603050405020304" pitchFamily="18" charset="0"/>
                <a:cs typeface="Times New Roman" panose="02020603050405020304" pitchFamily="18" charset="0"/>
              </a:rPr>
              <a:t>-Межбюджетные трансферты в бюджеты поселений </a:t>
            </a:r>
            <a:r>
              <a:rPr lang="ru-RU" sz="1600" b="1" dirty="0" smtClean="0">
                <a:solidFill>
                  <a:schemeClr val="tx1"/>
                </a:solidFill>
                <a:latin typeface="Times New Roman" panose="02020603050405020304" pitchFamily="18" charset="0"/>
                <a:cs typeface="Times New Roman" panose="02020603050405020304" pitchFamily="18" charset="0"/>
              </a:rPr>
              <a:t>1661,5</a:t>
            </a:r>
            <a:r>
              <a:rPr lang="ru-RU" sz="1600" dirty="0" smtClean="0">
                <a:solidFill>
                  <a:schemeClr val="tx1"/>
                </a:solidFill>
                <a:latin typeface="Times New Roman" panose="02020603050405020304" pitchFamily="18" charset="0"/>
                <a:cs typeface="Times New Roman" panose="02020603050405020304" pitchFamily="18" charset="0"/>
              </a:rPr>
              <a:t>.</a:t>
            </a:r>
          </a:p>
          <a:p>
            <a:pPr algn="ctr"/>
            <a:endParaRPr lang="ru-RU" sz="1600" dirty="0">
              <a:solidFill>
                <a:schemeClr val="tx1"/>
              </a:solidFill>
              <a:latin typeface="Times New Roman" panose="02020603050405020304" pitchFamily="18" charset="0"/>
              <a:cs typeface="Times New Roman" panose="02020603050405020304" pitchFamily="18" charset="0"/>
            </a:endParaRPr>
          </a:p>
        </p:txBody>
      </p:sp>
      <p:cxnSp>
        <p:nvCxnSpPr>
          <p:cNvPr id="14" name="Прямая со стрелкой 13"/>
          <p:cNvCxnSpPr/>
          <p:nvPr/>
        </p:nvCxnSpPr>
        <p:spPr>
          <a:xfrm flipV="1">
            <a:off x="4513812" y="4438996"/>
            <a:ext cx="232755" cy="278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922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1235243" y="131975"/>
            <a:ext cx="10851462" cy="727382"/>
          </a:xfrm>
        </p:spPr>
        <p:txBody>
          <a:bodyPr>
            <a:noAutofit/>
          </a:bodyPr>
          <a:lstStyle/>
          <a:p>
            <a:pPr algn="ctr">
              <a:spcBef>
                <a:spcPts val="1000"/>
              </a:spcBef>
              <a:spcAft>
                <a:spcPts val="0"/>
              </a:spcAft>
              <a:tabLst>
                <a:tab pos="219075" algn="l"/>
              </a:tabLst>
            </a:pPr>
            <a:r>
              <a:rPr lang="ru-RU" altLang="ru-RU" sz="2400" b="1" dirty="0" smtClean="0">
                <a:solidFill>
                  <a:srgbClr val="C00000"/>
                </a:solidFill>
                <a:latin typeface="Times New Roman" panose="02020603050405020304" pitchFamily="18" charset="0"/>
                <a:cs typeface="Times New Roman" panose="02020603050405020304" pitchFamily="18" charset="0"/>
              </a:rPr>
              <a:t>Изменения основных характеристик бюджета </a:t>
            </a:r>
            <a:br>
              <a:rPr lang="ru-RU" altLang="ru-RU" sz="2400" b="1" dirty="0" smtClean="0">
                <a:solidFill>
                  <a:srgbClr val="C00000"/>
                </a:solidFill>
                <a:latin typeface="Times New Roman" panose="02020603050405020304" pitchFamily="18" charset="0"/>
                <a:cs typeface="Times New Roman" panose="02020603050405020304" pitchFamily="18" charset="0"/>
              </a:rPr>
            </a:b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МО </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«Старицкий район» </a:t>
            </a:r>
            <a:r>
              <a:rPr lang="ru-RU"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Тверской области на 2022г., </a:t>
            </a:r>
            <a:r>
              <a:rPr lang="ru-RU" sz="2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тыс.руб</a:t>
            </a:r>
            <a:r>
              <a:rPr lang="ru-RU"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b="1" i="1" dirty="0">
              <a:solidFill>
                <a:srgbClr val="C00000"/>
              </a:solidFill>
              <a:latin typeface="Cambria" panose="02040503050406030204" pitchFamily="18" charset="0"/>
              <a:ea typeface="Times New Roman" panose="02020603050405020304" pitchFamily="18" charset="0"/>
              <a:cs typeface="Times New Roman" panose="02020603050405020304" pitchFamily="18" charset="0"/>
            </a:endParaRPr>
          </a:p>
        </p:txBody>
      </p:sp>
      <p:pic>
        <p:nvPicPr>
          <p:cNvPr id="4" name="Picture 10" descr="staritsa_city_coa"/>
          <p:cNvPicPr>
            <a:picLocks noChangeAspect="1" noChangeArrowheads="1"/>
          </p:cNvPicPr>
          <p:nvPr/>
        </p:nvPicPr>
        <p:blipFill>
          <a:blip r:embed="rId2"/>
          <a:srcRect/>
          <a:stretch>
            <a:fillRect/>
          </a:stretch>
        </p:blipFill>
        <p:spPr bwMode="auto">
          <a:xfrm>
            <a:off x="209491" y="0"/>
            <a:ext cx="785591" cy="876732"/>
          </a:xfrm>
          <a:prstGeom prst="rect">
            <a:avLst/>
          </a:prstGeom>
          <a:noFill/>
          <a:ln w="9525">
            <a:noFill/>
            <a:miter lim="800000"/>
            <a:headEnd/>
            <a:tailEnd/>
          </a:ln>
        </p:spPr>
      </p:pic>
      <p:sp>
        <p:nvSpPr>
          <p:cNvPr id="6" name="Скругленный прямоугольник 5"/>
          <p:cNvSpPr/>
          <p:nvPr/>
        </p:nvSpPr>
        <p:spPr>
          <a:xfrm>
            <a:off x="1147760" y="2969443"/>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632722,4</a:t>
            </a:r>
          </a:p>
          <a:p>
            <a:pPr algn="ctr"/>
            <a:r>
              <a:rPr lang="ru-RU" sz="2000" dirty="0" smtClean="0">
                <a:solidFill>
                  <a:schemeClr val="tx1"/>
                </a:solidFill>
                <a:latin typeface="Times New Roman" panose="02020603050405020304" pitchFamily="18" charset="0"/>
                <a:cs typeface="Times New Roman" panose="02020603050405020304" pitchFamily="18" charset="0"/>
              </a:rPr>
              <a:t>Расходы бюджета согласно первоначальной редакции бюджета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4910236" y="1221529"/>
            <a:ext cx="2497771" cy="15884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52180</a:t>
            </a:r>
          </a:p>
          <a:p>
            <a:pPr algn="ctr"/>
            <a:r>
              <a:rPr lang="ru-RU" sz="2000" dirty="0" smtClean="0">
                <a:solidFill>
                  <a:schemeClr val="tx1"/>
                </a:solidFill>
                <a:latin typeface="Times New Roman" panose="02020603050405020304" pitchFamily="18" charset="0"/>
                <a:cs typeface="Times New Roman" panose="02020603050405020304" pitchFamily="18" charset="0"/>
              </a:rPr>
              <a:t>Изменения по доходам бюджета</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8478170" y="1221529"/>
            <a:ext cx="2497771" cy="15884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646810,2</a:t>
            </a:r>
          </a:p>
          <a:p>
            <a:pPr algn="ctr"/>
            <a:r>
              <a:rPr lang="ru-RU" sz="2000" dirty="0" smtClean="0">
                <a:solidFill>
                  <a:schemeClr val="tx1"/>
                </a:solidFill>
                <a:latin typeface="Times New Roman" panose="02020603050405020304" pitchFamily="18" charset="0"/>
                <a:cs typeface="Times New Roman" panose="02020603050405020304" pitchFamily="18" charset="0"/>
              </a:rPr>
              <a:t>Доходы бюджета с учетом изменений</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7" name="Плюс 6"/>
          <p:cNvSpPr/>
          <p:nvPr/>
        </p:nvSpPr>
        <p:spPr>
          <a:xfrm>
            <a:off x="3827615" y="3304093"/>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Равно 9"/>
          <p:cNvSpPr/>
          <p:nvPr/>
        </p:nvSpPr>
        <p:spPr>
          <a:xfrm>
            <a:off x="7485888" y="1633952"/>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Скругленный прямоугольник 11"/>
          <p:cNvSpPr/>
          <p:nvPr/>
        </p:nvSpPr>
        <p:spPr>
          <a:xfrm>
            <a:off x="1161624" y="1221529"/>
            <a:ext cx="2497771" cy="15884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594630,2</a:t>
            </a:r>
          </a:p>
          <a:p>
            <a:pPr algn="ctr"/>
            <a:r>
              <a:rPr lang="ru-RU" sz="2000" dirty="0" smtClean="0">
                <a:solidFill>
                  <a:schemeClr val="tx1"/>
                </a:solidFill>
                <a:latin typeface="Times New Roman" panose="02020603050405020304" pitchFamily="18" charset="0"/>
                <a:cs typeface="Times New Roman" panose="02020603050405020304" pitchFamily="18" charset="0"/>
              </a:rPr>
              <a:t>Доходы бюджета согласно первоначальной редакции бюджета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4910236" y="2969443"/>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68382,7</a:t>
            </a:r>
          </a:p>
          <a:p>
            <a:pPr algn="ctr"/>
            <a:r>
              <a:rPr lang="ru-RU" sz="2000" dirty="0" smtClean="0">
                <a:solidFill>
                  <a:schemeClr val="tx1"/>
                </a:solidFill>
                <a:latin typeface="Times New Roman" panose="02020603050405020304" pitchFamily="18" charset="0"/>
                <a:cs typeface="Times New Roman" panose="02020603050405020304" pitchFamily="18" charset="0"/>
              </a:rPr>
              <a:t>Изменения по расходам бюджета</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4" name="Плюс 13"/>
          <p:cNvSpPr/>
          <p:nvPr/>
        </p:nvSpPr>
        <p:spPr>
          <a:xfrm>
            <a:off x="3827615" y="1633952"/>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Равно 14"/>
          <p:cNvSpPr/>
          <p:nvPr/>
        </p:nvSpPr>
        <p:spPr>
          <a:xfrm>
            <a:off x="7485888" y="3304093"/>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Скругленный прямоугольник 15"/>
          <p:cNvSpPr/>
          <p:nvPr/>
        </p:nvSpPr>
        <p:spPr>
          <a:xfrm>
            <a:off x="8478170" y="2969443"/>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701105,1</a:t>
            </a:r>
          </a:p>
          <a:p>
            <a:pPr algn="ctr"/>
            <a:r>
              <a:rPr lang="ru-RU" sz="2000" dirty="0" smtClean="0">
                <a:solidFill>
                  <a:schemeClr val="tx1"/>
                </a:solidFill>
                <a:latin typeface="Times New Roman" panose="02020603050405020304" pitchFamily="18" charset="0"/>
                <a:cs typeface="Times New Roman" panose="02020603050405020304" pitchFamily="18" charset="0"/>
              </a:rPr>
              <a:t>Расходы бюджета с учетом изменений</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7" name="Скругленный прямоугольник 16"/>
          <p:cNvSpPr/>
          <p:nvPr/>
        </p:nvSpPr>
        <p:spPr>
          <a:xfrm>
            <a:off x="1147759" y="4750351"/>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38092,2</a:t>
            </a:r>
          </a:p>
          <a:p>
            <a:pPr algn="ctr"/>
            <a:r>
              <a:rPr lang="ru-RU" sz="2000" dirty="0" smtClean="0">
                <a:solidFill>
                  <a:schemeClr val="tx1"/>
                </a:solidFill>
                <a:latin typeface="Times New Roman" panose="02020603050405020304" pitchFamily="18" charset="0"/>
                <a:cs typeface="Times New Roman" panose="02020603050405020304" pitchFamily="18" charset="0"/>
              </a:rPr>
              <a:t>Дефицит бюджета согласно первоначальной редакции бюджета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4988117" y="4750351"/>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16202,7</a:t>
            </a:r>
          </a:p>
          <a:p>
            <a:pPr algn="ctr"/>
            <a:r>
              <a:rPr lang="ru-RU" sz="2000" dirty="0" smtClean="0">
                <a:solidFill>
                  <a:schemeClr val="tx1"/>
                </a:solidFill>
                <a:latin typeface="Times New Roman" panose="02020603050405020304" pitchFamily="18" charset="0"/>
                <a:cs typeface="Times New Roman" panose="02020603050405020304" pitchFamily="18" charset="0"/>
              </a:rPr>
              <a:t>Привлечение остатков средств бюджета</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9" name="Скругленный прямоугольник 18"/>
          <p:cNvSpPr/>
          <p:nvPr/>
        </p:nvSpPr>
        <p:spPr>
          <a:xfrm>
            <a:off x="8478169" y="4750351"/>
            <a:ext cx="2497771" cy="16214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54294,9</a:t>
            </a:r>
          </a:p>
          <a:p>
            <a:pPr algn="ctr"/>
            <a:r>
              <a:rPr lang="ru-RU" sz="2000" dirty="0" smtClean="0">
                <a:solidFill>
                  <a:schemeClr val="tx1"/>
                </a:solidFill>
                <a:latin typeface="Times New Roman" panose="02020603050405020304" pitchFamily="18" charset="0"/>
                <a:cs typeface="Times New Roman" panose="02020603050405020304" pitchFamily="18" charset="0"/>
              </a:rPr>
              <a:t>Дефицит бюджета с учетом изменений</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20" name="Равно 19"/>
          <p:cNvSpPr/>
          <p:nvPr/>
        </p:nvSpPr>
        <p:spPr>
          <a:xfrm>
            <a:off x="7524828" y="5103856"/>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1" name="Плюс 20"/>
          <p:cNvSpPr/>
          <p:nvPr/>
        </p:nvSpPr>
        <p:spPr>
          <a:xfrm>
            <a:off x="3827615" y="5103856"/>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1123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8534400" y="6492876"/>
            <a:ext cx="2133600" cy="365125"/>
          </a:xfrm>
        </p:spPr>
        <p:txBody>
          <a:bodyPr/>
          <a:lstStyle/>
          <a:p>
            <a:pPr>
              <a:defRPr/>
            </a:pPr>
            <a:fld id="{1F7CA5A3-2A0E-4945-BF9F-439E2BDF7614}" type="slidenum">
              <a:rPr lang="ru-RU" altLang="ru-RU" smtClean="0"/>
              <a:pPr>
                <a:defRPr/>
              </a:pPr>
              <a:t>8</a:t>
            </a:fld>
            <a:endParaRPr lang="ru-RU" altLang="ru-RU" dirty="0"/>
          </a:p>
        </p:txBody>
      </p:sp>
      <p:pic>
        <p:nvPicPr>
          <p:cNvPr id="8" name="Picture 10" descr="staritsa_city_coa"/>
          <p:cNvPicPr>
            <a:picLocks noChangeAspect="1" noChangeArrowheads="1"/>
          </p:cNvPicPr>
          <p:nvPr/>
        </p:nvPicPr>
        <p:blipFill>
          <a:blip r:embed="rId3"/>
          <a:srcRect/>
          <a:stretch>
            <a:fillRect/>
          </a:stretch>
        </p:blipFill>
        <p:spPr bwMode="auto">
          <a:xfrm>
            <a:off x="203949" y="245314"/>
            <a:ext cx="1143008" cy="1357321"/>
          </a:xfrm>
          <a:prstGeom prst="rect">
            <a:avLst/>
          </a:prstGeom>
          <a:noFill/>
          <a:ln w="9525">
            <a:noFill/>
            <a:miter lim="800000"/>
            <a:headEnd/>
            <a:tailEnd/>
          </a:ln>
        </p:spPr>
      </p:pic>
      <p:sp>
        <p:nvSpPr>
          <p:cNvPr id="3" name="Прямоугольник 2"/>
          <p:cNvSpPr/>
          <p:nvPr/>
        </p:nvSpPr>
        <p:spPr>
          <a:xfrm>
            <a:off x="361070" y="2939503"/>
            <a:ext cx="6096000" cy="2751522"/>
          </a:xfrm>
          <a:prstGeom prst="rect">
            <a:avLst/>
          </a:prstGeom>
        </p:spPr>
        <p:txBody>
          <a:bodyPr>
            <a:spAutoFit/>
          </a:bodyPr>
          <a:lstStyle/>
          <a:p>
            <a:pPr algn="just">
              <a:lnSpc>
                <a:spcPct val="120000"/>
              </a:lnSpc>
            </a:pPr>
            <a:r>
              <a:rPr lang="ru-RU" altLang="ru-RU" dirty="0" smtClean="0">
                <a:latin typeface="Times New Roman" panose="02020603050405020304" pitchFamily="18" charset="0"/>
                <a:cs typeface="Times New Roman" panose="02020603050405020304" pitchFamily="18" charset="0"/>
              </a:rPr>
              <a:t>Администрация Старицкого района Тверской области</a:t>
            </a:r>
          </a:p>
          <a:p>
            <a:pPr algn="just">
              <a:lnSpc>
                <a:spcPct val="120000"/>
              </a:lnSpc>
            </a:pPr>
            <a:r>
              <a:rPr lang="ru-RU" altLang="ru-RU" dirty="0" smtClean="0">
                <a:latin typeface="Times New Roman" panose="02020603050405020304" pitchFamily="18" charset="0"/>
                <a:cs typeface="Times New Roman" panose="02020603050405020304" pitchFamily="18" charset="0"/>
              </a:rPr>
              <a:t>Финансовый отдел администрации Старицкого района Тверской области</a:t>
            </a:r>
            <a:endParaRPr lang="ru-RU" altLang="ru-RU" dirty="0">
              <a:latin typeface="Times New Roman" panose="02020603050405020304" pitchFamily="18" charset="0"/>
              <a:cs typeface="Times New Roman" panose="02020603050405020304" pitchFamily="18" charset="0"/>
            </a:endParaRPr>
          </a:p>
          <a:p>
            <a:pPr algn="just">
              <a:lnSpc>
                <a:spcPct val="120000"/>
              </a:lnSpc>
            </a:pPr>
            <a:r>
              <a:rPr lang="ru-RU" altLang="ru-RU" dirty="0" err="1" smtClean="0">
                <a:latin typeface="Times New Roman" panose="02020603050405020304" pitchFamily="18" charset="0"/>
                <a:cs typeface="Times New Roman" panose="02020603050405020304" pitchFamily="18" charset="0"/>
              </a:rPr>
              <a:t>г.Старица</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ул.Советская</a:t>
            </a:r>
            <a:r>
              <a:rPr lang="ru-RU" altLang="ru-RU" dirty="0" smtClean="0">
                <a:latin typeface="Times New Roman" panose="02020603050405020304" pitchFamily="18" charset="0"/>
                <a:cs typeface="Times New Roman" panose="02020603050405020304" pitchFamily="18" charset="0"/>
              </a:rPr>
              <a:t>, д. 6</a:t>
            </a:r>
            <a:endParaRPr lang="ru-RU" altLang="ru-RU" dirty="0">
              <a:latin typeface="Times New Roman" panose="02020603050405020304" pitchFamily="18" charset="0"/>
              <a:cs typeface="Times New Roman" panose="02020603050405020304" pitchFamily="18" charset="0"/>
            </a:endParaRPr>
          </a:p>
          <a:p>
            <a:pPr algn="just">
              <a:lnSpc>
                <a:spcPct val="120000"/>
              </a:lnSpc>
            </a:pPr>
            <a:r>
              <a:rPr lang="ru-RU" altLang="ru-RU" dirty="0">
                <a:latin typeface="Times New Roman" panose="02020603050405020304" pitchFamily="18" charset="0"/>
                <a:cs typeface="Times New Roman" panose="02020603050405020304" pitchFamily="18" charset="0"/>
              </a:rPr>
              <a:t>Телефон: (</a:t>
            </a:r>
            <a:r>
              <a:rPr lang="ru-RU" altLang="ru-RU" dirty="0" smtClean="0">
                <a:latin typeface="Times New Roman" panose="02020603050405020304" pitchFamily="18" charset="0"/>
                <a:cs typeface="Times New Roman" panose="02020603050405020304" pitchFamily="18" charset="0"/>
              </a:rPr>
              <a:t>48263) 23 372</a:t>
            </a:r>
            <a:endParaRPr lang="ru-RU" altLang="ru-RU" dirty="0">
              <a:latin typeface="Times New Roman" panose="02020603050405020304" pitchFamily="18" charset="0"/>
              <a:cs typeface="Times New Roman" panose="02020603050405020304" pitchFamily="18" charset="0"/>
            </a:endParaRPr>
          </a:p>
          <a:p>
            <a:pPr algn="just">
              <a:lnSpc>
                <a:spcPct val="120000"/>
              </a:lnSpc>
            </a:pPr>
            <a:r>
              <a:rPr lang="ru-RU" altLang="ru-RU" dirty="0" smtClean="0">
                <a:latin typeface="Times New Roman" panose="02020603050405020304" pitchFamily="18" charset="0"/>
                <a:cs typeface="Times New Roman" panose="02020603050405020304" pitchFamily="18" charset="0"/>
              </a:rPr>
              <a:t>Заместитель главы администрации Старицкого района, заведующая финансовым отделом администрации Старицкого района          О.Г. Лупик</a:t>
            </a:r>
            <a:endParaRPr lang="ru-RU" altLang="ru-RU" dirty="0">
              <a:latin typeface="Calibri" panose="020F0502020204030204" pitchFamily="34" charset="0"/>
            </a:endParaRPr>
          </a:p>
        </p:txBody>
      </p:sp>
      <p:sp>
        <p:nvSpPr>
          <p:cNvPr id="9" name="Заголовок 20"/>
          <p:cNvSpPr txBox="1">
            <a:spLocks/>
          </p:cNvSpPr>
          <p:nvPr/>
        </p:nvSpPr>
        <p:spPr>
          <a:xfrm>
            <a:off x="2766712" y="245314"/>
            <a:ext cx="7992888" cy="912101"/>
          </a:xfrm>
          <a:prstGeom prst="rect">
            <a:avLst/>
          </a:prstGeom>
          <a:noFill/>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sz="2400" b="1" dirty="0" smtClean="0">
                <a:solidFill>
                  <a:srgbClr val="B28E1D"/>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АДМИНИСТРАЦИЯ СТАРИЦКОГО РАЙОНА </a:t>
            </a:r>
          </a:p>
          <a:p>
            <a:r>
              <a:rPr lang="ru-RU" sz="2400" b="1" dirty="0" smtClean="0">
                <a:solidFill>
                  <a:srgbClr val="A88000"/>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ТВЕРСКОЙ </a:t>
            </a:r>
            <a:r>
              <a:rPr lang="ru-RU" sz="2400" b="1" dirty="0">
                <a:solidFill>
                  <a:srgbClr val="A88000"/>
                </a:solidFill>
                <a:effectLst>
                  <a:outerShdw blurRad="50000" dist="30000" dir="5400000" algn="tl" rotWithShape="0">
                    <a:srgbClr val="000000">
                      <a:alpha val="30000"/>
                    </a:srgbClr>
                  </a:outerShdw>
                </a:effectLst>
                <a:latin typeface="Times New Roman" pitchFamily="18" charset="0"/>
                <a:ea typeface="+mn-ea"/>
                <a:cs typeface="Times New Roman" pitchFamily="18" charset="0"/>
              </a:rPr>
              <a:t>ОБЛАСТИ</a:t>
            </a:r>
          </a:p>
        </p:txBody>
      </p:sp>
    </p:spTree>
    <p:extLst>
      <p:ext uri="{BB962C8B-B14F-4D97-AF65-F5344CB8AC3E}">
        <p14:creationId xmlns:p14="http://schemas.microsoft.com/office/powerpoint/2010/main" val="268830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5648</TotalTime>
  <Words>847</Words>
  <Application>Microsoft Office PowerPoint</Application>
  <PresentationFormat>Широкоэкранный</PresentationFormat>
  <Paragraphs>159</Paragraphs>
  <Slides>8</Slides>
  <Notes>6</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vt:i4>
      </vt:variant>
    </vt:vector>
  </HeadingPairs>
  <TitlesOfParts>
    <vt:vector size="15" baseType="lpstr">
      <vt:lpstr>ＭＳ Ｐゴシック</vt:lpstr>
      <vt:lpstr>Arial</vt:lpstr>
      <vt:lpstr>Calibri</vt:lpstr>
      <vt:lpstr>Calibri Light</vt:lpstr>
      <vt:lpstr>Cambria</vt:lpstr>
      <vt:lpstr>Times New Roman</vt:lpstr>
      <vt:lpstr>Тема Office</vt:lpstr>
      <vt:lpstr>Презентация PowerPoint</vt:lpstr>
      <vt:lpstr>Безвозмездные поступления в бюджет  МО «Старицкий район» Тверской области 2022-2024г., тыс.руб.</vt:lpstr>
      <vt:lpstr>Безвозмездные поступления в бюджет  МО «Старицкий район» Тверской области 2022-2024г., тыс.руб.</vt:lpstr>
      <vt:lpstr>Безвозмездные поступления в бюджет  МО «Старицкий район» Тверской области 2022-2024г., тыс.руб.</vt:lpstr>
      <vt:lpstr>Безвозмездные поступления в бюджет  МО «Старицкий район» Тверской области 2022-2024г., тыс.руб.</vt:lpstr>
      <vt:lpstr>Изменения по расходам бюджета  МО «Старицкий район» Тверской области на 2022г., тыс.руб.</vt:lpstr>
      <vt:lpstr>Изменения основных характеристик бюджета  МО «Старицкий район» Тверской области на 2022г., тыс.руб.</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Лупик ОГ</cp:lastModifiedBy>
  <cp:revision>601</cp:revision>
  <cp:lastPrinted>2021-12-13T09:26:50Z</cp:lastPrinted>
  <dcterms:created xsi:type="dcterms:W3CDTF">2018-11-26T08:56:04Z</dcterms:created>
  <dcterms:modified xsi:type="dcterms:W3CDTF">2023-06-02T17:02:35Z</dcterms:modified>
</cp:coreProperties>
</file>