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notesMasterIdLst>
    <p:notesMasterId r:id="rId16"/>
  </p:notesMasterIdLst>
  <p:sldIdLst>
    <p:sldId id="256" r:id="rId2"/>
    <p:sldId id="260" r:id="rId3"/>
    <p:sldId id="281" r:id="rId4"/>
    <p:sldId id="282" r:id="rId5"/>
    <p:sldId id="283" r:id="rId6"/>
    <p:sldId id="284" r:id="rId7"/>
    <p:sldId id="285" r:id="rId8"/>
    <p:sldId id="280" r:id="rId9"/>
    <p:sldId id="266" r:id="rId10"/>
    <p:sldId id="277" r:id="rId11"/>
    <p:sldId id="278" r:id="rId12"/>
    <p:sldId id="279" r:id="rId13"/>
    <p:sldId id="287" r:id="rId14"/>
    <p:sldId id="288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95" autoAdjust="0"/>
  </p:normalViewPr>
  <p:slideViewPr>
    <p:cSldViewPr snapToGrid="0">
      <p:cViewPr varScale="1">
        <p:scale>
          <a:sx n="111" d="100"/>
          <a:sy n="111" d="100"/>
        </p:scale>
        <p:origin x="55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78EB5-22BB-4527-8E90-3E2FA454C53F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9CE54-6B0C-4A0C-BC0C-D3AD0E8179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54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4C85-1EFB-4B65-A438-999C267EA713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5201-85B8-4981-B257-90ACCC77B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4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4C85-1EFB-4B65-A438-999C267EA713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5201-85B8-4981-B257-90ACCC77B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455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39"/>
            <a:ext cx="36576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39"/>
            <a:ext cx="107696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4C85-1EFB-4B65-A438-999C267EA713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5201-85B8-4981-B257-90ACCC77B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601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4C85-1EFB-4B65-A438-999C267EA713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5201-85B8-4981-B257-90ACCC77B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905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4C85-1EFB-4B65-A438-999C267EA713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5201-85B8-4981-B257-90ACCC77B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885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600204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9600" y="1600204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4C85-1EFB-4B65-A438-999C267EA713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5201-85B8-4981-B257-90ACCC77B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76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4C85-1EFB-4B65-A438-999C267EA713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5201-85B8-4981-B257-90ACCC77B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925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4C85-1EFB-4B65-A438-999C267EA713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5201-85B8-4981-B257-90ACCC77B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088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4C85-1EFB-4B65-A438-999C267EA713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5201-85B8-4981-B257-90ACCC77B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461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4C85-1EFB-4B65-A438-999C267EA713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5201-85B8-4981-B257-90ACCC77B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131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4C85-1EFB-4B65-A438-999C267EA713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5201-85B8-4981-B257-90ACCC77B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246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44C85-1EFB-4B65-A438-999C267EA713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F5201-85B8-4981-B257-90ACCC77B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858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3761" y="1830670"/>
            <a:ext cx="10452266" cy="3245825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Социально-экономическое развитие Старицкого </a:t>
            </a:r>
            <a:r>
              <a:rPr lang="ru-RU" sz="4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округа </a:t>
            </a:r>
            <a:r>
              <a:rPr lang="ru-RU" sz="4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Тверской области</a:t>
            </a:r>
            <a:r>
              <a:rPr lang="ru-RU" sz="4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на </a:t>
            </a:r>
            <a:br>
              <a:rPr lang="ru-RU" sz="4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2023-2025 </a:t>
            </a:r>
            <a:r>
              <a:rPr lang="ru-RU" sz="4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7" descr="D:\Мои документы\staritsa_city_co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5644" cy="1556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20"/>
          <p:cNvSpPr txBox="1">
            <a:spLocks/>
          </p:cNvSpPr>
          <p:nvPr/>
        </p:nvSpPr>
        <p:spPr>
          <a:xfrm>
            <a:off x="1757363" y="99778"/>
            <a:ext cx="8745062" cy="1186097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400" b="1" dirty="0" smtClean="0">
                <a:solidFill>
                  <a:srgbClr val="B28E1D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СТАРИЦКИЙ МУНИЦИПАЛЬНЫЙ ОКРУГ </a:t>
            </a:r>
            <a:endParaRPr lang="ru-RU" sz="2400" b="1" dirty="0">
              <a:solidFill>
                <a:srgbClr val="B28E1D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  <a:p>
            <a:r>
              <a:rPr lang="ru-RU" sz="2400" b="1" dirty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ТВЕРСКОЙ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1497284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003" y="293511"/>
            <a:ext cx="11125108" cy="1365955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«Показатели по налогооблагаемой базе для начисления налога, взимаемого в связи с применением патентной системы налогообложения»</a:t>
            </a:r>
            <a:b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6892" cy="1158340"/>
          </a:xfrm>
          <a:prstGeom prst="rect">
            <a:avLst/>
          </a:prstGeom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90793514"/>
              </p:ext>
            </p:extLst>
          </p:nvPr>
        </p:nvGraphicFramePr>
        <p:xfrm>
          <a:off x="1250738" y="1896534"/>
          <a:ext cx="9564016" cy="3468806"/>
        </p:xfrm>
        <a:graphic>
          <a:graphicData uri="http://schemas.openxmlformats.org/drawingml/2006/table">
            <a:tbl>
              <a:tblPr firstRow="1" firstCol="1" bandRow="1"/>
              <a:tblGrid>
                <a:gridCol w="4532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87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8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63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6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69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14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2021 год факт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2022 год оценка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2023 год прогноз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2024 год прогноз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2025 год прогноз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ИП, получивших патент, единиц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2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патентов, единиц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14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Налоговая база для исчисления налога, рублей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116447401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113447419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113488344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118708808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123457160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2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 налога, рублей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6986844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6806845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6809301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7122528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7407430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9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ИП, уменьшивших сумму налога по патентам на сумму уплаченных страховых платежей (взносов) и пособий, единиц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66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Общая сумма страховых платежей (взносов) и пособий, уменьшающая сумму налога, уплачиваемого в связи с применением патентной системы налогообложения, рублей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3821105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3832254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3833636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4009984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4170383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4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 налога за вычетом страховых платежей (взносов) и пособий, уменьшающих сумму налога, уплачиваемого в связи с применением патентной системы налогообложения, рублей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3165739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2974591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2975664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3112545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3237047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370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003" y="293511"/>
            <a:ext cx="11125108" cy="1365955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«Показатели по налогооблагаемой базе для начисления налога, взимаемого в связи с применением упрощённой системы налогообложения»</a:t>
            </a:r>
            <a:b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6892" cy="1158340"/>
          </a:xfrm>
          <a:prstGeom prst="rect">
            <a:avLst/>
          </a:prstGeom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28797066"/>
              </p:ext>
            </p:extLst>
          </p:nvPr>
        </p:nvGraphicFramePr>
        <p:xfrm>
          <a:off x="1298220" y="1761069"/>
          <a:ext cx="9640711" cy="4206240"/>
        </p:xfrm>
        <a:graphic>
          <a:graphicData uri="http://schemas.openxmlformats.org/drawingml/2006/table">
            <a:tbl>
              <a:tblPr/>
              <a:tblGrid>
                <a:gridCol w="28844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3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74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7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7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71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71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71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895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показателей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Единица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измерения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2020 год 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факт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оценка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2022 год 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оценка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прогноз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год 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прогноз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год 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прогноз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95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Плательщики, объектом налогообложения которых является ДОХОД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плательщиков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единиц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 дохода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605254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976809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996139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953080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996922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1036799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5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Плательщики, объектом налогообложения которых является ДОХОД,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уменьшенный на величину РАСХОДОВ                      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3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плательщиков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единиц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95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 дохода, уменьшенная на величину расходов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33732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50583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58929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64233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67188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69875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0459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003" y="293511"/>
            <a:ext cx="11125108" cy="1027289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«Численность индивидуальных предпринимателей без образования юридического лица»</a:t>
            </a:r>
            <a:b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6892" cy="1158340"/>
          </a:xfrm>
          <a:prstGeom prst="rect">
            <a:avLst/>
          </a:prstGeom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43268957"/>
              </p:ext>
            </p:extLst>
          </p:nvPr>
        </p:nvGraphicFramePr>
        <p:xfrm>
          <a:off x="1862665" y="2003633"/>
          <a:ext cx="8444091" cy="1891034"/>
        </p:xfrm>
        <a:graphic>
          <a:graphicData uri="http://schemas.openxmlformats.org/drawingml/2006/table">
            <a:tbl>
              <a:tblPr/>
              <a:tblGrid>
                <a:gridCol w="2699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7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55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55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55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55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55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47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показателей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2020 год 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факт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(факт)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2022 год 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оценка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прогноз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год 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прогноз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год 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прогноз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5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Численность индивидуальных предпринимателей без образования юридического лица, всего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83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зарегистрировавшихся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самозанятых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граждан, чел.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589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602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610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615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040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003" y="293511"/>
            <a:ext cx="11125108" cy="1027289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«Агропромышленный комплекс»</a:t>
            </a:r>
            <a:b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6892" cy="1158340"/>
          </a:xfrm>
          <a:prstGeom prst="rect">
            <a:avLst/>
          </a:prstGeom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597068"/>
              </p:ext>
            </p:extLst>
          </p:nvPr>
        </p:nvGraphicFramePr>
        <p:xfrm>
          <a:off x="903112" y="1490130"/>
          <a:ext cx="10532532" cy="3515197"/>
        </p:xfrm>
        <a:graphic>
          <a:graphicData uri="http://schemas.openxmlformats.org/drawingml/2006/table">
            <a:tbl>
              <a:tblPr firstRow="1" firstCol="1" bandRow="1"/>
              <a:tblGrid>
                <a:gridCol w="3762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8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47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12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14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73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20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82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182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Единицы измерения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2020 год отчет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2021 год отчет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2022 год оценка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2023 год прогноз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2024 год прогноз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2025 год прогноз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9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сельскохозяйственных предприятий - всего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единиц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86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Затраты на производство продукции в сельскохозяйственных предприятиях – всего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876 538,0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1 045 572,0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1 150 129,0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1 265 142,0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1 391 656,0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1 530 822,0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67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Выручка от продажи товаров, продукции, работ, услуг в сельскохозяйственных предприятиях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845 327,0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997 694,0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1 097 463,0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1 207 210,0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1 327 930,0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1 460 723,0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9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Себестоимость проданных товаров, продукции, работ, услуг в сельскохохяйственных предприятиях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927 230,0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963 834,0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1 060 217,0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1 166 239,0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1 282 863,0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1 411 149,0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29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Прибыль (убыток) до налогообложения с учетом  дотаций  и компенсаций в сельскохохяйственных предприятиях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-112 415,0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36,0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37,0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40,0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45,0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47,0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92517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003" y="293511"/>
            <a:ext cx="11125108" cy="1027289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«Агропромышленный комплекс»</a:t>
            </a:r>
            <a:b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004711" cy="1090829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896817"/>
              </p:ext>
            </p:extLst>
          </p:nvPr>
        </p:nvGraphicFramePr>
        <p:xfrm>
          <a:off x="1059885" y="959558"/>
          <a:ext cx="9945512" cy="5592596"/>
        </p:xfrm>
        <a:graphic>
          <a:graphicData uri="http://schemas.openxmlformats.org/drawingml/2006/table">
            <a:tbl>
              <a:tblPr firstRow="1" firstCol="1" bandRow="1"/>
              <a:tblGrid>
                <a:gridCol w="4143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8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80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75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63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54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17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46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44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Единицы измерения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2020 год отчет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2021 год отчет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2022 год оценка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2023 год прогноз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2024 год прогноз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2025 год прогноз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2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Производство основных видов сельскохозяйственной  продукции                      во всех категориях хозяйств: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3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Зерно (в весе после доработки)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тонн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16 133,4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20 237,0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20 260,0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20 370,0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20 480,0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20 590,0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53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Картофель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тонн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41 378,8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44 562,0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44 650,0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44 800,0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45 050,0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45 300,0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53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Овощи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тонн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3 433,0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4 575,6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4 590,0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4 680,0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4 795,0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4 910,0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53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Льноволокно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тонн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351,1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350,8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351,0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352,0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353,0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354,0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53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Скот и птица - всего (в живом весе)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тонн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766,5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945,3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942,2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937,2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937,2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937,2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55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Молоко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тонн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8 823,0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6 494,7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7 380,0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7 560,0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7 690,0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7 898,0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53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Яйца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тыс.шт.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5 857,0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5 528,0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5 500,0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5 500,0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5 500,0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5 500,0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53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Шерсть (в физическом весе)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тонн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80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Посевные площади во всех категориях хозяйств: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5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Посевная площадь – всего, из нее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37 184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36 904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36 801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36 801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36 801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36 801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5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Зерновые  культуры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7 591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7 882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7 838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7 838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7 838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7 838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5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        озимые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1 777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1 868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3 333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3 333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3 333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3 333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5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Зернобобовые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5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Технические культуры</a:t>
                      </a: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– всего, в том числе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1 025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1 025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1 025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1 025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5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 рапс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675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675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675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675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5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 лен-долгунец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5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Картофель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2 048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1 866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2 157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2 157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2 157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2 157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5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Овощи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208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5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Кормовые культуры – всего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26 950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26 586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25 153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25 153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25 153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25 153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18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Численность поголовья скота и птицы</a:t>
                      </a:r>
                      <a:r>
                        <a:rPr lang="ru-RU" sz="105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конец года во всех категориях хозяйств:</a:t>
                      </a: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             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5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Крупный рогатый скот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голов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4 651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2 954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3 198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3 200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3 200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3 200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5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в том числе: коровы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голов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2 280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1 181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1 372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1 374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1 374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1 374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5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Свиньи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голов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5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Овцы и козы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голов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2 195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2 208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1 781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1 781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1 781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1 781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21" marR="6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3675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151467" cy="125016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4437" y="126258"/>
            <a:ext cx="9634496" cy="683731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Финансы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2183106"/>
              </p:ext>
            </p:extLst>
          </p:nvPr>
        </p:nvGraphicFramePr>
        <p:xfrm>
          <a:off x="1524001" y="1356346"/>
          <a:ext cx="9302043" cy="4116733"/>
        </p:xfrm>
        <a:graphic>
          <a:graphicData uri="http://schemas.openxmlformats.org/drawingml/2006/table">
            <a:tbl>
              <a:tblPr firstRow="1" firstCol="1" bandRow="1"/>
              <a:tblGrid>
                <a:gridCol w="458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1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8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84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84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84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84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514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b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п/п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61" marR="59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показателей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61" marR="59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  <a:b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отчет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61" marR="59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b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оценка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61" marR="59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  <a:b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прогноз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61" marR="59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2024 год</a:t>
                      </a:r>
                      <a:b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прогноз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61" marR="59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2025 год</a:t>
                      </a:r>
                      <a:b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прогноз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61" marR="59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08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61" marR="59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Стоимость имущества, всего по муниципальному образованию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61" marR="59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2 733 765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61" marR="59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2 700 125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61" marR="59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3 120 581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61" marR="59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3 055 181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61" marR="59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2 988 033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61" marR="59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4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61" marR="59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Стоимость имущества, необлагаемого налогом, всего по муниципальному образованию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61" marR="59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1 635 129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61" marR="59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1 628 493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61" marR="59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1 619 739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61" marR="59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1 614 937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61" marR="59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1 611 412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61" marR="59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05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61" marR="59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Стоимость имущества, подлежащего налогообложению, исходя из среднегодовой стоимости (без учета стоимости имущества в отношении железнодорожных путей  общего пользования и сооружений, являющихся их неотъемлемой технологической частью)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61" marR="59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1 098 636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61" marR="59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1 071 632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61" marR="59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1 500 842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61" marR="59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1 440 244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61" marR="59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1 376 621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61" marR="59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44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61" marR="59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 налога по муниципальному образованию за январь-декабрь по ставке 2,2 %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61" marR="59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24 170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61" marR="59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23 576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61" marR="59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33 019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61" marR="59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31 685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61" marR="59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30 286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61" marR="599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0722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767645" cy="83344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125" y="-79022"/>
            <a:ext cx="9634496" cy="683731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«Инвестиции»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8571649"/>
              </p:ext>
            </p:extLst>
          </p:nvPr>
        </p:nvGraphicFramePr>
        <p:xfrm>
          <a:off x="835380" y="614106"/>
          <a:ext cx="10600265" cy="6175032"/>
        </p:xfrm>
        <a:graphic>
          <a:graphicData uri="http://schemas.openxmlformats.org/drawingml/2006/table">
            <a:tbl>
              <a:tblPr firstRow="1" firstCol="1" bandRow="1"/>
              <a:tblGrid>
                <a:gridCol w="451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349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63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56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8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32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83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33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85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905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 строки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Единица измерения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Отчет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Оценка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Прогноз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7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149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Объем инвестиций в основной капитал (без субъектов малого предпринимательства) в ценах соответствующих лет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руб.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371 271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237 512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729735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279789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315241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289076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262"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05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По видам экономической деятельности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50">
                        <a:effectLst/>
                        <a:latin typeface="Calibri"/>
                      </a:endParaRPr>
                    </a:p>
                  </a:txBody>
                  <a:tcPr marL="42383" marR="423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4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92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РАЗДЕЛ A: Сельское, лесное хозяйство, охота, рыболовство и рыбоводство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руб.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35 291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2 499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2 500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2 500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2 500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5 000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92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РАЗДЕЛ C: Обрабатывающие производства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руб.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250 658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60 391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29 000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20 000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15 000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15 000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4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92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РАЗДЕЛ D: Обеспечение электрической энергией, газом  и паром; кондиционирование воздуха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руб.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27 991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97 610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10 000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20 000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25 000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50000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0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92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РАЗДЕЛ E: Водоснабжение; водоотведение, организация сбора и утилизации отходов, деятельность по ликвидации загрязнений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руб.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585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8 382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3 918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4 158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3 008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2747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34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92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РАЗДЕЛ G: Торговля оптовая и розничная; ремонт автотранспортных средств и мотоциклов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руб.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2 456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4 899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2 500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2 500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2 500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2500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8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7.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92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РАЗДЕЛ H: Транспортировка и хранение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руб.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5 142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50">
                        <a:effectLst/>
                        <a:latin typeface="Calibri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50">
                        <a:effectLst/>
                        <a:latin typeface="Calibri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50" dirty="0">
                        <a:effectLst/>
                        <a:latin typeface="Calibri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50" dirty="0">
                        <a:effectLst/>
                        <a:latin typeface="Calibri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34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8.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92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РАЗДЕЛ J: Деятельность в области информации и связи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руб.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50">
                        <a:effectLst/>
                        <a:latin typeface="Calibri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50">
                        <a:effectLst/>
                        <a:latin typeface="Calibri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50">
                        <a:effectLst/>
                        <a:latin typeface="Calibri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50" dirty="0">
                        <a:effectLst/>
                        <a:latin typeface="Calibri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34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9.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92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РАЗДЕЛ M: Деятельность профессиональная, научная и техническая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руб.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761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34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10.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92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РАЗДЕЛ N: Деятельность административная и сопутствующие дополнительные услуги 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руб.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2 545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1 446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1 042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1 000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3 000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1500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70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11.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92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РАЗДЕЛ O: Государственное управление и обеспечение военной безопасности; социальное обеспечение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руб.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35 110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40 867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83 788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143 653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192 326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133006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67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12.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92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РАЗДЕЛ P: Образование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руб.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5 189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12893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3762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36954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2987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2682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34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13.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92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РАЗДЕЛ Q: Деятельность в области здравоохранения и социальных услуг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руб.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1 029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2941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517405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2700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2700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2700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34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14.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92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РАЗДЕЛ R: Деятельность в области культуры, спорта, организации досуга и развлечений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руб.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4 408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5584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1040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1500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2500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5000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1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15.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92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РАЗДЕЛ S: Предоставление прочих видов услуг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руб.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50">
                        <a:effectLst/>
                        <a:latin typeface="Calibri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50">
                        <a:effectLst/>
                        <a:latin typeface="Calibri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50">
                        <a:effectLst/>
                        <a:latin typeface="Calibri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50" dirty="0">
                        <a:effectLst/>
                        <a:latin typeface="Calibri"/>
                      </a:endParaRPr>
                    </a:p>
                  </a:txBody>
                  <a:tcPr marL="42383" marR="4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7183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008574" cy="109502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125" y="-79022"/>
            <a:ext cx="9634496" cy="683731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«Инвестиции»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728833"/>
              </p:ext>
            </p:extLst>
          </p:nvPr>
        </p:nvGraphicFramePr>
        <p:xfrm>
          <a:off x="1136736" y="756358"/>
          <a:ext cx="10159998" cy="5024394"/>
        </p:xfrm>
        <a:graphic>
          <a:graphicData uri="http://schemas.openxmlformats.org/drawingml/2006/table">
            <a:tbl>
              <a:tblPr firstRow="1" firstCol="1" bandRow="1"/>
              <a:tblGrid>
                <a:gridCol w="5227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065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04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0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0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0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0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50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506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4798"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2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 По источникам финансирования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69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Единица измерения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Отчёт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Оценка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Прогноз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0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67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Инвестиции в основной капитал за счет всех источников финансирования (без субъектов малого предпринимательства и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объёмов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инвестиций, не наблюдаемых прямыми статистическими методами)  в ценах 2021 года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371 271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237 512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655 027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235065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251621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220235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6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Собственные средства предприятий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291 984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162 720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49 053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50 158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51 008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76747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96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прибыль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93 435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56 945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12 263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13 543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15 302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24559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6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амортизация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198 549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105 775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36 790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36 615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35 706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52188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96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Привлеченные средства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79 287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74 792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605 974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184907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200613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143488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кредиты банков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42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том числе кредиты иностранных банков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заемные средства других организаций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27 991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12 507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96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бюджетные средства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50 404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57 017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605 974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184 907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200 613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143 488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3.10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42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средства федерального бюджета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12 064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1 240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40 294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14 195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186 194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96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3.11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42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средства областного бюджета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23 819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31 895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545 636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154 983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10 707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120160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96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3.12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42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средства местного бюджета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14 521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23 882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20 044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15 729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3 712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23328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3.13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средства внебюджетных фондов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2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3.14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прочие источники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862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5 268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1525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87777" cy="107244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125" y="-79022"/>
            <a:ext cx="9634496" cy="683731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«Промышленное производство»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117935"/>
              </p:ext>
            </p:extLst>
          </p:nvPr>
        </p:nvGraphicFramePr>
        <p:xfrm>
          <a:off x="1095022" y="833443"/>
          <a:ext cx="10103555" cy="5527146"/>
        </p:xfrm>
        <a:graphic>
          <a:graphicData uri="http://schemas.openxmlformats.org/drawingml/2006/table">
            <a:tbl>
              <a:tblPr firstRow="1" firstCol="1" bandRow="1"/>
              <a:tblGrid>
                <a:gridCol w="1041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3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8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16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74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21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42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42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257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Раздел ОКВЭД 2 (класс)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Единица измерения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Объем отгруженных товаров собственного производства, выполненных работ и услуг по видам деятельности,  в действующих ценах каждого года, тыс. рублей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6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2021 год отчет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2022 год оценка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2023 год прогноз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2024 год прогноз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2025 год прогноз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ВСDЕ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Промышленное производство (промышленность)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рублей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638383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681042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682575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699234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725394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1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ДОБЫЧА ПОЛЕЗНЫХ ИСКОПАЕМЫХ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рублей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249083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272800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282894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289683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300401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6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Добыча прочих полезных ископаемых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рублей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249083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272800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282894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289683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300401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1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ОБРАБАТЫВАЮЩИЕ ПРОИЗВОДСТВА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рублей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286404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303093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290353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297321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308322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46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Производство пищевых продуктов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рублей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21022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12600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10889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11150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11562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50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Обработка древесины и производство изделий из дерева и пробки, кроме мебели, производство изделий из соломки и материалов для плетения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рублей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35727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41493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43028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44061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45691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21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Производство прочей неметаллической минеральной продукции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рублей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2646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3000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3111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3186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3304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46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Производство готовых металлических изделий, кроме машин и оборудования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рублей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227009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246000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233325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238925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247765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911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ОБЕСПЕЧЕНИЕ ЭЛЕКТРИЧЕСКОЙ ЭНЕРГИЕЙ, ГАЗОМ И ПАРОМ; КОНДИЦИОНИРОВАНИЕ ВОЗДУХА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рублей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82242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83779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87168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89537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93139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093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ВОДОСНАБЖЕНИЕ; ВОДООТВЕДЕНИЕ, ОРГАНИЗАЦИЯ СБОРА И УТИЛИЗАЦИИ ОТХОДОВ, ДЕЯТЕЛЬНОСТЬ ПО ЛИКВИДАЦИИ ЗАГРЯЗНЕНИЙ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рублей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20654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21370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22161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22693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23532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75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Забор, очистка и распределение воды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рублей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10381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10717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11114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11380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11801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41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Сбор и обработка сточных вод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рублей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10273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10653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11047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11312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11731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55" marR="454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4994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4994" cy="99342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125" y="-79022"/>
            <a:ext cx="9634496" cy="683731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«Труд и занятость»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95168419"/>
              </p:ext>
            </p:extLst>
          </p:nvPr>
        </p:nvGraphicFramePr>
        <p:xfrm>
          <a:off x="869244" y="959559"/>
          <a:ext cx="10611555" cy="5442430"/>
        </p:xfrm>
        <a:graphic>
          <a:graphicData uri="http://schemas.openxmlformats.org/drawingml/2006/table">
            <a:tbl>
              <a:tblPr firstRow="1" firstCol="1" bandRow="1"/>
              <a:tblGrid>
                <a:gridCol w="4446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31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9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2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20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30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2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30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020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371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показателей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Единица измерения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2020 год -факт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2021 год -факт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2022 год -оценка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2023 год -прогноз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2024 год -прогноз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2025 год -прогноз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944">
                <a:tc>
                  <a:txBody>
                    <a:bodyPr/>
                    <a:lstStyle/>
                    <a:p>
                      <a:pPr indent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Раздел 1. Трудовые ресурсы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человек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11,274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11,023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10,856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10,742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10,637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10,527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199">
                <a:tc>
                  <a:txBody>
                    <a:bodyPr/>
                    <a:lstStyle/>
                    <a:p>
                      <a:pPr indent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Раздел 2. Распределение трудовых ресурсов по видам занятости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932">
                <a:tc>
                  <a:txBody>
                    <a:bodyPr/>
                    <a:lstStyle/>
                    <a:p>
                      <a:pPr indent="1149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ЗАНЯТО в ЭКОНОМИКЕ - всего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человек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7,134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7,163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7,106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7,062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7,037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7,027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466">
                <a:tc>
                  <a:txBody>
                    <a:bodyPr/>
                    <a:lstStyle/>
                    <a:p>
                      <a:pPr indent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том числе по формам собственности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3325">
                <a:tc>
                  <a:txBody>
                    <a:bodyPr/>
                    <a:lstStyle/>
                    <a:p>
                      <a:pPr indent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предприятих государственной и муниципальной форм собственности (ФГУП, ГУП, МУП)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человек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0,182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0,155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0,155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0,155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0,155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0,155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1466">
                <a:tc>
                  <a:txBody>
                    <a:bodyPr/>
                    <a:lstStyle/>
                    <a:p>
                      <a:pPr indent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государственных и муниципальных учреждениях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1,732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1,695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1,671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1,655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1,655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1,655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1466">
                <a:tc>
                  <a:txBody>
                    <a:bodyPr/>
                    <a:lstStyle/>
                    <a:p>
                      <a:pPr indent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частная форма собственности - всего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человек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4,410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4,313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4,260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4,232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4,212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4,207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15813">
                <a:tc>
                  <a:txBody>
                    <a:bodyPr/>
                    <a:lstStyle/>
                    <a:p>
                      <a:pPr indent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самозанятые граждане, не включаемые в среднесписочную численность работающих (в том числе работающие по договорам гражданско-правового характера, на семейном предприятии без оплаты, занятые в домашнем хозяйстве производством товаров и услуг для реализации)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0,810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1,000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1,020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1,020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1,015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1,010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7199">
                <a:tc>
                  <a:txBody>
                    <a:bodyPr/>
                    <a:lstStyle/>
                    <a:p>
                      <a:pPr indent="1149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Учащиеся в трудоспособном возрасте, обучающиеся с отрывом от производства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человек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0,700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0,620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0,550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0,500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0,450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0,400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7199">
                <a:tc>
                  <a:txBody>
                    <a:bodyPr/>
                    <a:lstStyle/>
                    <a:p>
                      <a:pPr indent="1149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Лица в трудоспособном возрасте не занятые трудовой деятельностью и учебой 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человек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3,440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3,240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3,200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3,180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3,150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3,100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506" marR="55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1844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016001" cy="110308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125" y="-79022"/>
            <a:ext cx="9634496" cy="683731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«Труд и занятость»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25583215"/>
              </p:ext>
            </p:extLst>
          </p:nvPr>
        </p:nvGraphicFramePr>
        <p:xfrm>
          <a:off x="1176160" y="1275643"/>
          <a:ext cx="9672463" cy="4317379"/>
        </p:xfrm>
        <a:graphic>
          <a:graphicData uri="http://schemas.openxmlformats.org/drawingml/2006/table">
            <a:tbl>
              <a:tblPr firstRow="1" firstCol="1" bandRow="1"/>
              <a:tblGrid>
                <a:gridCol w="4381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7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5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44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44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44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44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8360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546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№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Наименование показателей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2020 год -факт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2021 год -факт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2022 год -оценка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2023 год -прогноз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2024 год -прогноз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2025 год -прогноз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993">
                <a:tc>
                  <a:txBody>
                    <a:bodyPr/>
                    <a:lstStyle/>
                    <a:p>
                      <a:pPr indent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 3. Фонд заработной платы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Введено (планируется к введению) новых рабочих мест 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04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Среднесписочная численность работников для расчета среднемесячной начисленной заработной платы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тыс. человек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5,933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5,761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5,689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5,645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5,625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5,620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9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% к прошлому году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96,98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97,10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98,75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99,23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99,65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99,91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74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Среднемесячный доход от трудовой деятельности</a:t>
                      </a:r>
                      <a:b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</a:b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22 501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25 243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23 857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24 607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25 642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26 933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51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% к прошлому году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111,64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112,18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94,51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103,14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104,20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105,04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64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Фонда оплаты труда наемных работников в организациях, у индивидуальных предпринимателей и физических лиц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млн рублей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1 602,000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1 745,096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1 628,694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1 666,907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1 730,810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1 816,350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41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% к прошлому году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108,27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108,93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93,33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102,35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103,83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104,94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0072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061157" cy="115211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4437" y="126258"/>
            <a:ext cx="9634496" cy="683731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«Демография»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03421935"/>
              </p:ext>
            </p:extLst>
          </p:nvPr>
        </p:nvGraphicFramePr>
        <p:xfrm>
          <a:off x="1151467" y="1106311"/>
          <a:ext cx="9855199" cy="4755002"/>
        </p:xfrm>
        <a:graphic>
          <a:graphicData uri="http://schemas.openxmlformats.org/drawingml/2006/table">
            <a:tbl>
              <a:tblPr firstRow="1" firstCol="1" bandRow="1"/>
              <a:tblGrid>
                <a:gridCol w="462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57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82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99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50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12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60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82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82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711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 п/п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Единица измерения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2020 год факт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2021 год факт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2022 год оценка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2023 год прогноз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2024 год прогноз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2025 год прогноз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5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Численность населения на начало года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человек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22047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21656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21347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20987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20643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20326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5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темп роста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 к предыдущему году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98,5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98,2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98,6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98,3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98,4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98,5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1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Среднегодовая численность постоянного населения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человек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21852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21501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21167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20815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20485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39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том числе:                                                 городское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человек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7295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7183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7063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6943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6835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6730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6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сельское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человек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14557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14318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14104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13872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13650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13449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54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Естественный прирост (+), убыль (-)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человек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-205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-231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-225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-222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-208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-195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9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Миграционный прирост (+),  снижение (-)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человек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-186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-82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-135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-122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-109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9273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92" y="152738"/>
            <a:ext cx="11125108" cy="1050758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«Единый сельскохозяйственный налог»</a:t>
            </a:r>
            <a:b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предприниматели, перешедшие на уплату единого сельскохозяйственного налога</a:t>
            </a: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6892" cy="1158340"/>
          </a:xfrm>
          <a:prstGeom prst="rect">
            <a:avLst/>
          </a:prstGeom>
        </p:spPr>
      </p:pic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13703105"/>
              </p:ext>
            </p:extLst>
          </p:nvPr>
        </p:nvGraphicFramePr>
        <p:xfrm>
          <a:off x="1224936" y="1603024"/>
          <a:ext cx="9979377" cy="2712267"/>
        </p:xfrm>
        <a:graphic>
          <a:graphicData uri="http://schemas.openxmlformats.org/drawingml/2006/table">
            <a:tbl>
              <a:tblPr firstRow="1" firstCol="1" bandRow="1"/>
              <a:tblGrid>
                <a:gridCol w="23410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3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03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85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85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85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85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85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703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показателей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03" marR="56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Единица измерения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03" marR="56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2020 год факт  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03" marR="56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2021 год факт (оценка)      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03" marR="56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2022 год  оценка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03" marR="56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2023 год  прогноз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03" marR="56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2024 год  прогноз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03" marR="56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2025 год  прогноз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03" marR="56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0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03" marR="56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03" marR="56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03" marR="56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03" marR="56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03" marR="56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03" marR="56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03" marR="56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03" marR="56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налогоплательщиков, всего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03" marR="56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единиц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03" marR="56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03" marR="56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03" marR="56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03" marR="56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03" marR="56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03" marR="56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03" marR="56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8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ДОХОДЫ, уменьшенные на величину расходов, всего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03" marR="56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рублей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03" marR="56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6829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03" marR="56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6850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03" marR="56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7980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03" marR="56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8698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03" marR="56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9099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03" marR="56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9463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03" marR="56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 исчисленного налога, всего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03" marR="56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рублей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03" marR="56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03" marR="56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03" marR="56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03" marR="56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03" marR="56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03" marR="56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03" marR="563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50375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2609</TotalTime>
  <Words>2518</Words>
  <Application>Microsoft Office PowerPoint</Application>
  <PresentationFormat>Широкоэкранный</PresentationFormat>
  <Paragraphs>1125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Тема Office</vt:lpstr>
      <vt:lpstr>Социально-экономическое развитие Старицкого муниципального округа Тверской области, прогноз на  2023-2025 годы</vt:lpstr>
      <vt:lpstr>Раздел: «Финансы»</vt:lpstr>
      <vt:lpstr>Раздел: «Инвестиции»</vt:lpstr>
      <vt:lpstr>Раздел: «Инвестиции»</vt:lpstr>
      <vt:lpstr>Раздел: «Промышленное производство»</vt:lpstr>
      <vt:lpstr>Раздел: «Труд и занятость»</vt:lpstr>
      <vt:lpstr>Раздел: «Труд и занятость»</vt:lpstr>
      <vt:lpstr>Раздел: «Демография»</vt:lpstr>
      <vt:lpstr>Раздел: «Единый сельскохозяйственный налог» Индивидуальные предприниматели, перешедшие на уплату единого сельскохозяйственного налога</vt:lpstr>
      <vt:lpstr>Раздел: «Показатели по налогооблагаемой базе для начисления налога, взимаемого в связи с применением патентной системы налогообложения» </vt:lpstr>
      <vt:lpstr>Раздел: «Показатели по налогооблагаемой базе для начисления налога, взимаемого в связи с применением упрощённой системы налогообложения» </vt:lpstr>
      <vt:lpstr>Раздел: «Численность индивидуальных предпринимателей без образования юридического лица» </vt:lpstr>
      <vt:lpstr>Раздел: «Агропромышленный комплекс» </vt:lpstr>
      <vt:lpstr>Раздел: «Агропромышленный комплекс»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Социально-экономическое развитие Старицкого района за 10 месяцев  2019 года</dc:title>
  <dc:creator>админ</dc:creator>
  <cp:lastModifiedBy>Лупик ОГ</cp:lastModifiedBy>
  <cp:revision>251</cp:revision>
  <cp:lastPrinted>2019-12-19T12:55:08Z</cp:lastPrinted>
  <dcterms:created xsi:type="dcterms:W3CDTF">2019-12-10T08:21:04Z</dcterms:created>
  <dcterms:modified xsi:type="dcterms:W3CDTF">2023-06-08T11:11:31Z</dcterms:modified>
</cp:coreProperties>
</file>