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16"/>
  </p:notesMasterIdLst>
  <p:sldIdLst>
    <p:sldId id="256" r:id="rId2"/>
    <p:sldId id="260" r:id="rId3"/>
    <p:sldId id="270" r:id="rId4"/>
    <p:sldId id="273" r:id="rId5"/>
    <p:sldId id="263" r:id="rId6"/>
    <p:sldId id="264" r:id="rId7"/>
    <p:sldId id="274" r:id="rId8"/>
    <p:sldId id="272" r:id="rId9"/>
    <p:sldId id="275" r:id="rId10"/>
    <p:sldId id="276" r:id="rId11"/>
    <p:sldId id="277" r:id="rId12"/>
    <p:sldId id="278" r:id="rId13"/>
    <p:sldId id="279" r:id="rId14"/>
    <p:sldId id="28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95" autoAdjust="0"/>
  </p:normalViewPr>
  <p:slideViewPr>
    <p:cSldViewPr snapToGrid="0">
      <p:cViewPr varScale="1">
        <p:scale>
          <a:sx n="111" d="100"/>
          <a:sy n="111" d="100"/>
        </p:scale>
        <p:origin x="5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78EB5-22BB-4527-8E90-3E2FA454C53F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9CE54-6B0C-4A0C-BC0C-D3AD0E817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5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9CE54-6B0C-4A0C-BC0C-D3AD0E8179F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47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9CE54-6B0C-4A0C-BC0C-D3AD0E8179F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47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45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60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90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88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7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92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08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46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31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246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44C85-1EFB-4B65-A438-999C267EA713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F5201-85B8-4981-B257-90ACCC77B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85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5334" y="1767609"/>
            <a:ext cx="10452266" cy="273132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Социально-экономическое </a:t>
            </a:r>
            <a: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Старицкого муниципального округа Тверской области, прогноз на </a:t>
            </a:r>
            <a:b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2022-2024 </a:t>
            </a:r>
            <a: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7" descr="D:\Мои документы\staritsa_city_co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7288" cy="1412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20"/>
          <p:cNvSpPr txBox="1">
            <a:spLocks/>
          </p:cNvSpPr>
          <p:nvPr/>
        </p:nvSpPr>
        <p:spPr>
          <a:xfrm>
            <a:off x="1757363" y="99778"/>
            <a:ext cx="8745062" cy="1186097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>
                <a:solidFill>
                  <a:srgbClr val="B28E1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АДМИНИСТРАЦИЯ СТАРИЦКОГО РАЙОНА </a:t>
            </a:r>
          </a:p>
          <a:p>
            <a:r>
              <a:rPr lang="ru-RU" sz="24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ТВЕРСКОЙ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497284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53791"/>
            <a:ext cx="10086530" cy="52537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«Финансы»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218292"/>
              </p:ext>
            </p:extLst>
          </p:nvPr>
        </p:nvGraphicFramePr>
        <p:xfrm>
          <a:off x="1463992" y="1478651"/>
          <a:ext cx="9060815" cy="3369183"/>
        </p:xfrm>
        <a:graphic>
          <a:graphicData uri="http://schemas.openxmlformats.org/drawingml/2006/table">
            <a:tbl>
              <a:tblPr firstRow="1" firstCol="1" bandRow="1"/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3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1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п/п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b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отчет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b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b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прогноз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b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прогноз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b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Стоимость имущества, всего по муниципальному образованию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2327669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2298327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2251977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2217082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2186726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Стоимость имущества, необлагаемого налогом, всего по муниципальному образованию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1384896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1391273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1389013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1390977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1393512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Стоимость имущества, подлежащего налогообложению, исходя из среднегодовой стоимости (без учета стоимости имущества в отношении объектов недвижимого имущества, налоговая база для которых определяется как кадастровая стоимость, и объектов железнодорожных путей общего пользования)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942773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907054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862964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826105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793214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налога по муниципальному образованию за январь-декабрь по ставке 2,2 %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20741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19955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18985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18174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17451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118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234414"/>
            <a:ext cx="10086530" cy="92392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«Единый сельскохозяйственный налог»</a:t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предприниматели, перешедшие на уплату единого сельскохозяйственного налога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546578"/>
              </p:ext>
            </p:extLst>
          </p:nvPr>
        </p:nvGraphicFramePr>
        <p:xfrm>
          <a:off x="1320803" y="1523999"/>
          <a:ext cx="9618130" cy="3217334"/>
        </p:xfrm>
        <a:graphic>
          <a:graphicData uri="http://schemas.openxmlformats.org/drawingml/2006/table">
            <a:tbl>
              <a:tblPr firstRow="1" firstCol="1" bandRow="1"/>
              <a:tblGrid>
                <a:gridCol w="2519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9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9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9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9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98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65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 год факт 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год факт (оценка)     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год  оценка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год  прогноз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год  прогноз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год  прогноз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налогоплательщиков, 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ДОХОДЫ, уменьшенные на величину расходов, 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4436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4483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4694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4840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5024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5225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исчисленного налога, 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029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234414"/>
            <a:ext cx="10086530" cy="92392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«Численность индивидуальных предпринимателей без образования юридического лица»</a:t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610526"/>
              </p:ext>
            </p:extLst>
          </p:nvPr>
        </p:nvGraphicFramePr>
        <p:xfrm>
          <a:off x="1066892" y="1725065"/>
          <a:ext cx="9815597" cy="175191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3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1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08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85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4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34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797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№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Наименование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показателей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2019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факт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2020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факт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2021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(оценка)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2022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прогноз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2023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прогноз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2024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прогноз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8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967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Численность индивидуальных предпринимателей без образования юридического лица, всего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433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391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391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391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391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391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978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Количество зарегистрировавшихся самозанятых граждан, чел.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225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230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233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235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65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158045"/>
            <a:ext cx="10086530" cy="127564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«Показатели по налогооблагаемой базе для начисления налога, взимаемого в связи с применением патентной системы налогообложения»</a:t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820081"/>
              </p:ext>
            </p:extLst>
          </p:nvPr>
        </p:nvGraphicFramePr>
        <p:xfrm>
          <a:off x="1170517" y="2122314"/>
          <a:ext cx="9881305" cy="2151599"/>
        </p:xfrm>
        <a:graphic>
          <a:graphicData uri="http://schemas.openxmlformats.org/drawingml/2006/table">
            <a:tbl>
              <a:tblPr firstRow="1" firstCol="1" bandRow="1"/>
              <a:tblGrid>
                <a:gridCol w="3469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5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98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14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22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полугодие</a:t>
                      </a:r>
                      <a:b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 год факт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 год факт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 год оценка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год прогноз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 прогноз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 прогноз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ИП, получивших патент, единиц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патентов, единиц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Налоговая база для исчисления налога, рублей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4410177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4602134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26322206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27322452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28415349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29551963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Сумма налога, рублей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264611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276128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1579332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1639347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1704921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1773118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865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158045"/>
            <a:ext cx="10086530" cy="127564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«Показатели по налогооблагаемой базе для начисления налога, взимаемого в связи с применением упрощённой системы налогообложения»</a:t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769033"/>
              </p:ext>
            </p:extLst>
          </p:nvPr>
        </p:nvGraphicFramePr>
        <p:xfrm>
          <a:off x="1478844" y="1935321"/>
          <a:ext cx="9493958" cy="4206240"/>
        </p:xfrm>
        <a:graphic>
          <a:graphicData uri="http://schemas.openxmlformats.org/drawingml/2006/table">
            <a:tbl>
              <a:tblPr/>
              <a:tblGrid>
                <a:gridCol w="2689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0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20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20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показателей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измерения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 год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факт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(факт)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 год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год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год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Плательщики, объектом налогообложения которых является ДОХОД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плательщиков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сумма дохода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580705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566838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793004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823138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856064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890307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2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Плательщики, объектом налогообложения которых является ДОХОД,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уменьшенный на величину РАСХОДОВ                     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плательщиков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сумма дохода, уменьшенная на величину расходов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36636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37897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39337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40910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42546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83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689" y="579170"/>
            <a:ext cx="9561689" cy="84323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«Демография»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160156"/>
              </p:ext>
            </p:extLst>
          </p:nvPr>
        </p:nvGraphicFramePr>
        <p:xfrm>
          <a:off x="1727202" y="1422400"/>
          <a:ext cx="8906932" cy="4301421"/>
        </p:xfrm>
        <a:graphic>
          <a:graphicData uri="http://schemas.openxmlformats.org/drawingml/2006/table">
            <a:tbl>
              <a:tblPr firstRow="1" firstCol="1" bandRow="1"/>
              <a:tblGrid>
                <a:gridCol w="507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9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5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54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27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 год факт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год факт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год оценка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год прогноз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год прогноз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год прогноз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Численность населения на начало года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22384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22047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21656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21262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20881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20527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темп роста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к предыдущему году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98,4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98,5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98,2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98,2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98,2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98,3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Среднегодовая численность постоянного населения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22216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21852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21459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21072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20704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20366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том числе:                                                 городское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7441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7295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7124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6938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6765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6630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сельское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14775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14557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14335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14134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13939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13736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4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Естественный прирост (+), убыль (-)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-151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-205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-201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-191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-181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-170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Миграционный прирост (+),  снижение (-)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-186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-186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-193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-190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-173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-153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722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82459"/>
            <a:ext cx="11125108" cy="107588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«Труд и занятость»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9715298"/>
              </p:ext>
            </p:extLst>
          </p:nvPr>
        </p:nvGraphicFramePr>
        <p:xfrm>
          <a:off x="878111" y="1158340"/>
          <a:ext cx="10376910" cy="4355378"/>
        </p:xfrm>
        <a:graphic>
          <a:graphicData uri="http://schemas.openxmlformats.org/drawingml/2006/table">
            <a:tbl>
              <a:tblPr firstRow="1" firstCol="1" bandRow="1"/>
              <a:tblGrid>
                <a:gridCol w="43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9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6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66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7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66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66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3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 год -факт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год -факт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год -оценка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год -прогноз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год -прогноз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год -прогноз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469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1. Трудовые ресурсы </a:t>
                      </a:r>
                      <a:b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11,711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11,274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11,028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10,843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10,563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10,413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332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2. Распределение трудовых ресурсов по видам занятости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178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ЗАНЯТО в ЭКОНОМИКЕ - всего</a:t>
                      </a:r>
                      <a:b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7,351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7,134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7,068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7,023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6,963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6,883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751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том числе по формам собственности: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предприятих государственной и муниципальной форм собственности (ФГУП, ГУП, МУП)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0,190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0,182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0,170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0,170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0,170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0,170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государственных и муниципальных учреждениях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1,765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1,732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1,706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1,706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1,706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1,706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частная форма собственности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4,596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4,410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4,372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4,347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4,307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4,277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6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самозанятые граждане, не включаемые в среднесписочную численность работающих (в том числе работающие по договорам гражданско-правового характера, на семейном предприятии без оплаты, занятые в домашнем хозяйстве производством товаров и услуг для реализации)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0,800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0,810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0,820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0,800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0,780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0,730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67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Учащиеся в трудоспособном возрасте, обучающиеся с отрывом от производства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0,780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0,700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0,620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0,560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0,45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667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Лица в трудоспособном возрасте не занятые трудовой деятельностью и учебой 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3,580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3,440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3,340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3,260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3,100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3,08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6" marR="572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8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82459"/>
            <a:ext cx="11125108" cy="107588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«Труд и занятость»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76789038"/>
              </p:ext>
            </p:extLst>
          </p:nvPr>
        </p:nvGraphicFramePr>
        <p:xfrm>
          <a:off x="1095375" y="1241778"/>
          <a:ext cx="9866135" cy="3818734"/>
        </p:xfrm>
        <a:graphic>
          <a:graphicData uri="http://schemas.openxmlformats.org/drawingml/2006/table">
            <a:tbl>
              <a:tblPr firstRow="1" firstCol="1" bandRow="1"/>
              <a:tblGrid>
                <a:gridCol w="383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4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9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9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89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8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59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 год -факт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год -факт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год -оценка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год -прогноз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год -прогноз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год -прогноз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923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3. Фонд заработной платы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031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Введено (планируется к введению) новых рабочих мест  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902">
                <a:tc rowSpan="2"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Среднесписочная численность работников для расчета среднемесячной начисленной заработной платы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6,118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5,933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5,865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5,840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5,800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5,770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к прошлому году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97,75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96,98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98,85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99,57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99,32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99,48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1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Среднемесячный доход от трудовой деятельности</a:t>
                      </a:r>
                      <a:b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20 154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21 057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21 150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21 475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22 126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23 108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к прошлому году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111,06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104,48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100,44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101,54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103,03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104,44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197">
                <a:tc rowSpan="2"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Фонд оплаты труда наемных работников в организациях, у индивидуальных предпринимателей и физических лиц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млн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1 479,660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1 499,208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1 488,524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1 505,000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1 540,000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1 600,000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5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к прошлому году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108,56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101,32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99,29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101,11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102,33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103,90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629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126124"/>
            <a:ext cx="10097819" cy="1032216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«Промышленное производство»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229753"/>
              </p:ext>
            </p:extLst>
          </p:nvPr>
        </p:nvGraphicFramePr>
        <p:xfrm>
          <a:off x="1456268" y="1072446"/>
          <a:ext cx="9132711" cy="5391672"/>
        </p:xfrm>
        <a:graphic>
          <a:graphicData uri="http://schemas.openxmlformats.org/drawingml/2006/table">
            <a:tbl>
              <a:tblPr firstRow="1" firstCol="1" bandRow="1"/>
              <a:tblGrid>
                <a:gridCol w="609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9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9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7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7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306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ОКВЭД 2 (класс)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Объем отгруженных товаров собственного производства, выполненных работ и услуг по видам деятельности,  в действующих ценах каждого года, тыс. рублей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год отчет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год оценка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 год прогноз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 год прогноз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 год прогноз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ВСDЕ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Промышленное производство (промышленность)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636232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680102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716450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748081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782486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ДОБЫЧА ПОЛЕЗНЫХ ИСКОПАЕМЫХ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172803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194179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206540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214595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223608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Добыча прочих полезных ископаемых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172803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194179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206540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214595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223608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ОБРАБАТЫВАЮЩИЕ ПРОИЗВОДСТВА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350428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369172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387239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404518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423256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Производство пищевых продуктов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159829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169814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176570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185022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194116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Производство текстильных изделий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7046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7349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7577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7857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8171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5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Обработка древесины и производство изделий из дерева и пробки, кроме мебели, производство изделий из соломки и материалов для плетения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23350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29509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30601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31733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32971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Производство прочей неметаллической минеральной продукции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8243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1559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1622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1692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Производство готовых металлических изделий, кроме машин и оборудования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151960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161000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170933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178283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186306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7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ЭЛЕКТРИЧЕСКОЙ ЭНЕРГИЕЙ, ГАЗОМ И ПАРОМ; КОНДИЦИОНИРОВАНИЕ ВОЗДУХА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88776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91793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95758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99895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104213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2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ВОДОСНАБЖЕНИЕ; ВОДООТВЕДЕНИЕ, ОРГАНИЗАЦИЯ СБОРА И УТИЛИЗАЦИИ ОТХОДОВ, ДЕЯТЕЛЬНОСТЬ ПО ЛИКВИДАЦИИ ЗАГРЯЗНЕНИЙ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24225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24958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26913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29072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31408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Забор, очистка и распределение воды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12192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12534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13515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14601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15773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Сбор и обработка сточных вод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рублей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12033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12424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13398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14471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15635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81" marR="63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918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0"/>
            <a:ext cx="11125108" cy="98658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«Агропромышленный комплекс»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269637"/>
              </p:ext>
            </p:extLst>
          </p:nvPr>
        </p:nvGraphicFramePr>
        <p:xfrm>
          <a:off x="778934" y="1622181"/>
          <a:ext cx="10645423" cy="3288486"/>
        </p:xfrm>
        <a:graphic>
          <a:graphicData uri="http://schemas.openxmlformats.org/drawingml/2006/table">
            <a:tbl>
              <a:tblPr firstRow="1" firstCol="1" bandRow="1"/>
              <a:tblGrid>
                <a:gridCol w="4718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1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23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24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7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23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72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Показатели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Единицы измерения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2019 год отчет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2020 год отчет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2021 год оценка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2022 год прогноз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2023 год прогноз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2024 год прогноз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Количество сельскохозяйственных предприятий - всего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единиц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Число крестьянских (фермерских) хозяйств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-”-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4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Затраты на производство продукции в сельскохозяйственных предприятиях – всего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977 441,0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876 538,0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964 191,0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1 060 600,0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1 166 670,0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1 280 340,0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Выручка от продажи товаров, продукции, работ, услуг в сельскохозяйственных предприятиях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701 605,0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845 327,0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929 860,0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1 022 845,0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1 125 130,0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1 237 643,0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Себестоимость проданных товаров, продукции, работ, услуг в сельскохохяйственных предприятиях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684 677,0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927 230,0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1 099 953,0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1 120 950,0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1 234 143,0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1 357 557,0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Прибыль (убыток) до налогообложения с учетом  дотаций  и компенсаций в сельскохохяйственных предприятиях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-44 868,0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-112 415,0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-86 112,0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-54 210,0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-32 210,0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-12 300,0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7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0"/>
            <a:ext cx="11125108" cy="98658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«Агропромышленный комплекс»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902111"/>
              </p:ext>
            </p:extLst>
          </p:nvPr>
        </p:nvGraphicFramePr>
        <p:xfrm>
          <a:off x="1174044" y="1001888"/>
          <a:ext cx="9855200" cy="5369114"/>
        </p:xfrm>
        <a:graphic>
          <a:graphicData uri="http://schemas.openxmlformats.org/drawingml/2006/table">
            <a:tbl>
              <a:tblPr firstRow="1" firstCol="1" bandRow="1"/>
              <a:tblGrid>
                <a:gridCol w="3602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1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8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6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4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97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0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Показатели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Единицы измерения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2019 год отчет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2020 год отчет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2021 год оценка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2022 год прогноз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2023 год прогноз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2024 год прогноз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Производство основных видов сельскохозяйственной  продукции                      во всех категориях хозяйств: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Зерно (в весе после доработки)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тонн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21 298,4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16 133,4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16 320,0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16 330,0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16 400,0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16 450,0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Картофель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тонн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54 442,4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41 378,8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41 375,0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41 480,0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41 560,0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41 670,0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Овощи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тонн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4 145,8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3 433,0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3 445,0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3 450,0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3 450,0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3 481,0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Льноволокно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тонн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411,8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351,1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352,0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352,0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354,0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Скот и птица - всего (в живом весе)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тонн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896,1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503,0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503,0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503,0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503,0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Молоко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тонн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9 930,0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7 985,0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7 910,0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7 910,0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7 915,0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7 918,0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Яйца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тыс.шт.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5 854,0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5 857,0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5 850,0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5 850,0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5 850,0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5 890,0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Шерсть (в физическом весе)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тонн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Посевные площади во всех категориях хозяйств: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Посевная площадь – всего, из нее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37 153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37 184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37 174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37 174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37 174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37 174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Зерновые  культуры, в том числе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7 395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7 591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8 029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8 029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8 029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8 029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                озимые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1 234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1 777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1 730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1 730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1 730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1 730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Технические культуры – всего, в том числе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         рапс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         лен-долгунец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Картофель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1 681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2 048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1 784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1 784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1 784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1 784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Овощи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Кормовые культуры – всего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27 292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26 950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26 808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26 808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26 808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26 808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9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Численность поголовья скота и птицы</a:t>
                      </a:r>
                      <a:r>
                        <a:rPr lang="ru-RU" sz="1050" b="1">
                          <a:solidFill>
                            <a:srgbClr val="FF0000"/>
                          </a:solidFill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b="1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на конец года во всех категориях хозяйств:</a:t>
                      </a: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Крупный рогатый скот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голов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5 202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4 651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4 109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4 100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4 100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4 100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 в том числе: коровы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голов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2 394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2 280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1 894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1 890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1 890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1 890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Свиньи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голов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0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 Овцы и козы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 CYR"/>
                          <a:ea typeface="Times New Roman"/>
                          <a:cs typeface="Arial CYR"/>
                        </a:rPr>
                        <a:t>голов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2 871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2 195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2 008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6" marR="62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379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53791"/>
            <a:ext cx="11125108" cy="52537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«Инвестиции»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53659740"/>
              </p:ext>
            </p:extLst>
          </p:nvPr>
        </p:nvGraphicFramePr>
        <p:xfrm>
          <a:off x="533446" y="711206"/>
          <a:ext cx="11037665" cy="6049848"/>
        </p:xfrm>
        <a:graphic>
          <a:graphicData uri="http://schemas.openxmlformats.org/drawingml/2006/table">
            <a:tbl>
              <a:tblPr firstRow="1" firstCol="1" bandRow="1"/>
              <a:tblGrid>
                <a:gridCol w="460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1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2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86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76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3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71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5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73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№ строки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276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Объем инвестиций в основной капитал (без субъектов малого предпринимательства) в ценах соответствующих лет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439 887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371335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250555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413165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440248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240819,3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598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b="1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По видам экономической деятельности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A: Сельское, лесное хозяйство, охота, рыболовство и рыбоводство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10 958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10 562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10 563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10 564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10 565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10 565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81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 01 : Растениеводство и животноводство, охота и предоставление соответствующих услуг в этих областях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10958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10562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10563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10564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10565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10565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C: Обрабатывающие производства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200 223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250 658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92 000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10 000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10 000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10 000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81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Класс 25: Производство готовых металлических изделий, кроме машин и оборудования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200223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250658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92000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4.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D: Обеспечение электрической энергией, газом  и паром; кондиционирование воздуха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25 981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56 616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30 000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30 000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30 000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30000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2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E: Водоснабжение; водоотведение, организация сбора и утилизации отходов, деятельность по ликвидации загрязнений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666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585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7 244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3 577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3 398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2528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G: Торговля оптовая и розничная; ремонт автотранспортных средств и мотоциклов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5 432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2 457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2 500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2 500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2 500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H: Транспортировка и хранение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1 184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J: Деятельность в области информации и связи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M: Деятельность профессиональная, научная и техническая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761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N: Деятельность административная и сопутствующие дополнительные услуги 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732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2 545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977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O: Государственное управление и обеспечение военной безопасности; социальное обеспечение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40 348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35 112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56 018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185 623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190 134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133006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P: Образование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141 281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5219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29205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3896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2918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2951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Q: Деятельность в области здравоохранения и социальных услуг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11 864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1115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4240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124457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124458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34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R: Деятельность в области культуры, спорта, организации досуга и развлечений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2 308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4408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5550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9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 S: Предоставление прочих видов услуг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руб.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113,0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608" marR="346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425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92" y="53791"/>
            <a:ext cx="11125108" cy="52537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«Инвестиции»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6892" cy="115834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135286"/>
              </p:ext>
            </p:extLst>
          </p:nvPr>
        </p:nvGraphicFramePr>
        <p:xfrm>
          <a:off x="1191068" y="824092"/>
          <a:ext cx="10368754" cy="4690522"/>
        </p:xfrm>
        <a:graphic>
          <a:graphicData uri="http://schemas.openxmlformats.org/drawingml/2006/table">
            <a:tbl>
              <a:tblPr firstRow="1" firstCol="1" bandRow="1"/>
              <a:tblGrid>
                <a:gridCol w="647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6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1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7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9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06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1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5261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По источникам финансирования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85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Инвестиции в основной капитал за счет всех источников финансирования (без субъектов малого предпринимательства и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объмов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инвестиций, не наблюдаемых прямыми статистическими методами)  в ценах 2020 года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439 887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371 335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238 297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373167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376773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195330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Собственные средства предприятий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217 342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292 029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143 284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56 891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56 763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55893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прибыль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69 549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93 449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45 850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18 200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17 000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16768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амортизация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147 793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198 580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97 434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38 691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39 763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39125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Привлеченные средства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222545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79306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95013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316276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320010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139437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кредиты банков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25 919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27 991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том числе кредиты иностранных банков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заемные средства других организаций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бюджетные средства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195 403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50 344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95 013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316 276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320 010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139 437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средства федерального бюджета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78 119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12 064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14 560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287 896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286 911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127686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средства областного бюджета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93 084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23 731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57 945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22 908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24 268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7231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429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средства местного бюджета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24 200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14 549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22 508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5 472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8 831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средства внебюджетных фондов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4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прочие источники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135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1727</TotalTime>
  <Words>2389</Words>
  <Application>Microsoft Office PowerPoint</Application>
  <PresentationFormat>Широкоэкранный</PresentationFormat>
  <Paragraphs>1174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CYR</vt:lpstr>
      <vt:lpstr>Calibri</vt:lpstr>
      <vt:lpstr>Times New Roman</vt:lpstr>
      <vt:lpstr>Times New Roman CYR</vt:lpstr>
      <vt:lpstr>Тема Office</vt:lpstr>
      <vt:lpstr> Социально-экономическое развитие Старицкого муниципального округа Тверской области, прогноз на  2022-2024 годы </vt:lpstr>
      <vt:lpstr>Раздел «Демография»</vt:lpstr>
      <vt:lpstr> Раздел «Труд и занятость» </vt:lpstr>
      <vt:lpstr> Раздел «Труд и занятость» </vt:lpstr>
      <vt:lpstr>Раздел «Промышленное производство»</vt:lpstr>
      <vt:lpstr>Раздел «Агропромышленный комплекс»</vt:lpstr>
      <vt:lpstr>Раздел «Агропромышленный комплекс»</vt:lpstr>
      <vt:lpstr>Раздел «Инвестиции»</vt:lpstr>
      <vt:lpstr>Раздел «Инвестиции»</vt:lpstr>
      <vt:lpstr>Раздел «Финансы»</vt:lpstr>
      <vt:lpstr>Раздел «Единый сельскохозяйственный налог» Индивидуальные предприниматели, перешедшие на уплату единого сельскохозяйственного налога</vt:lpstr>
      <vt:lpstr> Раздел «Численность индивидуальных предпринимателей без образования юридического лица» </vt:lpstr>
      <vt:lpstr> Раздел «Показатели по налогооблагаемой базе для начисления налога, взимаемого в связи с применением патентной системы налогообложения» </vt:lpstr>
      <vt:lpstr> Раздел «Показатели по налогооблагаемой базе для начисления налога, взимаемого в связи с применением упрощённой системы налогообложения»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Социально-экономическое развитие Старицкого района за 10 месяцев  2019 года</dc:title>
  <dc:creator>админ</dc:creator>
  <cp:lastModifiedBy>Лупик ОГ</cp:lastModifiedBy>
  <cp:revision>181</cp:revision>
  <cp:lastPrinted>2019-12-19T12:55:08Z</cp:lastPrinted>
  <dcterms:created xsi:type="dcterms:W3CDTF">2019-12-10T08:21:04Z</dcterms:created>
  <dcterms:modified xsi:type="dcterms:W3CDTF">2023-06-08T09:59:34Z</dcterms:modified>
</cp:coreProperties>
</file>