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91" r:id="rId3"/>
    <p:sldId id="258" r:id="rId4"/>
    <p:sldId id="262" r:id="rId5"/>
    <p:sldId id="281" r:id="rId6"/>
    <p:sldId id="289" r:id="rId7"/>
    <p:sldId id="290" r:id="rId8"/>
    <p:sldId id="270" r:id="rId9"/>
    <p:sldId id="271" r:id="rId10"/>
    <p:sldId id="272" r:id="rId11"/>
    <p:sldId id="273" r:id="rId12"/>
    <p:sldId id="268" r:id="rId13"/>
    <p:sldId id="267" r:id="rId14"/>
    <p:sldId id="287" r:id="rId15"/>
    <p:sldId id="274" r:id="rId16"/>
    <p:sldId id="275" r:id="rId17"/>
    <p:sldId id="276" r:id="rId18"/>
    <p:sldId id="277" r:id="rId19"/>
    <p:sldId id="292" r:id="rId20"/>
    <p:sldId id="278" r:id="rId21"/>
    <p:sldId id="288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0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98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                            (факт)</c:v>
                </c:pt>
                <c:pt idx="1">
                  <c:v>2019 год                                     (факт)</c:v>
                </c:pt>
                <c:pt idx="2">
                  <c:v>2020 год                       (оценка)</c:v>
                </c:pt>
                <c:pt idx="3">
                  <c:v>2021 год 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407806.8</c:v>
                </c:pt>
                <c:pt idx="1">
                  <c:v>453220.1</c:v>
                </c:pt>
                <c:pt idx="2">
                  <c:v>403554.6</c:v>
                </c:pt>
                <c:pt idx="3">
                  <c:v>363324.7</c:v>
                </c:pt>
                <c:pt idx="4">
                  <c:v>354629.7</c:v>
                </c:pt>
                <c:pt idx="5">
                  <c:v>347945.4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0B-41D4-8350-4A9F105C57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Собственные налоговые и неналоговые доходы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2018 год                            (факт)</c:v>
                </c:pt>
                <c:pt idx="1">
                  <c:v>2019 год                                     (факт)</c:v>
                </c:pt>
                <c:pt idx="2">
                  <c:v>2020 год                       (оценка)</c:v>
                </c:pt>
                <c:pt idx="3">
                  <c:v>2021 год </c:v>
                </c:pt>
                <c:pt idx="4">
                  <c:v>2022 год</c:v>
                </c:pt>
                <c:pt idx="5">
                  <c:v>2023 год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208962.4</c:v>
                </c:pt>
                <c:pt idx="1">
                  <c:v>214264.8</c:v>
                </c:pt>
                <c:pt idx="2">
                  <c:v>205984.3</c:v>
                </c:pt>
                <c:pt idx="3">
                  <c:v>197455.4</c:v>
                </c:pt>
                <c:pt idx="4">
                  <c:v>206038</c:v>
                </c:pt>
                <c:pt idx="5">
                  <c:v>210170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0B-41D4-8350-4A9F105C5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3604096"/>
        <c:axId val="243604488"/>
      </c:barChart>
      <c:catAx>
        <c:axId val="243604096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604488"/>
        <c:crosses val="max"/>
        <c:auto val="1"/>
        <c:lblAlgn val="ctr"/>
        <c:lblOffset val="100"/>
        <c:noMultiLvlLbl val="0"/>
      </c:catAx>
      <c:valAx>
        <c:axId val="243604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thinThick" algn="ctr">
              <a:solidFill>
                <a:schemeClr val="tx1"/>
              </a:solidFill>
              <a:prstDash val="sysDash"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360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160969238179408E-2"/>
          <c:y val="0.86875101140730393"/>
          <c:w val="0.94367806152364164"/>
          <c:h val="0.131248988592697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500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44896471276794E-2"/>
          <c:y val="0.35075408261181101"/>
          <c:w val="0"/>
          <c:h val="9.4704707042457068E-3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>
                <a:lumMod val="75000"/>
              </a:schemeClr>
            </a:solidFill>
            <a:ln w="1562"/>
            <a:effectLst>
              <a:outerShdw blurRad="50800" dist="50800" dir="5400000" algn="ctr" rotWithShape="0">
                <a:schemeClr val="tx1">
                  <a:lumMod val="50000"/>
                  <a:lumOff val="50000"/>
                  <a:alpha val="69000"/>
                </a:scheme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3.8636690992894185E-2"/>
                  <c:y val="-5.8821457428024314E-4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6C-44A5-BC49-7F69E1AA00EC}"/>
                </c:ext>
              </c:extLst>
            </c:dLbl>
            <c:dLbl>
              <c:idx val="1"/>
              <c:layout>
                <c:manualLayout>
                  <c:x val="-3.3875072018437966E-3"/>
                  <c:y val="-3.3942271558485052E-3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1E6C-44A5-BC49-7F69E1AA00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-4.1666666666666671E-2"/>
                  <c:y val="9.8211143131307091E-2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6C-44A5-BC49-7F69E1AA00EC}"/>
                </c:ext>
              </c:extLst>
            </c:dLbl>
            <c:dLbl>
              <c:idx val="1"/>
              <c:layout>
                <c:manualLayout>
                  <c:x val="-4.6296296296296523E-2"/>
                  <c:y val="0.1094352737748897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1E6C-44A5-BC49-7F69E1AA00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2.7777777777779809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6C-44A5-BC49-7F69E1AA00EC}"/>
                </c:ext>
              </c:extLst>
            </c:dLbl>
            <c:dLbl>
              <c:idx val="1"/>
              <c:layout>
                <c:manualLayout>
                  <c:x val="-3.0864197530864296E-2"/>
                  <c:y val="0.10101717579220157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8-1E6C-44A5-BC49-7F69E1AA00E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623E-3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6C-44A5-BC49-7F69E1AA00EC}"/>
                </c:ext>
              </c:extLst>
            </c:dLbl>
            <c:dLbl>
              <c:idx val="1"/>
              <c:layout>
                <c:manualLayout>
                  <c:x val="1.5432098765432401E-2"/>
                  <c:y val="0.11504733909667395"/>
                </c:manualLayout>
              </c:layout>
              <c:spPr/>
              <c:txPr>
                <a:bodyPr/>
                <a:lstStyle/>
                <a:p>
                  <a:pPr>
                    <a:defRPr sz="685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6C-44A5-BC49-7F69E1AA0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85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B-1E6C-44A5-BC49-7F69E1AA0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9008784"/>
        <c:axId val="349009176"/>
        <c:axId val="0"/>
      </c:bar3DChart>
      <c:catAx>
        <c:axId val="349008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49009176"/>
        <c:crosses val="autoZero"/>
        <c:auto val="1"/>
        <c:lblAlgn val="ctr"/>
        <c:lblOffset val="100"/>
        <c:noMultiLvlLbl val="0"/>
      </c:catAx>
      <c:valAx>
        <c:axId val="34900917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49008784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spPr>
    <a:ln w="6248"/>
  </c:spPr>
  <c:txPr>
    <a:bodyPr/>
    <a:lstStyle/>
    <a:p>
      <a:pPr>
        <a:defRPr sz="88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2"/>
            </a:pPr>
            <a:r>
              <a:rPr lang="ru-RU" dirty="0" smtClean="0"/>
              <a:t>2017 (факт)</a:t>
            </a:r>
            <a:endParaRPr lang="ru-RU" dirty="0"/>
          </a:p>
        </c:rich>
      </c:tx>
      <c:layout>
        <c:manualLayout>
          <c:xMode val="edge"/>
          <c:yMode val="edge"/>
          <c:x val="0.45972625132384826"/>
          <c:y val="1.052651250872121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408">
          <a:noFill/>
        </a:ln>
      </c:spPr>
    </c:plotArea>
    <c:plotVisOnly val="1"/>
    <c:dispBlanksAs val="zero"/>
    <c:showDLblsOverMax val="0"/>
  </c:chart>
  <c:txPr>
    <a:bodyPr/>
    <a:lstStyle/>
    <a:p>
      <a:pPr>
        <a:defRPr sz="1426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0"/>
      <c:rotY val="10"/>
      <c:depthPercent val="14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4.9027691479189714E-2"/>
          <c:y val="9.0896244133362433E-2"/>
          <c:w val="0.95892125647320192"/>
          <c:h val="0.6793539696426836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271759.7</c:v>
                </c:pt>
                <c:pt idx="1">
                  <c:v>261339.2</c:v>
                </c:pt>
                <c:pt idx="2">
                  <c:v>254970.2</c:v>
                </c:pt>
                <c:pt idx="3">
                  <c:v>253726.1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6-47BD-991E-29977AA6BB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69071.100000000006</c:v>
                </c:pt>
                <c:pt idx="1">
                  <c:v>75459.100000000006</c:v>
                </c:pt>
                <c:pt idx="2">
                  <c:v>73191.100000000006</c:v>
                </c:pt>
                <c:pt idx="3">
                  <c:v>73191.100000000006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06-47BD-991E-29977AA6BB2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-3.3200462040720354E-3"/>
                  <c:y val="-1.7059394678050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26-472C-9E73-D8FAF26AF0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22689.599999999999</c:v>
                </c:pt>
                <c:pt idx="1">
                  <c:v>21912.400000000001</c:v>
                </c:pt>
                <c:pt idx="2">
                  <c:v>21484.2</c:v>
                </c:pt>
                <c:pt idx="3">
                  <c:v>21475.9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206-47BD-991E-29977AA6BB2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93.1</c:v>
                </c:pt>
                <c:pt idx="1">
                  <c:v>239.7</c:v>
                </c:pt>
                <c:pt idx="2">
                  <c:v>239.7</c:v>
                </c:pt>
                <c:pt idx="3">
                  <c:v>239.7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206-47BD-991E-29977AA6BB2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dLbl>
              <c:idx val="0"/>
              <c:layout>
                <c:manualLayout>
                  <c:x val="2.0833335042104276E-2"/>
                  <c:y val="-6.5394346265861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26-472C-9E73-D8FAF26AF0CC}"/>
                </c:ext>
              </c:extLst>
            </c:dLbl>
            <c:dLbl>
              <c:idx val="1"/>
              <c:layout>
                <c:manualLayout>
                  <c:x val="8.1742132688823223E-3"/>
                  <c:y val="-7.9664686627650999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06-47BD-991E-29977AA6BB2E}"/>
                </c:ext>
              </c:extLst>
            </c:dLbl>
            <c:dLbl>
              <c:idx val="2"/>
              <c:layout>
                <c:manualLayout>
                  <c:x val="1.272318017742612E-2"/>
                  <c:y val="-9.8922101475637667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06-47BD-991E-29977AA6BB2E}"/>
                </c:ext>
              </c:extLst>
            </c:dLbl>
            <c:dLbl>
              <c:idx val="3"/>
              <c:layout>
                <c:manualLayout>
                  <c:x val="1.9740159099422394E-2"/>
                  <c:y val="-7.7608156450320556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206-47BD-991E-29977AA6BB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(оценка)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8294.6</c:v>
                </c:pt>
                <c:pt idx="1">
                  <c:v>7658.3</c:v>
                </c:pt>
                <c:pt idx="2">
                  <c:v>7661.5</c:v>
                </c:pt>
                <c:pt idx="3">
                  <c:v>7664.8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26-472C-9E73-D8FAF26AF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9010744"/>
        <c:axId val="349011136"/>
        <c:axId val="0"/>
      </c:bar3DChart>
      <c:catAx>
        <c:axId val="349010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9011136"/>
        <c:crosses val="autoZero"/>
        <c:auto val="1"/>
        <c:lblAlgn val="ctr"/>
        <c:lblOffset val="100"/>
        <c:noMultiLvlLbl val="0"/>
      </c:catAx>
      <c:valAx>
        <c:axId val="349011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9010744"/>
        <c:crosses val="autoZero"/>
        <c:crossBetween val="between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0"/>
          <c:y val="0.85930745573904233"/>
          <c:w val="0.86802124523269142"/>
          <c:h val="0.14069269791882638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7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777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chemeClr val="tx1"/>
                </a:solidFill>
              </a:rPr>
              <a:t>Средняя заработная плата педагогических работников муниципальных учреждений </a:t>
            </a:r>
            <a:r>
              <a:rPr lang="ru-RU" sz="1800" dirty="0" smtClean="0">
                <a:solidFill>
                  <a:schemeClr val="tx1"/>
                </a:solidFill>
              </a:rPr>
              <a:t>дополнительного </a:t>
            </a:r>
            <a:r>
              <a:rPr lang="ru-RU" sz="1800" dirty="0">
                <a:solidFill>
                  <a:schemeClr val="tx1"/>
                </a:solidFill>
              </a:rPr>
              <a:t>образования </a:t>
            </a:r>
            <a:r>
              <a:rPr lang="ru-RU" sz="1800" dirty="0" smtClean="0">
                <a:solidFill>
                  <a:schemeClr val="tx1"/>
                </a:solidFill>
              </a:rPr>
              <a:t>Старицкого </a:t>
            </a:r>
            <a:r>
              <a:rPr lang="ru-RU" sz="1800" dirty="0">
                <a:solidFill>
                  <a:schemeClr val="tx1"/>
                </a:solidFill>
              </a:rPr>
              <a:t>района, руб.</a:t>
            </a:r>
          </a:p>
        </c:rich>
      </c:tx>
      <c:layout>
        <c:manualLayout>
          <c:xMode val="edge"/>
          <c:yMode val="edge"/>
          <c:x val="0.15158909064701603"/>
          <c:y val="3.730853807457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6892230487282826E-2"/>
          <c:y val="0.19563748328946154"/>
          <c:w val="0.90139465157163301"/>
          <c:h val="0.6801617723684755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заработная плата педагогических работников учреждений дополнительного образования Старицкого района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DE-4D5E-991A-91BC3D107526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DE-4D5E-991A-91BC3D107526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2DE-4D5E-991A-91BC3D107526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31750" cap="rnd">
                <a:solidFill>
                  <a:srgbClr val="FF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32DE-4D5E-991A-91BC3D107526}"/>
              </c:ext>
            </c:extLst>
          </c:dPt>
          <c:dLbls>
            <c:dLbl>
              <c:idx val="0"/>
              <c:layout>
                <c:manualLayout>
                  <c:x val="-0.10207145634373378"/>
                  <c:y val="3.5252290072145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2DE-4D5E-991A-91BC3D107526}"/>
                </c:ext>
              </c:extLst>
            </c:dLbl>
            <c:dLbl>
              <c:idx val="1"/>
              <c:layout>
                <c:manualLayout>
                  <c:x val="-4.3505866638312754E-2"/>
                  <c:y val="3.4483119717126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2DE-4D5E-991A-91BC3D107526}"/>
                </c:ext>
              </c:extLst>
            </c:dLbl>
            <c:dLbl>
              <c:idx val="2"/>
              <c:layout>
                <c:manualLayout>
                  <c:x val="-1.6733025630120289E-3"/>
                  <c:y val="2.4911728665614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2DE-4D5E-991A-91BC3D107526}"/>
                </c:ext>
              </c:extLst>
            </c:dLbl>
            <c:dLbl>
              <c:idx val="3"/>
              <c:layout>
                <c:manualLayout>
                  <c:x val="2.8446143571204494E-2"/>
                  <c:y val="-9.98570261955371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2DE-4D5E-991A-91BC3D107526}"/>
                </c:ext>
              </c:extLst>
            </c:dLbl>
            <c:dLbl>
              <c:idx val="4"/>
              <c:layout>
                <c:manualLayout>
                  <c:x val="-6.0238892268433042E-2"/>
                  <c:y val="-4.8891636328013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2DE-4D5E-991A-91BC3D1075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2013г.</c:v>
                </c:pt>
                <c:pt idx="1">
                  <c:v>2015г.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  <c:pt idx="5">
                  <c:v>2020г.</c:v>
                </c:pt>
                <c:pt idx="6">
                  <c:v>2021г.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16831.8</c:v>
                </c:pt>
                <c:pt idx="1">
                  <c:v>16848</c:v>
                </c:pt>
                <c:pt idx="2">
                  <c:v>22118</c:v>
                </c:pt>
                <c:pt idx="3">
                  <c:v>25228.68</c:v>
                </c:pt>
                <c:pt idx="4">
                  <c:v>29965.4</c:v>
                </c:pt>
                <c:pt idx="5">
                  <c:v>29960.7</c:v>
                </c:pt>
                <c:pt idx="6">
                  <c:v>30096.5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2DE-4D5E-991A-91BC3D107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2072984"/>
        <c:axId val="352073376"/>
      </c:lineChart>
      <c:catAx>
        <c:axId val="352072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2073376"/>
        <c:crosses val="autoZero"/>
        <c:auto val="1"/>
        <c:lblAlgn val="ctr"/>
        <c:lblOffset val="100"/>
        <c:noMultiLvlLbl val="0"/>
      </c:catAx>
      <c:valAx>
        <c:axId val="35207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2072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Средняя заработная плата работников </a:t>
            </a:r>
            <a:r>
              <a:rPr lang="ru-RU" dirty="0" smtClean="0"/>
              <a:t>учреждений культуры Старицкого района, руб.</a:t>
            </a:r>
            <a:endParaRPr lang="ru-RU" dirty="0"/>
          </a:p>
        </c:rich>
      </c:tx>
      <c:layout>
        <c:manualLayout>
          <c:xMode val="edge"/>
          <c:yMode val="edge"/>
          <c:x val="0.15447560344626546"/>
          <c:y val="9.2150183030580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360399331680321E-2"/>
          <c:y val="0.35838721861643313"/>
          <c:w val="0.91639600668319676"/>
          <c:h val="0.4629353501565867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заработная плата работников РДК и МЦБ Старицкого района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0039815378072204E-2"/>
                  <c:y val="7.167236457934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D2-4C38-953E-90BAEEA95619}"/>
                </c:ext>
              </c:extLst>
            </c:dLbl>
            <c:dLbl>
              <c:idx val="1"/>
              <c:layout>
                <c:manualLayout>
                  <c:x val="1.0039815378072112E-2"/>
                  <c:y val="8.191127380496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D2-4C38-953E-90BAEEA95619}"/>
                </c:ext>
              </c:extLst>
            </c:dLbl>
            <c:dLbl>
              <c:idx val="2"/>
              <c:layout>
                <c:manualLayout>
                  <c:x val="-4.0159261512288755E-2"/>
                  <c:y val="-9.7269637643390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D2-4C38-953E-90BAEEA95619}"/>
                </c:ext>
              </c:extLst>
            </c:dLbl>
            <c:dLbl>
              <c:idx val="3"/>
              <c:layout>
                <c:manualLayout>
                  <c:x val="-1.505972306710826E-2"/>
                  <c:y val="-0.1279863653202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D2-4C38-953E-90BAEEA95619}"/>
                </c:ext>
              </c:extLst>
            </c:dLbl>
            <c:dLbl>
              <c:idx val="4"/>
              <c:layout>
                <c:manualLayout>
                  <c:x val="-1.840632819313244E-2"/>
                  <c:y val="-9.7269637643390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D2-4C38-953E-90BAEEA956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2013г.</c:v>
                </c:pt>
                <c:pt idx="1">
                  <c:v>2015г.</c:v>
                </c:pt>
                <c:pt idx="2">
                  <c:v>2017г.</c:v>
                </c:pt>
                <c:pt idx="3">
                  <c:v>2018г.</c:v>
                </c:pt>
                <c:pt idx="4">
                  <c:v>2019г.</c:v>
                </c:pt>
                <c:pt idx="5">
                  <c:v>2020г.</c:v>
                </c:pt>
                <c:pt idx="6">
                  <c:v>2021г.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10849</c:v>
                </c:pt>
                <c:pt idx="1">
                  <c:v>11824.4</c:v>
                </c:pt>
                <c:pt idx="2">
                  <c:v>17606.2</c:v>
                </c:pt>
                <c:pt idx="3">
                  <c:v>21802.799999999999</c:v>
                </c:pt>
                <c:pt idx="4">
                  <c:v>23959.5</c:v>
                </c:pt>
                <c:pt idx="5">
                  <c:v>25390.1</c:v>
                </c:pt>
                <c:pt idx="6">
                  <c:v>25390.1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CD2-4C38-953E-90BAEEA95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6300008"/>
        <c:axId val="5446200"/>
      </c:lineChart>
      <c:catAx>
        <c:axId val="346300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46200"/>
        <c:crosses val="autoZero"/>
        <c:auto val="1"/>
        <c:lblAlgn val="ctr"/>
        <c:lblOffset val="100"/>
        <c:noMultiLvlLbl val="0"/>
      </c:catAx>
      <c:valAx>
        <c:axId val="5446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6300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Динамика</a:t>
            </a:r>
            <a:r>
              <a:rPr lang="ru-RU" baseline="0" dirty="0" smtClean="0"/>
              <a:t> объема межбюджетных трансфертов (МБТ) </a:t>
            </a:r>
          </a:p>
          <a:p>
            <a:pPr>
              <a:defRPr/>
            </a:pPr>
            <a:r>
              <a:rPr lang="ru-RU" baseline="0" dirty="0" smtClean="0"/>
              <a:t>из районного бюджета бюджетам поселений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4389681758530382E-2"/>
          <c:y val="0.12816776518490738"/>
          <c:w val="0.9210269849081365"/>
          <c:h val="0.715295149306189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МБТ из районного бюджета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83333333333319E-3"/>
                  <c:y val="-3.0595495372560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D1-4FF5-BD59-A33D543B6EAA}"/>
                </c:ext>
              </c:extLst>
            </c:dLbl>
            <c:dLbl>
              <c:idx val="1"/>
              <c:layout>
                <c:manualLayout>
                  <c:x val="-3.8194003224060208E-17"/>
                  <c:y val="-5.2449420638674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D1-4FF5-BD59-A33D543B6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2018г.</c:v>
                </c:pt>
                <c:pt idx="1">
                  <c:v>2019г.</c:v>
                </c:pt>
                <c:pt idx="2">
                  <c:v>2020г.</c:v>
                </c:pt>
                <c:pt idx="3">
                  <c:v>2021г.</c:v>
                </c:pt>
                <c:pt idx="4">
                  <c:v>2022г.</c:v>
                </c:pt>
                <c:pt idx="5">
                  <c:v>2023г.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12980.7</c:v>
                </c:pt>
                <c:pt idx="1">
                  <c:v>9657.6</c:v>
                </c:pt>
                <c:pt idx="2">
                  <c:v>21630.400000000001</c:v>
                </c:pt>
                <c:pt idx="3">
                  <c:v>33222.800000000003</c:v>
                </c:pt>
                <c:pt idx="4">
                  <c:v>4259.2</c:v>
                </c:pt>
                <c:pt idx="5">
                  <c:v>5297.3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9A-43FF-B5F8-9EFB0743C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52074160"/>
        <c:axId val="352074552"/>
      </c:barChart>
      <c:catAx>
        <c:axId val="35207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2074552"/>
        <c:crosses val="autoZero"/>
        <c:auto val="1"/>
        <c:lblAlgn val="ctr"/>
        <c:lblOffset val="100"/>
        <c:noMultiLvlLbl val="0"/>
      </c:catAx>
      <c:valAx>
        <c:axId val="352074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207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</cdr:x>
      <cdr:y>0.20045</cdr:y>
    </cdr:from>
    <cdr:to>
      <cdr:x>0.375</cdr:x>
      <cdr:y>0.3578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57600" y="116488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0.44651</cdr:x>
      <cdr:y>0.16752</cdr:y>
    </cdr:from>
    <cdr:to>
      <cdr:x>0.52151</cdr:x>
      <cdr:y>0.32487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443870" y="9734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0.29302</cdr:x>
      <cdr:y>0.23704</cdr:y>
    </cdr:from>
    <cdr:to>
      <cdr:x>0.36802</cdr:x>
      <cdr:y>0.39439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72540" y="13775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9D8C-2BC3-403D-91CC-F670CC081E3A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5029A-E3C0-4977-B70B-5F26B68787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3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23234" y="10248915"/>
            <a:ext cx="2922597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F05D51-612C-4E74-8992-2C8A47EFD7C6}" type="slidenum">
              <a:rPr lang="ru-RU" altLang="ru-RU"/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97726" cy="4049713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89" y="5125318"/>
            <a:ext cx="5399348" cy="48547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/>
          <a:lstStyle/>
          <a:p>
            <a:pPr eaLnBrk="1" hangingPunct="1"/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03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CC0B04-F90E-4F99-8D04-E8B4A7D1E69B}" type="slidenum">
              <a:rPr lang="ru-RU" altLang="ru-RU">
                <a:solidFill>
                  <a:srgbClr val="000000"/>
                </a:solidFill>
              </a:rPr>
              <a:pPr eaLnBrk="1" hangingPunct="1"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6877"/>
            <a:ext cx="5438140" cy="446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9672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23234" y="10248915"/>
            <a:ext cx="2922597" cy="5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F05D51-612C-4E74-8992-2C8A47EFD7C6}" type="slidenum">
              <a:rPr lang="ru-RU" altLang="ru-RU"/>
              <a:pPr algn="r" eaLnBrk="1" hangingPunct="1">
                <a:spcBef>
                  <a:spcPct val="0"/>
                </a:spcBef>
              </a:pPr>
              <a:t>21</a:t>
            </a:fld>
            <a:endParaRPr lang="ru-RU" altLang="ru-RU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9625"/>
            <a:ext cx="7197726" cy="4049713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989" y="5125318"/>
            <a:ext cx="5399348" cy="48547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86" tIns="46693" rIns="93386" bIns="46693"/>
          <a:lstStyle/>
          <a:p>
            <a:pPr eaLnBrk="1" hangingPunct="1"/>
            <a:endParaRPr lang="en-US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58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7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76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1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0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83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52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65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7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2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2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9305-C08D-4680-9D99-79D4C84F745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29305-C08D-4680-9D99-79D4C84F745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42422-F721-4275-8A47-901EB053C8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39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Прямоугольник 12"/>
          <p:cNvSpPr>
            <a:spLocks noChangeArrowheads="1"/>
          </p:cNvSpPr>
          <p:nvPr/>
        </p:nvSpPr>
        <p:spPr bwMode="auto">
          <a:xfrm>
            <a:off x="1770063" y="2560261"/>
            <a:ext cx="86518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Бюджет муниципального образования «Старицкий район» Тверской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2021 </a:t>
            </a:r>
            <a:r>
              <a:rPr lang="ru-RU" b="1" dirty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год и на плановый период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2022 </a:t>
            </a:r>
            <a:r>
              <a:rPr lang="ru-RU" b="1" dirty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b="1" dirty="0" smtClean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2023 годов</a:t>
            </a:r>
            <a:endParaRPr lang="ru-RU" altLang="ru-RU" b="1" dirty="0">
              <a:solidFill>
                <a:srgbClr val="8E0000"/>
              </a:solidFill>
              <a:latin typeface="Arial" panose="020B0604020202020204" pitchFamily="34" charset="0"/>
            </a:endParaRPr>
          </a:p>
        </p:txBody>
      </p:sp>
      <p:sp>
        <p:nvSpPr>
          <p:cNvPr id="4103" name="Прямоугольник 15"/>
          <p:cNvSpPr>
            <a:spLocks noChangeArrowheads="1"/>
          </p:cNvSpPr>
          <p:nvPr/>
        </p:nvSpPr>
        <p:spPr bwMode="auto">
          <a:xfrm>
            <a:off x="5235575" y="6151564"/>
            <a:ext cx="1822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23.12.2020</a:t>
            </a:r>
            <a: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alt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Старица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4400" y="6492876"/>
            <a:ext cx="2133600" cy="365125"/>
          </a:xfrm>
        </p:spPr>
        <p:txBody>
          <a:bodyPr/>
          <a:lstStyle/>
          <a:p>
            <a:pPr>
              <a:defRPr/>
            </a:pPr>
            <a:fld id="{1F7CA5A3-2A0E-4945-BF9F-439E2BDF7614}" type="slidenum">
              <a:rPr lang="ru-RU" altLang="ru-RU" smtClean="0"/>
              <a:pPr>
                <a:defRPr/>
              </a:pPr>
              <a:t>1</a:t>
            </a:fld>
            <a:endParaRPr lang="ru-RU" altLang="ru-RU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806824" y="5179169"/>
            <a:ext cx="102914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i="1" dirty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Докладчик: </a:t>
            </a:r>
            <a:r>
              <a:rPr lang="ru-RU" altLang="ru-RU" sz="1600" b="1" dirty="0" smtClean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Козлова Ирина Викторовна, заместитель начальника инспекции по бюджету финансового отдела администрации Старицкого района</a:t>
            </a:r>
            <a:endParaRPr lang="ru-RU" altLang="ru-RU" dirty="0">
              <a:latin typeface="Georgia" panose="02040502050405020303" pitchFamily="18" charset="0"/>
            </a:endParaRPr>
          </a:p>
        </p:txBody>
      </p:sp>
      <p:sp>
        <p:nvSpPr>
          <p:cNvPr id="12" name="Заголовок 20"/>
          <p:cNvSpPr txBox="1">
            <a:spLocks/>
          </p:cNvSpPr>
          <p:nvPr/>
        </p:nvSpPr>
        <p:spPr>
          <a:xfrm>
            <a:off x="2766712" y="245314"/>
            <a:ext cx="7992888" cy="91210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B28E1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АДМИНИСТРАЦИЯ СТАРИЦКОГО РАЙОНА </a:t>
            </a:r>
          </a:p>
          <a:p>
            <a:r>
              <a:rPr lang="ru-RU" sz="2400" b="1" dirty="0" smtClean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ТВЕРСКОЙ </a:t>
            </a:r>
            <a:r>
              <a:rPr lang="ru-RU" sz="2400" b="1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ОБЛАСТИ</a:t>
            </a:r>
          </a:p>
        </p:txBody>
      </p:sp>
      <p:pic>
        <p:nvPicPr>
          <p:cNvPr id="8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949" y="245314"/>
            <a:ext cx="1143008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00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351" y="48082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67568" y="197307"/>
            <a:ext cx="660535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04 «Национальная экономика»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72926" y="332509"/>
            <a:ext cx="4068653" cy="702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«Создание </a:t>
            </a:r>
            <a:r>
              <a:rPr lang="ru-RU" sz="13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комфортных условий проживания населения и благоприятной среды для развития экономики Старицкого района</a:t>
            </a:r>
            <a:r>
              <a:rPr lang="ru-RU" sz="135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algn="just"/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транспортного обслуживания населения на муниципальных маршрутах регулярных перевозок по регулируемым тарифам: за счет средств областного бюджета на 2021 год в сумме 18806,7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на 2022 год – 20450,6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на 2023 год – 20216,7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за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средств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бюджета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в сумме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4701,7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на 2022 год –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5112,7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на 2023 год –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5054,2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>
              <a:buFontTx/>
              <a:buChar char="-"/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ремонт,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на автомобильных дорогах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пользования местного значения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в сумме 59891,8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в 2022 году – 61185,3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в 2023 году в сумме 64430,3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 средства местного бюджета в 2021 году – 14701,1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в 2022 году - 15654,0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в 2023 году - 16859,8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>
              <a:buFontTx/>
              <a:buChar char="-"/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проведение семинаров круглых столов на 2021-2023 года ежегодно в сумме 3,2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just"/>
            <a:r>
              <a:rPr lang="ru-RU" sz="135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35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 и земельными ресурсами МО «Старицкий район» Тверской области:</a:t>
            </a:r>
            <a:endParaRPr lang="ru-RU" sz="135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buFontTx/>
              <a:buChar char="-"/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гидротехнических сооружений, находящихся в муниципальной собственности на 2021-2023 годы ежегодно в сумме 25,0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межевание земельных участков на 2021-2023 года ежегодно в сумме 100,0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ru-RU" sz="16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8569" y="623914"/>
            <a:ext cx="100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658618"/>
              </p:ext>
            </p:extLst>
          </p:nvPr>
        </p:nvGraphicFramePr>
        <p:xfrm>
          <a:off x="0" y="993245"/>
          <a:ext cx="7972925" cy="5989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7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6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3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828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109522,2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83528,4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76,3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86876,8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89829,4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47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«Создание комфортных условий проживания населения и благоприятной среды для развития экономики Старицкого района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108077,4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83403,4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77,2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86751,8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89704,4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туризма Старицкого района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1292,6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7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муниципальным имуществом и земельными ресурсами МО «Старицкий район» Тверской области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152,2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82" y="27193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21924" y="197307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05 «Жилищно-коммунальное хозяйство»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72926" y="1304101"/>
            <a:ext cx="4033027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«Создание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комфортных условий проживания населения и благоприятной среды для развития экономики Старицкого района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теплоснабжения в 2021 году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67,3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проведение капитального ремонта объектов теплоэнергетических комплексов на 2021 год в сумме 628,6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и содержание мест (площадок) накопления твердых коммунальных отходов на 2021 год в сумме 300,0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 и земельными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ресурсами Старицкого района»: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проведения капитального ремонта общедомового имущества в многоквартирных домах на 2021-2023 годы ежегодно в сумме 195,8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организацию содержания муниципального жилого и нежилого фонда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2021-2023 годы ежегодно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121,4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1861" y="832588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038983"/>
              </p:ext>
            </p:extLst>
          </p:nvPr>
        </p:nvGraphicFramePr>
        <p:xfrm>
          <a:off x="0" y="1304101"/>
          <a:ext cx="7863842" cy="5553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6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58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86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118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  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коммунальное хозяйство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29135,0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1313,1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317,2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317,2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23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муниципальным имуществом и земельными ресурсами Старицкого района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317,2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198,3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317,2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317,2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0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«Создание комфортных условий проживания населения и благоприятной среды для развития экономики Старицкого района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28975,0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995,9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2" marR="65532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25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t3.ftcdn.net/jpg/01/20/13/04/500_F_120130456_8EaKoNKtuEQBjRbhoUjSWuhwYURbHN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768" y="125502"/>
            <a:ext cx="2602231" cy="516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4720590" y="568642"/>
            <a:ext cx="7471410" cy="19774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системе образования осуществляется </a:t>
            </a:r>
            <a:r>
              <a:rPr lang="ru-RU" alt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alt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образовательных организаций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alt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организации </a:t>
            </a:r>
            <a:r>
              <a:rPr lang="ru-RU" altLang="ru-RU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</a:t>
            </a:r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детей: </a:t>
            </a:r>
          </a:p>
          <a:p>
            <a:pPr eaLnBrk="1" hangingPunct="1"/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ДШИ,  ДЮСШ, Центр дополнительного образования.</a:t>
            </a:r>
            <a:endParaRPr lang="ru-RU" altLang="ru-RU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казенное учреждение (РМК)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ru-RU" altLang="ru-RU" sz="17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 образования администрации Старицкого района</a:t>
            </a:r>
            <a:endParaRPr lang="ru-RU" altLang="ru-RU" sz="1750" dirty="0"/>
          </a:p>
        </p:txBody>
      </p:sp>
      <p:sp>
        <p:nvSpPr>
          <p:cNvPr id="6151" name="Содержимое 2"/>
          <p:cNvSpPr>
            <a:spLocks noGrp="1"/>
          </p:cNvSpPr>
          <p:nvPr>
            <p:ph idx="1"/>
          </p:nvPr>
        </p:nvSpPr>
        <p:spPr>
          <a:xfrm>
            <a:off x="1" y="868680"/>
            <a:ext cx="5134707" cy="1506385"/>
          </a:xfrm>
          <a:noFill/>
        </p:spPr>
        <p:txBody>
          <a:bodyPr>
            <a:noAutofit/>
          </a:bodyPr>
          <a:lstStyle/>
          <a:p>
            <a:pPr marL="420624" indent="-384048">
              <a:buNone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(оценка) – 371815,0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0624" indent="-384048">
              <a:buNone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 366369,0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0624" indent="-384048">
              <a:buNone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(план) –  357307,0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20624" indent="-384048">
              <a:buNone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356057,9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0624" indent="-384048">
              <a:buNone/>
              <a:defRPr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0624" indent="-384048">
              <a:buNone/>
              <a:defRPr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764894"/>
              </p:ext>
            </p:extLst>
          </p:nvPr>
        </p:nvGraphicFramePr>
        <p:xfrm>
          <a:off x="225296" y="2546107"/>
          <a:ext cx="10684750" cy="4311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82832" y="53320"/>
            <a:ext cx="6906937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Раздел 07 «Развитие образования»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staritsa_city_c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296" y="0"/>
            <a:ext cx="757684" cy="84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29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00" y="1062121"/>
            <a:ext cx="1211131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программы, направленные на модернизацию, </a:t>
            </a:r>
          </a:p>
          <a:p>
            <a:pPr indent="449580" algn="ctr"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материальной базы и обеспечение безопасности учреждений образования (2021 год)</a:t>
            </a: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900" b="1" u="sng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9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образование:</a:t>
            </a:r>
          </a:p>
          <a:p>
            <a:pPr algn="just"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благоустройство территории Д/садов №3, №4 (</a:t>
            </a:r>
            <a:r>
              <a:rPr lang="ru-RU" sz="19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20/80 %)  - 703,6 </a:t>
            </a:r>
            <a:r>
              <a:rPr lang="ru-RU" sz="19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кровли Д/сада №4 (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20/80 %) – 979,3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9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образование:</a:t>
            </a:r>
          </a:p>
          <a:p>
            <a:pPr algn="just"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паспортам безопасности (ограждение территории) (</a:t>
            </a:r>
            <a:r>
              <a:rPr lang="ru-RU" sz="19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50/50 %)  - 637,5 </a:t>
            </a:r>
            <a:r>
              <a:rPr lang="ru-RU" sz="19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sz="19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Емельяновская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СОШ, Красновская ООШ); </a:t>
            </a: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замена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оконных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блоков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Емельяновская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Луковниковская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Берновская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СОШ, Васильевская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ООШ,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Паньковская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ООШ (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20/80 %)  -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3036,3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342900" indent="-342900"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 кровли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Архангельская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ООШ, Ново-Ямская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СОШ,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Красновская ООШ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20/80 %) –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2030,8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342900" indent="-342900">
              <a:buFontTx/>
              <a:buChar char="-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плаца (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20/80 %) – 1557,0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9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9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образование:</a:t>
            </a:r>
          </a:p>
          <a:p>
            <a:pPr algn="just">
              <a:spcAft>
                <a:spcPts val="0"/>
              </a:spcAft>
            </a:pPr>
            <a:r>
              <a:rPr lang="ru-RU" sz="1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    ремонт крыльца ДШИ – 340,3 </a:t>
            </a:r>
            <a:r>
              <a:rPr lang="ru-RU" sz="19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тыс.руб</a:t>
            </a:r>
            <a:r>
              <a:rPr lang="ru-RU" sz="19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032" y="43280"/>
            <a:ext cx="734609" cy="83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24614" y="178864"/>
            <a:ext cx="10491537" cy="567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  <a:tabLst>
                <a:tab pos="219075" algn="l"/>
              </a:tabLst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000"/>
              </a:spcBef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07 «Развитие образования»</a:t>
            </a:r>
          </a:p>
          <a:p>
            <a:pPr algn="ctr">
              <a:spcBef>
                <a:spcPts val="1000"/>
              </a:spcBef>
              <a:tabLst>
                <a:tab pos="219075" algn="l"/>
              </a:tabLst>
            </a:pP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img2.freepng.ru/20180311/qqw/kisspng-student-education-school-clip-art-children-learn-illustration-5aa544d07cce89.253808881520780496511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inobr74.ru/Storage/Image/PublicationItem/Image/src/5765/%D0%AD%D0%BC%D0%B1%D0%BB%D0%B5%D0%BC%D0%B0%20%D0%B4%D0%BE%D0%BF%D0%BE%D0%B1%D1%80%D0%B0%D0%B7%D0%BE%D0%B2%D0%B0%D0%BD%D0%B8%D1%8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148" y="1780869"/>
            <a:ext cx="5091330" cy="401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967" y="48082"/>
            <a:ext cx="751517" cy="83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70219" y="214297"/>
            <a:ext cx="7452518" cy="366212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07 «Образование»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155158074"/>
              </p:ext>
            </p:extLst>
          </p:nvPr>
        </p:nvGraphicFramePr>
        <p:xfrm>
          <a:off x="169901" y="886786"/>
          <a:ext cx="11337289" cy="565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0910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metod.tgl.net.ru/wp-content/uploads/2019/10/%D0%B8%D1%81%D0%BA%D1%83%D1%81%D1%81%D1%82%D0%B2%D0%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41" y="3648900"/>
            <a:ext cx="5265420" cy="320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967" y="48082"/>
            <a:ext cx="751517" cy="83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70219" y="214297"/>
            <a:ext cx="7452518" cy="366212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08 «Культура»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13200" y="397403"/>
            <a:ext cx="42190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Старицкого района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библиотечное обслуживание населения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МБУК «Старицкая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центральная библиотека»)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2021-2023 годах ежегодно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7835,5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созданию условий 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поселения услугами организации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(МБУК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«Районный Дом культуры им.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Я.С.Потапова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6130,4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в 2022 году – 6188,4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в 2023 году – 6253,2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 среди работников учреждений культуры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(областной бюджет) в 2021-2023 годах ежегодно в сумме 16,0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повышение заработной платы работникам учреждений культуры на 2021-2023 годы ежегодно в сумме 16998,1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0569" y="548982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760677"/>
              </p:ext>
            </p:extLst>
          </p:nvPr>
        </p:nvGraphicFramePr>
        <p:xfrm>
          <a:off x="438534" y="915194"/>
          <a:ext cx="7290821" cy="34300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8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6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6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53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 Культура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35942,9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34273,0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33683,3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33753,2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культуры Старицкого района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35680,0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34002,3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95,3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33407,7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33472,5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23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правопорядка и безопасности населения Старицкого района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262,9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270,7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275,6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280,7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385733106"/>
              </p:ext>
            </p:extLst>
          </p:nvPr>
        </p:nvGraphicFramePr>
        <p:xfrm>
          <a:off x="139573" y="4075498"/>
          <a:ext cx="7876271" cy="2479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8272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" y="79375"/>
            <a:ext cx="929785" cy="103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27747" y="197307"/>
            <a:ext cx="10603831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08 «Культура»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«Развитие культуры Старицкого района»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139" y="1567543"/>
            <a:ext cx="10949051" cy="43774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 программы, направленные на укрепление и модернизацию материально-технической базы  учреждений культуры</a:t>
            </a:r>
          </a:p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установка ограждения МБУК «Старицкая МЦБ» – 51,3тыс.руб.;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приобретение дверей, установка противопожарной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естницы и эвакуационной двери МБУК «Старицкая МЦБ» – 354,9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ремонт 2 этажа здания, приобретение костюмов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12 % местный бюджет) - 143,9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комплектование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книжных фондов библиотек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50/50 %) -100,0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приобретение оборудования и мебели в части оказания поддержки лучшим сельским учреждениям культуры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99/1 %) – 2,0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Выплата денежного поощрения лучшему работнику сельского учреждения культуры,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оказания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поддержки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 сельских учреждений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99/1 %)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100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010" y="48082"/>
            <a:ext cx="783602" cy="87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90995" y="0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10 «Социальная политика»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98658" y="374227"/>
            <a:ext cx="4894729" cy="672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Старицкого района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предоставление компенсации части родительской платы за присмотр детей (областной бюджет) на 2021-2023 годы ежегодно в  сумме 3964,4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«Муниципальное управление и гражданское общество Старицкого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компенсацию расходов на оплату жилых помещений, отопления и освещения педагогическим работникам образовательных организаций, проживающим и работающим в сельской местности (областной бюджет), в 2021-2023 годах ежегодно в сумме 3726,0 тыс. руб.;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предоставления жилых помещений детям-сиротам и детям, оставшимся без попечения родителей,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в сумме 5872,7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в 2022-2023 годах – 4523,8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пенсии за выслугу лет на 2021-2023 годы ежегодно в сумме 800,0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-социальные выплаты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мед.работникам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ЦРБ в 2021-2023 годах ежегодно в сумме 78,1тыс.руб.</a:t>
            </a:r>
          </a:p>
          <a:p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«Молодежь Старицкого района»: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жильем молодых семей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1472,4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5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354" y="598346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03683"/>
              </p:ext>
            </p:extLst>
          </p:nvPr>
        </p:nvGraphicFramePr>
        <p:xfrm>
          <a:off x="0" y="955132"/>
          <a:ext cx="7198659" cy="59028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9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9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7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8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70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2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015">
                <a:tc>
                  <a:txBody>
                    <a:bodyPr/>
                    <a:lstStyle/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  Социальная политика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18921,5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15913,6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84,1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13092,3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13092,3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«Развитие образования Старицкого района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3801,5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3964,4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3964,4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3964,4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8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управление и гражданское 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общество" 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10524,9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10476,8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9127,9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9127,9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«Молодежь Старицкого района</a:t>
                      </a: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4435,1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1472,4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8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не включенные в муниципальные программы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65" marR="3446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99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967" y="27193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21924" y="197307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11 «Физическая культура и спорт»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2509" y="2679030"/>
            <a:ext cx="507076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спортивно-массовых мероприятий и соревнований, направленных на физическое воспитание детей, подростков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 на 2021-2023 годы ежегодно в сумме 331,3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площадки для мини-футбола с искусственным покрытием в 2021 году в сумме 930,0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спортивной подготовки и резерва для сборных команд области и России по видам спорта на 2021-2023 годы в сумме 173,2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801495"/>
              </p:ext>
            </p:extLst>
          </p:nvPr>
        </p:nvGraphicFramePr>
        <p:xfrm>
          <a:off x="194966" y="1017005"/>
          <a:ext cx="11663032" cy="18227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4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3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07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 Физическая культура и спорт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2161,5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1434,5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504,5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физической культуры 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спорта»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2161,5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1434,5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504,5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828422" y="647671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s://dussh-starica.tver.sportsng.ru/media/2019/09/09/1264138506/IMG_4718_-_kopiya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06" y="2677084"/>
            <a:ext cx="6275294" cy="418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50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967" y="27193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21924" y="197307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12 «Средства массовой информации»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008" y="3610098"/>
            <a:ext cx="48570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поддержку редакций районных газет на 2021-2023 годы ежегодно в сумме 1919,0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 за счет средств областного бюджета в сумме 969,0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790940"/>
              </p:ext>
            </p:extLst>
          </p:nvPr>
        </p:nvGraphicFramePr>
        <p:xfrm>
          <a:off x="194966" y="1017005"/>
          <a:ext cx="11663032" cy="21381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49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9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72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63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07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 Средства массовой информации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1917,1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1919,0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1919,0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1919,0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«Муниципальное управление и гражданское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общество Старицкого района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1917,1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1919,0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1919,0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1919,0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828422" y="647671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93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700681" y="1573452"/>
            <a:ext cx="3911637" cy="3602048"/>
          </a:xfrm>
          <a:prstGeom prst="ellipse">
            <a:avLst/>
          </a:prstGeom>
          <a:solidFill>
            <a:srgbClr val="D7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0242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864">
            <a:off x="5552391" y="406017"/>
            <a:ext cx="3860091" cy="302607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8749657" y="2354564"/>
            <a:ext cx="1902345" cy="20967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ПРОЕКТ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БЮДЖЕТА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на </a:t>
            </a:r>
            <a:r>
              <a:rPr lang="ru-RU" sz="2000" b="1" dirty="0" smtClean="0">
                <a:solidFill>
                  <a:schemeClr val="tx1"/>
                </a:solidFill>
              </a:rPr>
              <a:t>2021 2023 годы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4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72">
            <a:off x="9056462" y="-83222"/>
            <a:ext cx="3320737" cy="2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156">
            <a:off x="5675691" y="3370169"/>
            <a:ext cx="3503607" cy="27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vlasenko_eo\Local Settings\Temporary Internet Files\Content.IE5\HS04DPHK\MC90023992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878">
            <a:off x="8920006" y="4059713"/>
            <a:ext cx="3320737" cy="273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 rot="21256387">
            <a:off x="5884556" y="1256172"/>
            <a:ext cx="30344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Указы </a:t>
            </a:r>
            <a:r>
              <a:rPr lang="ru-RU" b="1" dirty="0">
                <a:solidFill>
                  <a:srgbClr val="FF0000"/>
                </a:solidFill>
              </a:rPr>
              <a:t>Президента </a:t>
            </a:r>
            <a:r>
              <a:rPr lang="ru-RU" b="1" dirty="0" smtClean="0">
                <a:solidFill>
                  <a:srgbClr val="FF0000"/>
                </a:solidFill>
              </a:rPr>
              <a:t>РФ,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Законы РФ и Тверской области, определяющие </a:t>
            </a:r>
            <a:r>
              <a:rPr lang="ru-RU" b="1" dirty="0">
                <a:solidFill>
                  <a:srgbClr val="FF0000"/>
                </a:solidFill>
              </a:rPr>
              <a:t>бюджетную политику</a:t>
            </a:r>
          </a:p>
        </p:txBody>
      </p:sp>
      <p:sp>
        <p:nvSpPr>
          <p:cNvPr id="18" name="Прямоугольник 17"/>
          <p:cNvSpPr/>
          <p:nvPr/>
        </p:nvSpPr>
        <p:spPr>
          <a:xfrm rot="705842">
            <a:off x="9456184" y="686904"/>
            <a:ext cx="26126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Прогноз социально-экономического развития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Старицкого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района </a:t>
            </a:r>
          </a:p>
        </p:txBody>
      </p:sp>
      <p:sp>
        <p:nvSpPr>
          <p:cNvPr id="19" name="Прямоугольник 18"/>
          <p:cNvSpPr/>
          <p:nvPr/>
        </p:nvSpPr>
        <p:spPr>
          <a:xfrm rot="21014653">
            <a:off x="5990962" y="3897232"/>
            <a:ext cx="26406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rgbClr val="0070C0"/>
              </a:solidFill>
            </a:endParaRPr>
          </a:p>
          <a:p>
            <a:pPr algn="ctr"/>
            <a:r>
              <a:rPr lang="ru-RU" b="1" dirty="0">
                <a:solidFill>
                  <a:srgbClr val="0033CC"/>
                </a:solidFill>
              </a:rPr>
              <a:t>Основные направления бюджетной и налоговой политики </a:t>
            </a:r>
            <a:r>
              <a:rPr lang="ru-RU" b="1" dirty="0" smtClean="0">
                <a:solidFill>
                  <a:srgbClr val="0033CC"/>
                </a:solidFill>
              </a:rPr>
              <a:t>Старицкого </a:t>
            </a:r>
            <a:r>
              <a:rPr lang="ru-RU" b="1" dirty="0">
                <a:solidFill>
                  <a:srgbClr val="0033CC"/>
                </a:solidFill>
              </a:rPr>
              <a:t>района </a:t>
            </a:r>
          </a:p>
        </p:txBody>
      </p:sp>
      <p:sp>
        <p:nvSpPr>
          <p:cNvPr id="20" name="Прямоугольник 19"/>
          <p:cNvSpPr/>
          <p:nvPr/>
        </p:nvSpPr>
        <p:spPr>
          <a:xfrm rot="437256">
            <a:off x="9247282" y="4935831"/>
            <a:ext cx="2624272" cy="922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Муниципальные программы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Старицкого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района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98466" y="-39142"/>
            <a:ext cx="83900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Приоритетные задачи </a:t>
            </a: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бюджетной и налоговой </a:t>
            </a:r>
            <a:r>
              <a:rPr lang="ru-RU" sz="2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политики Старицкого района </a:t>
            </a:r>
            <a:r>
              <a:rPr lang="ru-RU" sz="2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2021 - 2023 годы </a:t>
            </a:r>
            <a:endParaRPr lang="ru-RU" sz="25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480" y="112597"/>
            <a:ext cx="848093" cy="94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-1451" y="1158891"/>
            <a:ext cx="5670703" cy="56371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устойчивого социально-экономического развития Старицкого района;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качества жизни населения Старицкого района;</a:t>
            </a:r>
            <a:endParaRPr lang="ru-RU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сбалансированности и устойчивости бюджета в среднесрочной перспективе;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-оказание финансовой поддержки муниципальным образованиям, входящим в состав МО «Старицкий район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Тверской области;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детальная оценка принятых расходных обязательств на предмет соответствия полномочиям, отказ от обязательств не обеспеченных реальными </a:t>
            </a:r>
            <a:r>
              <a:rPr lang="ru-RU" sz="2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доходами.</a:t>
            </a:r>
            <a:endParaRPr lang="ru-RU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7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799" y="56877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21924" y="197307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14 «Межбюджетные трансферты»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60505" y="609600"/>
            <a:ext cx="109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44258240"/>
              </p:ext>
            </p:extLst>
          </p:nvPr>
        </p:nvGraphicFramePr>
        <p:xfrm>
          <a:off x="0" y="1046687"/>
          <a:ext cx="12192000" cy="581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08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Прямоугольник 15"/>
          <p:cNvSpPr>
            <a:spLocks noChangeArrowheads="1"/>
          </p:cNvSpPr>
          <p:nvPr/>
        </p:nvSpPr>
        <p:spPr bwMode="auto">
          <a:xfrm>
            <a:off x="5235575" y="6151564"/>
            <a:ext cx="1822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23.12.2020</a:t>
            </a:r>
            <a: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altLang="ru-RU" sz="1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Старица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4400" y="6492876"/>
            <a:ext cx="2133600" cy="365125"/>
          </a:xfrm>
        </p:spPr>
        <p:txBody>
          <a:bodyPr/>
          <a:lstStyle/>
          <a:p>
            <a:pPr>
              <a:defRPr/>
            </a:pPr>
            <a:fld id="{1F7CA5A3-2A0E-4945-BF9F-439E2BDF7614}" type="slidenum">
              <a:rPr lang="ru-RU" altLang="ru-RU" smtClean="0"/>
              <a:pPr>
                <a:defRPr/>
              </a:pPr>
              <a:t>21</a:t>
            </a:fld>
            <a:endParaRPr lang="ru-RU" altLang="ru-RU" dirty="0"/>
          </a:p>
        </p:txBody>
      </p:sp>
      <p:sp>
        <p:nvSpPr>
          <p:cNvPr id="12" name="Заголовок 20"/>
          <p:cNvSpPr txBox="1">
            <a:spLocks/>
          </p:cNvSpPr>
          <p:nvPr/>
        </p:nvSpPr>
        <p:spPr>
          <a:xfrm>
            <a:off x="2008094" y="245314"/>
            <a:ext cx="8751506" cy="91210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dirty="0" smtClean="0">
                <a:solidFill>
                  <a:srgbClr val="B28E1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АДМИНИСТРАЦИЯ СТАРИЦКОГО РАЙОНА </a:t>
            </a:r>
          </a:p>
          <a:p>
            <a:r>
              <a:rPr lang="ru-RU" sz="2400" b="1" dirty="0" smtClean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ТВЕРСКОЙ </a:t>
            </a:r>
            <a:r>
              <a:rPr lang="ru-RU" sz="2400" b="1" dirty="0">
                <a:solidFill>
                  <a:srgbClr val="A88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ОБЛАСТИ</a:t>
            </a:r>
          </a:p>
        </p:txBody>
      </p:sp>
      <p:pic>
        <p:nvPicPr>
          <p:cNvPr id="8" name="Picture 10" descr="staritsa_city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949" y="245314"/>
            <a:ext cx="1143008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61070" y="2939503"/>
            <a:ext cx="6096000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Старицкого района Тверской области</a:t>
            </a:r>
          </a:p>
          <a:p>
            <a:pPr algn="just">
              <a:lnSpc>
                <a:spcPct val="12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отдел администрации Старицкого района Тверской области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г.Старица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ул.Советская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д. 6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(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48263) 23 4 59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инспекции по бюджету Финансового отдела администрации Старицкого района</a:t>
            </a:r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0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205789" y="312967"/>
            <a:ext cx="8574505" cy="681644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формирования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доходной части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                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 «Старицкий район» Тверской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области, тыс. руб.</a:t>
            </a:r>
            <a:endParaRPr lang="ru-RU" sz="24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822" y="158884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13182733"/>
              </p:ext>
            </p:extLst>
          </p:nvPr>
        </p:nvGraphicFramePr>
        <p:xfrm>
          <a:off x="155822" y="1187117"/>
          <a:ext cx="11999495" cy="5670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643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032" y="133289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44842" y="197307"/>
            <a:ext cx="951296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МО «Старицкий район» Тверской области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год и на плановый период 2022 и 2023 годов, тыс. руб. </a:t>
            </a:r>
            <a:endParaRPr lang="ru-RU" sz="24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862125"/>
              </p:ext>
            </p:extLst>
          </p:nvPr>
        </p:nvGraphicFramePr>
        <p:xfrm>
          <a:off x="1" y="1407459"/>
          <a:ext cx="12191998" cy="545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5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4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36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91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87000">
                <a:tc rowSpan="2"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(оценка)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Проект решения СД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61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Доходы, всего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616769,2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667484,9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609538,9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560780,1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560667,7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558115,4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55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Расходы, всего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601060,3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666528,0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635885,9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584501,3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548093,9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556541,5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139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Условно-утвержденные расходы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5412,9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11163,8</a:t>
                      </a:r>
                      <a:endParaRPr lang="ru-RU" sz="2400" b="1" dirty="0"/>
                    </a:p>
                  </a:txBody>
                  <a:tcPr marL="82973" marR="82973" marT="45730" marB="4573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9335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(Дефицит-, профицит+)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15708,9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956,9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-26347,0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-23721,2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12573,8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1573,9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66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5"/>
          <p:cNvGraphicFramePr>
            <a:graphicFrameLocks noGrp="1"/>
          </p:cNvGraphicFramePr>
          <p:nvPr>
            <p:ph idx="1"/>
          </p:nvPr>
        </p:nvGraphicFramePr>
        <p:xfrm>
          <a:off x="2033588" y="3695701"/>
          <a:ext cx="5091112" cy="218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7"/>
          <p:cNvGraphicFramePr>
            <a:graphicFrameLocks/>
          </p:cNvGraphicFramePr>
          <p:nvPr/>
        </p:nvGraphicFramePr>
        <p:xfrm>
          <a:off x="2043113" y="4127500"/>
          <a:ext cx="3478212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10" descr="staritsa_city_c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785" y="0"/>
            <a:ext cx="790595" cy="88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97242" y="140587"/>
            <a:ext cx="8574505" cy="681644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доход бюджета </a:t>
            </a:r>
            <a:b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«Старицкий район» Тверской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области,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76538"/>
              </p:ext>
            </p:extLst>
          </p:nvPr>
        </p:nvGraphicFramePr>
        <p:xfrm>
          <a:off x="0" y="980739"/>
          <a:ext cx="12192000" cy="7247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6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3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10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02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5943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2019 год </a:t>
                      </a: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(оценка)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2021 год</a:t>
                      </a: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2022 год</a:t>
                      </a: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2023 год</a:t>
                      </a:r>
                    </a:p>
                  </a:txBody>
                  <a:tcPr marL="82973" marR="82973" marT="45730" marB="4573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48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Всего</a:t>
                      </a:r>
                      <a:endParaRPr lang="ru-RU" sz="2400" b="1" dirty="0"/>
                    </a:p>
                  </a:txBody>
                  <a:tcPr marL="82973" marR="82973" marT="45730" marB="4573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453220,1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403554,6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363324,7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354629,7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347945,4</a:t>
                      </a:r>
                      <a:endParaRPr lang="ru-RU" sz="2400" b="1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63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Дотации</a:t>
                      </a:r>
                      <a:endParaRPr lang="ru-RU" sz="2400" dirty="0"/>
                    </a:p>
                  </a:txBody>
                  <a:tcPr marL="82973" marR="82973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14951,0</a:t>
                      </a:r>
                      <a:endParaRPr lang="ru-RU" sz="2400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14058,0</a:t>
                      </a:r>
                      <a:endParaRPr lang="ru-RU" sz="2400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32560,0</a:t>
                      </a:r>
                      <a:endParaRPr lang="ru-RU" sz="2400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23053,0</a:t>
                      </a:r>
                      <a:endParaRPr lang="ru-RU" sz="2400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14679,0</a:t>
                      </a:r>
                      <a:endParaRPr lang="ru-RU" sz="2400" dirty="0"/>
                    </a:p>
                  </a:txBody>
                  <a:tcPr marL="82973" marR="82973" marT="45730" marB="4573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16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Субсидии</a:t>
                      </a:r>
                      <a:endParaRPr lang="ru-RU" sz="2400" dirty="0"/>
                    </a:p>
                  </a:txBody>
                  <a:tcPr marL="82973" marR="82973" marT="45730" marB="4573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204932,5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148108,6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98544,1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100930,1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102655,0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35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Субвенции</a:t>
                      </a:r>
                      <a:endParaRPr lang="ru-RU" sz="2400" dirty="0"/>
                    </a:p>
                  </a:txBody>
                  <a:tcPr marL="82973" marR="82973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226296,3</a:t>
                      </a:r>
                      <a:endParaRPr lang="ru-RU" sz="2400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230157,1</a:t>
                      </a:r>
                      <a:endParaRPr lang="ru-RU" sz="2400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223735,3</a:t>
                      </a:r>
                      <a:endParaRPr lang="ru-RU" sz="2400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222096,0</a:t>
                      </a:r>
                      <a:endParaRPr lang="ru-RU" sz="2400" dirty="0"/>
                    </a:p>
                  </a:txBody>
                  <a:tcPr marL="82973" marR="82973" marT="45730" marB="457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221984,5</a:t>
                      </a:r>
                      <a:endParaRPr lang="ru-RU" sz="2400" dirty="0"/>
                    </a:p>
                  </a:txBody>
                  <a:tcPr marL="82973" marR="82973" marT="45730" marB="4573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601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Иные межбюджетные трансферты</a:t>
                      </a:r>
                      <a:endParaRPr lang="ru-RU" sz="2400" dirty="0"/>
                    </a:p>
                  </a:txBody>
                  <a:tcPr marL="82973" marR="82973" marT="45730" marB="4573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7194,4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11230,9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8485,3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8550,6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8626,9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388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Безвозмездные поступления от негосударственных организаций</a:t>
                      </a:r>
                      <a:endParaRPr lang="ru-RU" sz="2400" dirty="0"/>
                    </a:p>
                  </a:txBody>
                  <a:tcPr marL="82973" marR="82973" marT="45730" marB="4573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954,1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0,0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0,0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0,0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0,0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5601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Возврат остатков прошлых лет</a:t>
                      </a:r>
                      <a:endParaRPr lang="ru-RU" sz="2400" dirty="0"/>
                    </a:p>
                  </a:txBody>
                  <a:tcPr marL="82973" marR="82973" marT="45730" marB="4573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-1108,2</a:t>
                      </a:r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marL="82973" marR="82973" marT="45730" marB="4573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723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00363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235243" y="0"/>
            <a:ext cx="10956758" cy="859357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расходной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«Старицкий район»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Тверской области по муниципальным программам, непрограммным расходам</a:t>
            </a:r>
            <a:endParaRPr lang="ru-RU" sz="20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491" y="0"/>
            <a:ext cx="785591" cy="87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480425"/>
              </p:ext>
            </p:extLst>
          </p:nvPr>
        </p:nvGraphicFramePr>
        <p:xfrm>
          <a:off x="0" y="859357"/>
          <a:ext cx="12192001" cy="5998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2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5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25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90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92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399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муниципальной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 Старицкого района 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2021-2025 годы</a:t>
                      </a:r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(оценка)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92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601060,3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666528,0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635885,9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584501,3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542681,0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545377,7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83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образования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414173,7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472558,6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352299,6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345161,8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336524,8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335280,7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83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культуры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40518,4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47732,5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44693,7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43354,7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42404,4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42469,2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92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физ. культуры и спорта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12376,5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10764,8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10847,0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9015,4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7994,6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92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Молодежь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4132,5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4369,8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4514,4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1689,9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3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правопорядка и безопасности населения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7979,4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8590,4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7310,3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9967,1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9955,2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9963,6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53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комф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условий проживания населения и благоприятной среды для развития экономики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54851,5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50877,5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137052,4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84399,3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86751,8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89704,4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53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 имуществом и земельными ресурсами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2675,6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3963,3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2914,3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2923,1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53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Муниципальное управление и гражданское общество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42055,0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46388,2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42203,3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44008,9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40883,8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40769,0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992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Управление муниципальными финансами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21396,7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19105,4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31771,8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42707,1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13743,5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14781,6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0832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туризма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1292,6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08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2147,5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1274,0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23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205789" y="0"/>
            <a:ext cx="9986211" cy="802105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расходной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«Старицкий район» Тверской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 по бюджетной классификации</a:t>
            </a:r>
            <a:endParaRPr lang="ru-RU" sz="24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879" y="0"/>
            <a:ext cx="806704" cy="90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574541"/>
              </p:ext>
            </p:extLst>
          </p:nvPr>
        </p:nvGraphicFramePr>
        <p:xfrm>
          <a:off x="0" y="900292"/>
          <a:ext cx="12192001" cy="5957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1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9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3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57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4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43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65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89213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раздела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(оценка)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746">
                <a:tc vMerge="1">
                  <a:txBody>
                    <a:bodyPr/>
                    <a:lstStyle/>
                    <a:p>
                      <a:endParaRPr lang="ru-RU" sz="105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213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601060,3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666528,0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635885,9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584501,3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542681,0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545377,7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2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38524,9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44184,4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42040,2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44131,5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42359,4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42273,9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28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деятельность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2328,6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3048,2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2800,1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2396,4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2362,3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2333,0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2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15058,1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31447,7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109522,2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83528,4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86876,8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89829,4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092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40075,9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19731,4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29135,0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1313,1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2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433317,7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498517,3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371815,0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366369,0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357307,0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356057,9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26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32104,3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33545,8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35942,9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34273,0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33683,3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33753,2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2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17843,7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21121,4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18921,5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15913,6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13092,3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13092,3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92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5593,8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3308,2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2161,5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1434,5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504,5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92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3232,6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1966,0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1917,1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1919,0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1919,0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1919,0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8879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12980,7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9657,6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21630,4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33222,8</a:t>
                      </a: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153,6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4259,2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5297,3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71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506" y="8224"/>
            <a:ext cx="809166" cy="90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83018" y="91569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01 «Общегосударственные вопросы»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135516"/>
              </p:ext>
            </p:extLst>
          </p:nvPr>
        </p:nvGraphicFramePr>
        <p:xfrm>
          <a:off x="-1" y="1003282"/>
          <a:ext cx="8934013" cy="58547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51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1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1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период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8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 Общегосударственные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вопросы, в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42040,2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44131,5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42359,4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42273,9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2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«Муниципальное управление и гражданское общество Старицкого района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28424,7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30846,8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108,5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29074,7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28989,2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правопорядка и безопасности населения Старицкого района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8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муниципальными финансами Старицкого района»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10141,4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9484,3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93,5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9484,3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9484,3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4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муниципальным имуществом и земельными ресурсами Старицкого района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2602,1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2480,9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95,3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2480,9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2480,9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1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не включенные в муниципальные программы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826,5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1274,0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154,1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1274,0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1274,0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2665" y="587942"/>
            <a:ext cx="100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34011" y="394692"/>
            <a:ext cx="325798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«Муниципальное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 гражданское 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общество»:</a:t>
            </a: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 на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гос.полномочий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созданию административных комиссий в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году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133,2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в 2022 году – 134,5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в 2023 году – 135,8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расходы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Всероссийской переписи населения в 2021 году в сумме 396,5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руб.;</a:t>
            </a:r>
          </a:p>
          <a:p>
            <a:pPr indent="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социально-культурных мероприятий 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2021-2023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годах.ежегодно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650,0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indent="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осуществление полномочий по составлению (изменению) списков кандидатов в присяжные заседатели на 2021 год в сумме 15,6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на 2022 год – 94,3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2023 год – 7,5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7491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ritsa_city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094" y="27193"/>
            <a:ext cx="886915" cy="989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21924" y="197307"/>
            <a:ext cx="7452518" cy="5678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  <a:tabLst>
                <a:tab pos="21907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03 «Национальная безопасность и правоохранительная деятельность»</a:t>
            </a:r>
            <a:endParaRPr lang="ru-RU" sz="2400" b="1" i="1" dirty="0">
              <a:solidFill>
                <a:srgbClr val="4F81B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340380"/>
              </p:ext>
            </p:extLst>
          </p:nvPr>
        </p:nvGraphicFramePr>
        <p:xfrm>
          <a:off x="1" y="1142764"/>
          <a:ext cx="7583422" cy="57296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48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2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6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1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877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Динамика,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2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01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правоохранительная деятельность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2800,1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2396,4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2362,3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2333,0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8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«Муниципальное управление и гражданское общество Старицкого района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1336,6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766,3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57,3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762,2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732,9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8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правопорядка и безопасности населения Старицкого района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1463,5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1630,1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111,4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1600,1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1600,1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684168" y="1119606"/>
            <a:ext cx="45078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9200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расходы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осуществление полномочий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РФ на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государственную регистрацию актов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гражданского состояния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(субвенции областного бюджета) в 2021 году в сумме 766,3 тыс. руб., в 2022 году – 762,2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в 2023 году – 732,9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36000" indent="34920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единой дежурно-диспетчерской службы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2021–2023 годах ежегодно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1598,0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руб.;</a:t>
            </a:r>
          </a:p>
          <a:p>
            <a:pPr marL="36000" indent="34920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мероприятий, направленных на совершенствование нормативно-правового, организационно-методического и информационного сопровождения деятельности в области безопасности дорожного движения на 2021 год в сумме 30,0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36000" indent="34920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расходы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изготовление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тематической информационной и методической литературы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2021-2023 годах ежегодно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2,1 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3367" y="765174"/>
            <a:ext cx="102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27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3994</TotalTime>
  <Words>2576</Words>
  <Application>Microsoft Office PowerPoint</Application>
  <PresentationFormat>Широкоэкранный</PresentationFormat>
  <Paragraphs>698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Cambria</vt:lpstr>
      <vt:lpstr>Georgia</vt:lpstr>
      <vt:lpstr>Times New Roman</vt:lpstr>
      <vt:lpstr>Тема Office</vt:lpstr>
      <vt:lpstr>Презентация PowerPoint</vt:lpstr>
      <vt:lpstr>Презентация PowerPoint</vt:lpstr>
      <vt:lpstr>Динамика формирования доходной части бюджета                   МО «Старицкий район» Тверской области, тыс. руб.</vt:lpstr>
      <vt:lpstr>Презентация PowerPoint</vt:lpstr>
      <vt:lpstr>Безвозмездные поступления в доход бюджета  МО «Старицкий район» Тверской области, тыс.руб.</vt:lpstr>
      <vt:lpstr>Формирование расходной части бюджета МО «Старицкий район»  Тверской области по муниципальным программам, непрограммным расходам</vt:lpstr>
      <vt:lpstr>Формирование расходной части бюджета МО «Старицкий район» Тверской области по бюджетной классификации</vt:lpstr>
      <vt:lpstr>Раздел 01 «Общегосударственные вопросы»</vt:lpstr>
      <vt:lpstr>Раздел 03 «Национальная безопасность и правоохранительная деятельность»</vt:lpstr>
      <vt:lpstr>Раздел 04 «Национальная экономика»</vt:lpstr>
      <vt:lpstr>Раздел 05 «Жилищно-коммунальное хозяйство»</vt:lpstr>
      <vt:lpstr>          Раздел 07 «Развитие образования»</vt:lpstr>
      <vt:lpstr>Презентация PowerPoint</vt:lpstr>
      <vt:lpstr>Раздел 07 «Образование»</vt:lpstr>
      <vt:lpstr>Раздел 08 «Культура»</vt:lpstr>
      <vt:lpstr>Раздел 08 «Культура»  Муниципальная программа «Развитие культуры Старицкого района»</vt:lpstr>
      <vt:lpstr>Раздел 10 «Социальная политика»</vt:lpstr>
      <vt:lpstr>Раздел 11 «Физическая культура и спорт»</vt:lpstr>
      <vt:lpstr>Раздел 12 «Средства массовой информации»</vt:lpstr>
      <vt:lpstr>Раздел 14 «Межбюджетные трансферты»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Ирина</cp:lastModifiedBy>
  <cp:revision>419</cp:revision>
  <cp:lastPrinted>2021-04-30T09:56:31Z</cp:lastPrinted>
  <dcterms:created xsi:type="dcterms:W3CDTF">2018-11-26T08:56:04Z</dcterms:created>
  <dcterms:modified xsi:type="dcterms:W3CDTF">2021-04-30T10:10:42Z</dcterms:modified>
</cp:coreProperties>
</file>