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91" r:id="rId3"/>
    <p:sldId id="262" r:id="rId4"/>
    <p:sldId id="258" r:id="rId5"/>
    <p:sldId id="281" r:id="rId6"/>
    <p:sldId id="289" r:id="rId7"/>
    <p:sldId id="290" r:id="rId8"/>
    <p:sldId id="270" r:id="rId9"/>
    <p:sldId id="271" r:id="rId10"/>
    <p:sldId id="272" r:id="rId11"/>
    <p:sldId id="273" r:id="rId12"/>
    <p:sldId id="268" r:id="rId13"/>
    <p:sldId id="267" r:id="rId14"/>
    <p:sldId id="287" r:id="rId15"/>
    <p:sldId id="274" r:id="rId16"/>
    <p:sldId id="275" r:id="rId17"/>
    <p:sldId id="276" r:id="rId18"/>
    <p:sldId id="277" r:id="rId19"/>
    <p:sldId id="292" r:id="rId20"/>
    <p:sldId id="278" r:id="rId21"/>
    <p:sldId id="288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8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                           (факт)</c:v>
                </c:pt>
                <c:pt idx="1">
                  <c:v>2019 год                                     (факт)</c:v>
                </c:pt>
                <c:pt idx="2">
                  <c:v>2020 год                       (оценка)</c:v>
                </c:pt>
                <c:pt idx="3">
                  <c:v>2021 год 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407806.8</c:v>
                </c:pt>
                <c:pt idx="1">
                  <c:v>453220.1</c:v>
                </c:pt>
                <c:pt idx="2">
                  <c:v>403554.6</c:v>
                </c:pt>
                <c:pt idx="3">
                  <c:v>363324.7</c:v>
                </c:pt>
                <c:pt idx="4">
                  <c:v>354629.7</c:v>
                </c:pt>
                <c:pt idx="5">
                  <c:v>347945.4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B-41D4-8350-4A9F105C57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налоговые и неналоговые доходы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                           (факт)</c:v>
                </c:pt>
                <c:pt idx="1">
                  <c:v>2019 год                                     (факт)</c:v>
                </c:pt>
                <c:pt idx="2">
                  <c:v>2020 год                       (оценка)</c:v>
                </c:pt>
                <c:pt idx="3">
                  <c:v>2021 год 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208962.4</c:v>
                </c:pt>
                <c:pt idx="1">
                  <c:v>214264.8</c:v>
                </c:pt>
                <c:pt idx="2">
                  <c:v>205984.3</c:v>
                </c:pt>
                <c:pt idx="3">
                  <c:v>197455.4</c:v>
                </c:pt>
                <c:pt idx="4">
                  <c:v>206038</c:v>
                </c:pt>
                <c:pt idx="5">
                  <c:v>210170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B-41D4-8350-4A9F105C5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604096"/>
        <c:axId val="243604488"/>
      </c:barChart>
      <c:catAx>
        <c:axId val="243604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604488"/>
        <c:crosses val="max"/>
        <c:auto val="1"/>
        <c:lblAlgn val="ctr"/>
        <c:lblOffset val="100"/>
        <c:noMultiLvlLbl val="0"/>
      </c:catAx>
      <c:valAx>
        <c:axId val="24360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thinThick" algn="ctr">
              <a:solidFill>
                <a:schemeClr val="tx1"/>
              </a:solidFill>
              <a:prstDash val="sys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60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160969238179408E-2"/>
          <c:y val="0.86875101140730393"/>
          <c:w val="0.94367806152364164"/>
          <c:h val="0.13124898859269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6794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62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C-44A5-BC49-7F69E1AA00EC}"/>
                </c:ext>
              </c:extLst>
            </c:dLbl>
            <c:dLbl>
              <c:idx val="1"/>
              <c:layout>
                <c:manualLayout>
                  <c:x val="-3.3875072018437966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1E6C-44A5-BC49-7F69E1AA0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C-44A5-BC49-7F69E1AA00EC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897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1E6C-44A5-BC49-7F69E1AA0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79809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6C-44A5-BC49-7F69E1AA00EC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8-1E6C-44A5-BC49-7F69E1AA0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623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6C-44A5-BC49-7F69E1AA00EC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B-1E6C-44A5-BC49-7F69E1AA0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008784"/>
        <c:axId val="349009176"/>
        <c:axId val="0"/>
      </c:bar3DChart>
      <c:catAx>
        <c:axId val="349008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9009176"/>
        <c:crosses val="autoZero"/>
        <c:auto val="1"/>
        <c:lblAlgn val="ctr"/>
        <c:lblOffset val="100"/>
        <c:noMultiLvlLbl val="0"/>
      </c:catAx>
      <c:valAx>
        <c:axId val="3490091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4900878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48"/>
  </c:spPr>
  <c:txPr>
    <a:bodyPr/>
    <a:lstStyle/>
    <a:p>
      <a:pPr>
        <a:defRPr sz="88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2"/>
            </a:pPr>
            <a:r>
              <a:rPr lang="ru-RU" dirty="0" smtClean="0"/>
              <a:t>2017 (факт)</a:t>
            </a:r>
            <a:endParaRPr lang="ru-RU" dirty="0"/>
          </a:p>
        </c:rich>
      </c:tx>
      <c:layout>
        <c:manualLayout>
          <c:xMode val="edge"/>
          <c:yMode val="edge"/>
          <c:x val="0.45972625132384826"/>
          <c:y val="1.052651250872121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txPr>
    <a:bodyPr/>
    <a:lstStyle/>
    <a:p>
      <a:pPr>
        <a:defRPr sz="1426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10"/>
      <c:depthPercent val="14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9027691479189714E-2"/>
          <c:y val="9.0896244133362433E-2"/>
          <c:w val="0.95892125647320192"/>
          <c:h val="0.6793539696426836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271759.7</c:v>
                </c:pt>
                <c:pt idx="1">
                  <c:v>261339.2</c:v>
                </c:pt>
                <c:pt idx="2">
                  <c:v>254970.2</c:v>
                </c:pt>
                <c:pt idx="3">
                  <c:v>253726.1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6-47BD-991E-29977AA6BB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69071.100000000006</c:v>
                </c:pt>
                <c:pt idx="1">
                  <c:v>75459.100000000006</c:v>
                </c:pt>
                <c:pt idx="2">
                  <c:v>73191.100000000006</c:v>
                </c:pt>
                <c:pt idx="3">
                  <c:v>73191.100000000006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6-47BD-991E-29977AA6BB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-3.3200462040720354E-3"/>
                  <c:y val="-1.7059394678050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26-472C-9E73-D8FAF26AF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22689.599999999999</c:v>
                </c:pt>
                <c:pt idx="1">
                  <c:v>21912.400000000001</c:v>
                </c:pt>
                <c:pt idx="2">
                  <c:v>21484.2</c:v>
                </c:pt>
                <c:pt idx="3">
                  <c:v>21475.9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06-47BD-991E-29977AA6BB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93.1</c:v>
                </c:pt>
                <c:pt idx="1">
                  <c:v>239.7</c:v>
                </c:pt>
                <c:pt idx="2">
                  <c:v>239.7</c:v>
                </c:pt>
                <c:pt idx="3">
                  <c:v>239.7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206-47BD-991E-29977AA6BB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2.0833335042104276E-2"/>
                  <c:y val="-6.5394346265861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26-472C-9E73-D8FAF26AF0CC}"/>
                </c:ext>
              </c:extLst>
            </c:dLbl>
            <c:dLbl>
              <c:idx val="1"/>
              <c:layout>
                <c:manualLayout>
                  <c:x val="8.1742132688823223E-3"/>
                  <c:y val="-7.9664686627650999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06-47BD-991E-29977AA6BB2E}"/>
                </c:ext>
              </c:extLst>
            </c:dLbl>
            <c:dLbl>
              <c:idx val="2"/>
              <c:layout>
                <c:manualLayout>
                  <c:x val="1.272318017742612E-2"/>
                  <c:y val="-9.892210147563766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06-47BD-991E-29977AA6BB2E}"/>
                </c:ext>
              </c:extLst>
            </c:dLbl>
            <c:dLbl>
              <c:idx val="3"/>
              <c:layout>
                <c:manualLayout>
                  <c:x val="1.9740159099422394E-2"/>
                  <c:y val="-7.7608156450320556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06-47BD-991E-29977AA6B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8294.6</c:v>
                </c:pt>
                <c:pt idx="1">
                  <c:v>7658.3</c:v>
                </c:pt>
                <c:pt idx="2">
                  <c:v>7661.5</c:v>
                </c:pt>
                <c:pt idx="3">
                  <c:v>7664.8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26-472C-9E73-D8FAF26AF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010744"/>
        <c:axId val="349011136"/>
        <c:axId val="0"/>
      </c:bar3DChart>
      <c:catAx>
        <c:axId val="349010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9011136"/>
        <c:crosses val="autoZero"/>
        <c:auto val="1"/>
        <c:lblAlgn val="ctr"/>
        <c:lblOffset val="100"/>
        <c:noMultiLvlLbl val="0"/>
      </c:catAx>
      <c:valAx>
        <c:axId val="34901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9010744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"/>
          <c:y val="0.85930745573904233"/>
          <c:w val="0.86802124523269142"/>
          <c:h val="0.1406926979188263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7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77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</a:rPr>
              <a:t>Средняя заработная плата педагогических работников муниципальных учреждений </a:t>
            </a:r>
            <a:r>
              <a:rPr lang="ru-RU" sz="1800" dirty="0" smtClean="0">
                <a:solidFill>
                  <a:schemeClr val="tx1"/>
                </a:solidFill>
              </a:rPr>
              <a:t>дополнительного </a:t>
            </a:r>
            <a:r>
              <a:rPr lang="ru-RU" sz="1800" dirty="0">
                <a:solidFill>
                  <a:schemeClr val="tx1"/>
                </a:solidFill>
              </a:rPr>
              <a:t>образования </a:t>
            </a:r>
            <a:r>
              <a:rPr lang="ru-RU" sz="1800" dirty="0" smtClean="0">
                <a:solidFill>
                  <a:schemeClr val="tx1"/>
                </a:solidFill>
              </a:rPr>
              <a:t>Старицкого </a:t>
            </a:r>
            <a:r>
              <a:rPr lang="ru-RU" sz="1800" dirty="0">
                <a:solidFill>
                  <a:schemeClr val="tx1"/>
                </a:solidFill>
              </a:rPr>
              <a:t>района, руб.</a:t>
            </a:r>
          </a:p>
        </c:rich>
      </c:tx>
      <c:layout>
        <c:manualLayout>
          <c:xMode val="edge"/>
          <c:yMode val="edge"/>
          <c:x val="0.15158909064701603"/>
          <c:y val="3.730853807457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892230487282826E-2"/>
          <c:y val="0.19563748328946154"/>
          <c:w val="0.90139465157163301"/>
          <c:h val="0.680161772368475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педагогических работников учреждений дополнительного образования Старицкого района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DE-4D5E-991A-91BC3D107526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DE-4D5E-991A-91BC3D107526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DE-4D5E-991A-91BC3D107526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DE-4D5E-991A-91BC3D107526}"/>
              </c:ext>
            </c:extLst>
          </c:dPt>
          <c:dLbls>
            <c:dLbl>
              <c:idx val="0"/>
              <c:layout>
                <c:manualLayout>
                  <c:x val="-0.10207145634373378"/>
                  <c:y val="3.5252290072145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DE-4D5E-991A-91BC3D107526}"/>
                </c:ext>
              </c:extLst>
            </c:dLbl>
            <c:dLbl>
              <c:idx val="1"/>
              <c:layout>
                <c:manualLayout>
                  <c:x val="-4.3505866638312754E-2"/>
                  <c:y val="3.4483119717126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DE-4D5E-991A-91BC3D107526}"/>
                </c:ext>
              </c:extLst>
            </c:dLbl>
            <c:dLbl>
              <c:idx val="2"/>
              <c:layout>
                <c:manualLayout>
                  <c:x val="-1.6733025630120289E-3"/>
                  <c:y val="2.491172866561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DE-4D5E-991A-91BC3D107526}"/>
                </c:ext>
              </c:extLst>
            </c:dLbl>
            <c:dLbl>
              <c:idx val="3"/>
              <c:layout>
                <c:manualLayout>
                  <c:x val="2.8446143571204494E-2"/>
                  <c:y val="-9.9857026195537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DE-4D5E-991A-91BC3D107526}"/>
                </c:ext>
              </c:extLst>
            </c:dLbl>
            <c:dLbl>
              <c:idx val="4"/>
              <c:layout>
                <c:manualLayout>
                  <c:x val="-6.0238892268433042E-2"/>
                  <c:y val="-4.8891636328013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DE-4D5E-991A-91BC3D107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  <c:pt idx="6">
                  <c:v>2021г.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16831.8</c:v>
                </c:pt>
                <c:pt idx="1">
                  <c:v>16848</c:v>
                </c:pt>
                <c:pt idx="2">
                  <c:v>22118</c:v>
                </c:pt>
                <c:pt idx="3">
                  <c:v>25228.68</c:v>
                </c:pt>
                <c:pt idx="4">
                  <c:v>29965.4</c:v>
                </c:pt>
                <c:pt idx="5">
                  <c:v>29960.7</c:v>
                </c:pt>
                <c:pt idx="6">
                  <c:v>30096.5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2DE-4D5E-991A-91BC3D107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072984"/>
        <c:axId val="352073376"/>
      </c:lineChart>
      <c:catAx>
        <c:axId val="352072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073376"/>
        <c:crosses val="autoZero"/>
        <c:auto val="1"/>
        <c:lblAlgn val="ctr"/>
        <c:lblOffset val="100"/>
        <c:noMultiLvlLbl val="0"/>
      </c:catAx>
      <c:valAx>
        <c:axId val="35207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07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Средняя заработная плата работников </a:t>
            </a:r>
            <a:r>
              <a:rPr lang="ru-RU" dirty="0" smtClean="0"/>
              <a:t>учреждений культуры Старицкого района, руб.</a:t>
            </a:r>
            <a:endParaRPr lang="ru-RU" dirty="0"/>
          </a:p>
        </c:rich>
      </c:tx>
      <c:layout>
        <c:manualLayout>
          <c:xMode val="edge"/>
          <c:yMode val="edge"/>
          <c:x val="0.15447560344626546"/>
          <c:y val="9.2150183030580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0399331680321E-2"/>
          <c:y val="0.35838721861643313"/>
          <c:w val="0.91639600668319676"/>
          <c:h val="0.462935350156586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работников РДК и МЦБ Старицкого района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039815378072204E-2"/>
                  <c:y val="7.167236457934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D2-4C38-953E-90BAEEA95619}"/>
                </c:ext>
              </c:extLst>
            </c:dLbl>
            <c:dLbl>
              <c:idx val="1"/>
              <c:layout>
                <c:manualLayout>
                  <c:x val="1.0039815378072112E-2"/>
                  <c:y val="8.191127380496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D2-4C38-953E-90BAEEA95619}"/>
                </c:ext>
              </c:extLst>
            </c:dLbl>
            <c:dLbl>
              <c:idx val="2"/>
              <c:layout>
                <c:manualLayout>
                  <c:x val="-4.0159261512288755E-2"/>
                  <c:y val="-9.7269637643390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D2-4C38-953E-90BAEEA95619}"/>
                </c:ext>
              </c:extLst>
            </c:dLbl>
            <c:dLbl>
              <c:idx val="3"/>
              <c:layout>
                <c:manualLayout>
                  <c:x val="-1.505972306710826E-2"/>
                  <c:y val="-0.1279863653202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D2-4C38-953E-90BAEEA95619}"/>
                </c:ext>
              </c:extLst>
            </c:dLbl>
            <c:dLbl>
              <c:idx val="4"/>
              <c:layout>
                <c:manualLayout>
                  <c:x val="-1.840632819313244E-2"/>
                  <c:y val="-9.7269637643390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D2-4C38-953E-90BAEEA956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  <c:pt idx="6">
                  <c:v>2021г.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10849</c:v>
                </c:pt>
                <c:pt idx="1">
                  <c:v>11824.4</c:v>
                </c:pt>
                <c:pt idx="2">
                  <c:v>17606.2</c:v>
                </c:pt>
                <c:pt idx="3">
                  <c:v>21802.799999999999</c:v>
                </c:pt>
                <c:pt idx="4">
                  <c:v>23959.5</c:v>
                </c:pt>
                <c:pt idx="5">
                  <c:v>25390.1</c:v>
                </c:pt>
                <c:pt idx="6">
                  <c:v>25390.1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D2-4C38-953E-90BAEEA95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300008"/>
        <c:axId val="5446200"/>
      </c:lineChart>
      <c:catAx>
        <c:axId val="34630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6200"/>
        <c:crosses val="autoZero"/>
        <c:auto val="1"/>
        <c:lblAlgn val="ctr"/>
        <c:lblOffset val="100"/>
        <c:noMultiLvlLbl val="0"/>
      </c:catAx>
      <c:valAx>
        <c:axId val="544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300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Динамика</a:t>
            </a:r>
            <a:r>
              <a:rPr lang="ru-RU" baseline="0" dirty="0" smtClean="0"/>
              <a:t> объема межбюджетных трансфертов (МБТ) </a:t>
            </a:r>
          </a:p>
          <a:p>
            <a:pPr>
              <a:defRPr/>
            </a:pPr>
            <a:r>
              <a:rPr lang="ru-RU" baseline="0" dirty="0" smtClean="0"/>
              <a:t>из районного бюджета бюджетам поселений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4389681758530382E-2"/>
          <c:y val="0.12816776518490738"/>
          <c:w val="0.9210269849081365"/>
          <c:h val="0.715295149306189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МБТ из районного бюджета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83333333333319E-3"/>
                  <c:y val="-3.059549537256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D1-4FF5-BD59-A33D543B6EAA}"/>
                </c:ext>
              </c:extLst>
            </c:dLbl>
            <c:dLbl>
              <c:idx val="1"/>
              <c:layout>
                <c:manualLayout>
                  <c:x val="-3.8194003224060208E-17"/>
                  <c:y val="-5.2449420638674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D1-4FF5-BD59-A33D543B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12980.7</c:v>
                </c:pt>
                <c:pt idx="1">
                  <c:v>9657.6</c:v>
                </c:pt>
                <c:pt idx="2">
                  <c:v>21630.400000000001</c:v>
                </c:pt>
                <c:pt idx="3">
                  <c:v>33222.800000000003</c:v>
                </c:pt>
                <c:pt idx="4">
                  <c:v>4259.2</c:v>
                </c:pt>
                <c:pt idx="5">
                  <c:v>5297.3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A-43FF-B5F8-9EFB0743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52074160"/>
        <c:axId val="352074552"/>
      </c:barChart>
      <c:catAx>
        <c:axId val="35207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2074552"/>
        <c:crosses val="autoZero"/>
        <c:auto val="1"/>
        <c:lblAlgn val="ctr"/>
        <c:lblOffset val="100"/>
        <c:noMultiLvlLbl val="0"/>
      </c:catAx>
      <c:valAx>
        <c:axId val="35207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207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</cdr:x>
      <cdr:y>0.20045</cdr:y>
    </cdr:from>
    <cdr:to>
      <cdr:x>0.375</cdr:x>
      <cdr:y>0.3578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11648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0.44651</cdr:x>
      <cdr:y>0.16752</cdr:y>
    </cdr:from>
    <cdr:to>
      <cdr:x>0.52151</cdr:x>
      <cdr:y>0.32487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43870" y="9734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0.29302</cdr:x>
      <cdr:y>0.23704</cdr:y>
    </cdr:from>
    <cdr:to>
      <cdr:x>0.36802</cdr:x>
      <cdr:y>0.39439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2540" y="13775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9D8C-2BC3-403D-91CC-F670CC081E3A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029A-E3C0-4977-B70B-5F26B6878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3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3234" y="10248915"/>
            <a:ext cx="2922597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97726" cy="40497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89" y="5125318"/>
            <a:ext cx="5399348" cy="485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3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67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3234" y="10248915"/>
            <a:ext cx="2922597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97726" cy="40497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89" y="5125318"/>
            <a:ext cx="5399348" cy="485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8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3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9305-C08D-4680-9D99-79D4C84F745D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1770063" y="2560261"/>
            <a:ext cx="8651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 муниципального образования «Старицкий район» Тверской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2021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 и на плановый период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2022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годов</a:t>
            </a:r>
            <a:endParaRPr lang="ru-RU" altLang="ru-RU" b="1" dirty="0">
              <a:solidFill>
                <a:srgbClr val="8E00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Прямоугольник 15"/>
          <p:cNvSpPr>
            <a:spLocks noChangeArrowheads="1"/>
          </p:cNvSpPr>
          <p:nvPr/>
        </p:nvSpPr>
        <p:spPr bwMode="auto">
          <a:xfrm>
            <a:off x="5235575" y="6151564"/>
            <a:ext cx="182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23.12.2020</a:t>
            </a: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pPr>
              <a:defRPr/>
            </a:pPr>
            <a:fld id="{1F7CA5A3-2A0E-4945-BF9F-439E2BDF7614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806824" y="5179169"/>
            <a:ext cx="10291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1" dirty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altLang="ru-RU" sz="160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Козлова Ирина Викторовна, заместитель начальника инспекции по бюджету финансового отдела администрации Старицкого района</a:t>
            </a:r>
            <a:endParaRPr lang="ru-RU" altLang="ru-RU" dirty="0">
              <a:latin typeface="Georgia" panose="02040502050405020303" pitchFamily="18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2766712" y="245314"/>
            <a:ext cx="7992888" cy="91210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РАЙОНА 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0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51" y="48082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67568" y="197307"/>
            <a:ext cx="660535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 «Национальная экономика»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72926" y="332509"/>
            <a:ext cx="4068653" cy="702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</a:t>
            </a:r>
            <a:r>
              <a:rPr lang="ru-RU" sz="13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и благоприятной среды для развития экономики Старицкого района</a:t>
            </a:r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транспортного обслуживания населения на муниципальных маршрутах регулярных перевозок по регулируемым тарифам: за счет средств областного бюджета на 2021 год в сумме 18806,7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2022 год – 20450,6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2023 год – 20216,7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за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в сумме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4701,7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2022 год –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5112,7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2023 год –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5054,2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ремонт,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на автомобильных дорогах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 местного значения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 сумме 59891,8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2022 году – 61185,3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2023 году в сумме 64430,3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средства местного бюджета в 2021 году – 14701,1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2022 году - 15654,0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2023 году - 16859,8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семинаров круглых столов на 2021-2023 года ежегодно в сумме 3,2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13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и земельными ресурсами МО «Старицкий район» Тверской области:</a:t>
            </a:r>
            <a:endParaRPr lang="ru-RU" sz="135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гидротехнических сооружений, находящихся в муниципальной собственности на 2021-2023 годы ежегодно в сумме 25,0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межевание земельных участков на 2021-2023 года ежегодно в сумме 100,0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8569" y="623914"/>
            <a:ext cx="100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58618"/>
              </p:ext>
            </p:extLst>
          </p:nvPr>
        </p:nvGraphicFramePr>
        <p:xfrm>
          <a:off x="0" y="993245"/>
          <a:ext cx="7972925" cy="5989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828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109522,2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83528,4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86876,8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89829,4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4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комфортных условий проживания населения и благоприятной среды для развития экономики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108077,4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83403,4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86751,8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89704,4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туризма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1292,6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7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МО «Старицкий район» Тверской области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82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 «Жилищно-коммунальное хозяйство»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72926" y="1304101"/>
            <a:ext cx="4033027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и благоприятной среды для развития экономики Старицкого района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в 2021 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капитального ремонта объектов теплоэнергетических комплексов на 2021 год в сумме 628,6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и содержание мест (площадок) накопления твердых коммунальных отходов на 2021 год в сумме 300,0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и земельными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 Старицкого района»: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проведения капитального ремонта общедомового имущества в многоквартирных домах на 2021-2023 годы ежегодно в сумме 195,8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организацию содержания муниципального жилого и нежилого фонда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2021-2023 годы ежегодно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121,4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1861" y="832588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038983"/>
              </p:ext>
            </p:extLst>
          </p:nvPr>
        </p:nvGraphicFramePr>
        <p:xfrm>
          <a:off x="0" y="1304101"/>
          <a:ext cx="7863842" cy="5553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6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11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  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29135,0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1313,1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2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Старицкого района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комфортных условий проживания населения и благоприятной среды для развития экономики Старицкого района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28975,0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995,9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2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t3.ftcdn.net/jpg/01/20/13/04/500_F_120130456_8EaKoNKtuEQBjRbhoUjSWuhwYURbHN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68" y="125502"/>
            <a:ext cx="2602231" cy="51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4720590" y="568642"/>
            <a:ext cx="7471410" cy="19774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системе образования осуществляется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организации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 </a:t>
            </a:r>
          </a:p>
          <a:p>
            <a:pPr eaLnBrk="1" hangingPunct="1"/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ДШИ,  ДЮСШ, Центр дополнительного образования.</a:t>
            </a:r>
            <a:endParaRPr lang="ru-RU" altLang="ru-RU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казенное учреждение (РМК)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 образования администрации Старицкого района</a:t>
            </a:r>
            <a:endParaRPr lang="ru-RU" altLang="ru-RU" sz="1750" dirty="0"/>
          </a:p>
        </p:txBody>
      </p:sp>
      <p:sp>
        <p:nvSpPr>
          <p:cNvPr id="6151" name="Содержимое 2"/>
          <p:cNvSpPr>
            <a:spLocks noGrp="1"/>
          </p:cNvSpPr>
          <p:nvPr>
            <p:ph idx="1"/>
          </p:nvPr>
        </p:nvSpPr>
        <p:spPr>
          <a:xfrm>
            <a:off x="1" y="868680"/>
            <a:ext cx="5134707" cy="1506385"/>
          </a:xfrm>
          <a:noFill/>
        </p:spPr>
        <p:txBody>
          <a:bodyPr>
            <a:noAutofit/>
          </a:bodyPr>
          <a:lstStyle/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(оценка) – 371815,0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 366369,0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(план) –  357307,0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356057,9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764894"/>
              </p:ext>
            </p:extLst>
          </p:nvPr>
        </p:nvGraphicFramePr>
        <p:xfrm>
          <a:off x="225296" y="2546107"/>
          <a:ext cx="10684750" cy="431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82832" y="53320"/>
            <a:ext cx="6906937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Раздел 07 «Развитие образования»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296" y="0"/>
            <a:ext cx="757684" cy="8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" y="1062121"/>
            <a:ext cx="12111318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программы, направленные на модернизацию, </a:t>
            </a:r>
          </a:p>
          <a:p>
            <a:pPr indent="449580" algn="ctr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материальной базы и обеспечение безопасности учреждений образования (2021 год)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9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9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образование: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благоустройство территории Д/садов №3, №4 (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20/80 %)  - 703,6 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кровли Д/сада №4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 – 979,3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образование: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паспортам безопасности (ограждение территории) (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50/50 %)  - 637,5 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Емельяновская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СОШ, Красновская ООШ); 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Емельяновская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Луковниковская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Берновская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Архангельская ООШ,  Васильевская ООШ,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Паньковская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ООШ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  - 3436,3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кровли Ново-Ямская СОШ,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Красновская ООШ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 – 1630,8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плаца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20/80 %) – 1557,0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образование: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    ремонт крыльца ДШИ – 340,3 </a:t>
            </a:r>
            <a:r>
              <a:rPr lang="ru-RU" sz="19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тыс.руб</a:t>
            </a:r>
            <a:r>
              <a:rPr lang="ru-RU" sz="1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32" y="43280"/>
            <a:ext cx="734609" cy="8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24614" y="178864"/>
            <a:ext cx="10491537" cy="567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tabLst>
                <a:tab pos="219075" algn="l"/>
              </a:tabLs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«Развитие образования»</a:t>
            </a:r>
          </a:p>
          <a:p>
            <a:pPr algn="ctr">
              <a:spcBef>
                <a:spcPts val="1000"/>
              </a:spcBef>
              <a:tabLst>
                <a:tab pos="219075" algn="l"/>
              </a:tabLst>
            </a:pP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img2.freepng.ru/20180311/qqw/kisspng-student-education-school-clip-art-children-learn-illustration-5aa544d07cce89.25380888152078049651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inobr74.ru/Storage/Image/PublicationItem/Image/src/5765/%D0%AD%D0%BC%D0%B1%D0%BB%D0%B5%D0%BC%D0%B0%20%D0%B4%D0%BE%D0%BF%D0%BE%D0%B1%D1%80%D0%B0%D0%B7%D0%BE%D0%B2%D0%B0%D0%BD%D0%B8%D1%8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48" y="1780869"/>
            <a:ext cx="5091330" cy="40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67" y="48082"/>
            <a:ext cx="751517" cy="8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70219" y="214297"/>
            <a:ext cx="7452518" cy="366212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«Образование»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55158074"/>
              </p:ext>
            </p:extLst>
          </p:nvPr>
        </p:nvGraphicFramePr>
        <p:xfrm>
          <a:off x="169901" y="886786"/>
          <a:ext cx="11337289" cy="565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91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tod.tgl.net.ru/wp-content/uploads/2019/10/%D0%B8%D1%81%D0%BA%D1%83%D1%81%D1%81%D1%82%D0%B2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41" y="3648900"/>
            <a:ext cx="5265420" cy="320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67" y="48082"/>
            <a:ext cx="751517" cy="8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70219" y="214297"/>
            <a:ext cx="7452518" cy="366212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 «Культура»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3200" y="397403"/>
            <a:ext cx="42190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Старицкого района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библиотечное обслуживание населения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«Старицкая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библиотека»)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годах ежегодно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7835,5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условий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поселения услугами организации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(МБУК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«Районный Дом культуры им.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Я.С.Потапова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6130,4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2022 году – 6188,4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2023 году – 6253,2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среди работников учреждений культуры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(областной бюджет) в 2021-2023 годах ежегодно в сумме 16,0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заработной платы работникам учреждений культуры на 2021-2023 годы ежегодно в сумме 16998,1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569" y="548982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60677"/>
              </p:ext>
            </p:extLst>
          </p:nvPr>
        </p:nvGraphicFramePr>
        <p:xfrm>
          <a:off x="438534" y="915194"/>
          <a:ext cx="7290821" cy="3430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 Культура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35942,9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34273,0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33683,3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33753,2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 Старицкого района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35680,0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34002,3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33407,7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33472,5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262,9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270,7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275,6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280,7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85733106"/>
              </p:ext>
            </p:extLst>
          </p:nvPr>
        </p:nvGraphicFramePr>
        <p:xfrm>
          <a:off x="139573" y="4075498"/>
          <a:ext cx="7876271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27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79375"/>
            <a:ext cx="929785" cy="103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7747" y="197307"/>
            <a:ext cx="10603831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 «Культура»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культуры Старицкого района»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139" y="1567543"/>
            <a:ext cx="10949051" cy="43774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программы, направленные на укрепление и модернизацию материально-технической базы  учреждений культуры</a:t>
            </a: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 ограждения МБУК «Старицкая МЦБ» – 51,3тыс.руб.;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дверей, установка противопожарной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естницы и эвакуационной двери МБУК «Старицкая МЦБ» – 354,9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2 этажа здания, приобретение костюмов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12 % местный бюджет) - 143,9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 библиотек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50/50 %) -100,0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оборудования и мебели в части оказания поддержки лучшим сельским учреждениям культуры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99/1 %) – 2,0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Выплата денежного поощрения лучшему работнику сельского учреждения культуры,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оказания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поддержки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сельских учреждений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99/1 %)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10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0" y="48082"/>
            <a:ext cx="783602" cy="8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90995" y="0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 «Социальная политика»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8658" y="374227"/>
            <a:ext cx="4894729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Старицкого района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компенсации части родительской платы за присмотр детей (областной бюджет) на 2021-2023 годы ежегодно в  сумме 3964,4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«Муниципальное управление и гражданское общество Старицкого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компенсацию расходов на оплату жилых помещений, отопления и освещения педагогическим работникам образовательных организаций, проживающим и работающим в сельской местности (областной бюджет), в 2021-2023 годах ежегодно в сумме 3726,0 тыс. руб.;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предоставления жилых помещений детям-сиротам и детям, оставшимся без попечения родителей,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в сумме 5872,7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2022-2023 годах – 4523,8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пенсии за выслугу лет на 2021-2023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сумме 800,0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-социальные выплаты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мед.работникам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 в 2021-2023 годах ежегодно в сумме 78,1тыс.руб.</a:t>
            </a: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«Молодежь Старицкого района»: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жильем молодых семей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1472,4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354" y="598346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03683"/>
              </p:ext>
            </p:extLst>
          </p:nvPr>
        </p:nvGraphicFramePr>
        <p:xfrm>
          <a:off x="0" y="955132"/>
          <a:ext cx="7198659" cy="5902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8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0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01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 Социальная политика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18921,5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15913,6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13092,3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13092,3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«Развитие образования Старицкого района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3801,5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3964,4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3964,4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3964,4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8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управление и гражданское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общество" 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10524,9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10476,8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9127,9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9127,9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«Молодежь Старицкого района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4435,1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1472,4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8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не включенные в муниципальные программы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9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67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 «Физическая культура и спорт»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509" y="2679030"/>
            <a:ext cx="50707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спортивно-массовых мероприятий и соревнований, направленных на физическое воспитание детей, подростков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на 2021-2023 годы ежегодно в сумме 331,3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площадки для мини-футбола с искусственным покрытием в 2021 году в сумме 930,0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спортивной подготовки и резерва для сборных команд области и России по видам спорта на 2021-2023 годы в сумме 173,2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01495"/>
              </p:ext>
            </p:extLst>
          </p:nvPr>
        </p:nvGraphicFramePr>
        <p:xfrm>
          <a:off x="194966" y="1017005"/>
          <a:ext cx="11663032" cy="18227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4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7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2161,5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1434,5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физической культуры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спорта»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2161,5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28422" y="647671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dussh-starica.tver.sportsng.ru/media/2019/09/09/1264138506/IMG_4718_-_kopiy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06" y="2677084"/>
            <a:ext cx="6275294" cy="4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67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12 «Средства массовой информации»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008" y="3610098"/>
            <a:ext cx="48570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редакций районных газет на 2021-2023 годы ежегодно в сумме 1919,0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за счет средств областного бюджета в сумме 969,0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790940"/>
              </p:ext>
            </p:extLst>
          </p:nvPr>
        </p:nvGraphicFramePr>
        <p:xfrm>
          <a:off x="194966" y="1017005"/>
          <a:ext cx="11663032" cy="21381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4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7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 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общество Старицкого района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28422" y="647671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9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00681" y="1573452"/>
            <a:ext cx="3911637" cy="3602048"/>
          </a:xfrm>
          <a:prstGeom prst="ellipse">
            <a:avLst/>
          </a:prstGeom>
          <a:solidFill>
            <a:srgbClr val="D7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42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864">
            <a:off x="5552391" y="406017"/>
            <a:ext cx="3860091" cy="302607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8749657" y="2354564"/>
            <a:ext cx="1902345" cy="2096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ПРОЕКТ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БЮДЖЕТА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</a:rPr>
              <a:t>2021 2023 годы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72">
            <a:off x="9056462" y="-83222"/>
            <a:ext cx="3320737" cy="2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56">
            <a:off x="5675691" y="3370169"/>
            <a:ext cx="3503607" cy="27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78">
            <a:off x="8920006" y="4059713"/>
            <a:ext cx="3320737" cy="27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256387">
            <a:off x="5884556" y="1256172"/>
            <a:ext cx="3034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Указы </a:t>
            </a:r>
            <a:r>
              <a:rPr lang="ru-RU" b="1" dirty="0">
                <a:solidFill>
                  <a:srgbClr val="FF0000"/>
                </a:solidFill>
              </a:rPr>
              <a:t>Президента </a:t>
            </a:r>
            <a:r>
              <a:rPr lang="ru-RU" b="1" dirty="0" smtClean="0">
                <a:solidFill>
                  <a:srgbClr val="FF0000"/>
                </a:solidFill>
              </a:rPr>
              <a:t>РФ,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Законы РФ и Тверской области, определяющие </a:t>
            </a:r>
            <a:r>
              <a:rPr lang="ru-RU" b="1" dirty="0">
                <a:solidFill>
                  <a:srgbClr val="FF0000"/>
                </a:solidFill>
              </a:rPr>
              <a:t>бюджетную политику</a:t>
            </a:r>
          </a:p>
        </p:txBody>
      </p:sp>
      <p:sp>
        <p:nvSpPr>
          <p:cNvPr id="18" name="Прямоугольник 17"/>
          <p:cNvSpPr/>
          <p:nvPr/>
        </p:nvSpPr>
        <p:spPr>
          <a:xfrm rot="705842">
            <a:off x="9456184" y="686904"/>
            <a:ext cx="261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Старицкого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района </a:t>
            </a:r>
          </a:p>
        </p:txBody>
      </p:sp>
      <p:sp>
        <p:nvSpPr>
          <p:cNvPr id="19" name="Прямоугольник 18"/>
          <p:cNvSpPr/>
          <p:nvPr/>
        </p:nvSpPr>
        <p:spPr>
          <a:xfrm rot="21014653">
            <a:off x="5990962" y="3897232"/>
            <a:ext cx="2640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Основные направления бюджетной и налоговой политики </a:t>
            </a:r>
            <a:r>
              <a:rPr lang="ru-RU" b="1" dirty="0" smtClean="0">
                <a:solidFill>
                  <a:srgbClr val="0033CC"/>
                </a:solidFill>
              </a:rPr>
              <a:t>Старицкого </a:t>
            </a:r>
            <a:r>
              <a:rPr lang="ru-RU" b="1" dirty="0">
                <a:solidFill>
                  <a:srgbClr val="0033CC"/>
                </a:solidFill>
              </a:rPr>
              <a:t>района </a:t>
            </a:r>
          </a:p>
        </p:txBody>
      </p:sp>
      <p:sp>
        <p:nvSpPr>
          <p:cNvPr id="20" name="Прямоугольник 19"/>
          <p:cNvSpPr/>
          <p:nvPr/>
        </p:nvSpPr>
        <p:spPr>
          <a:xfrm rot="437256">
            <a:off x="9247282" y="4935831"/>
            <a:ext cx="2624272" cy="922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Старицкого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района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98466" y="-39142"/>
            <a:ext cx="83900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Приоритетные задачи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бюджетной и налоговой 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политики Старицкого района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2021 - 2023 годы </a:t>
            </a:r>
            <a:endParaRPr lang="ru-RU" sz="25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480" y="112597"/>
            <a:ext cx="848093" cy="9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-1451" y="1158891"/>
            <a:ext cx="5670703" cy="5637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социально-экономического развития Старицкого района;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качества жизни населения Старицкого района;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сбалансированности и устойчивости бюджета в среднесрочной перспективе;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-оказание финансовой поддержки муниципальным образованиям, входящим в состав МО «Старицкий район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Тверской области;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детальная оценка принятых расходных обязательств на предмет соответствия полномочиям, отказ от обязательств не обеспеченных реальными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доходами.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99" y="56877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 «Межбюджетные трансферты»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0505" y="609600"/>
            <a:ext cx="109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44258240"/>
              </p:ext>
            </p:extLst>
          </p:nvPr>
        </p:nvGraphicFramePr>
        <p:xfrm>
          <a:off x="0" y="1046687"/>
          <a:ext cx="12192000" cy="581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08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Прямоугольник 15"/>
          <p:cNvSpPr>
            <a:spLocks noChangeArrowheads="1"/>
          </p:cNvSpPr>
          <p:nvPr/>
        </p:nvSpPr>
        <p:spPr bwMode="auto">
          <a:xfrm>
            <a:off x="5235575" y="6151564"/>
            <a:ext cx="182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23.12.2020</a:t>
            </a: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pPr>
              <a:defRPr/>
            </a:pPr>
            <a:fld id="{1F7CA5A3-2A0E-4945-BF9F-439E2BDF7614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2008094" y="245314"/>
            <a:ext cx="8751506" cy="91210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РАЙОНА 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1070" y="2939503"/>
            <a:ext cx="6096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Старицкого района Тверской области</a:t>
            </a: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Старицкого района Тверской области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г.Старица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ул.Советская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 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48263) 23 4 59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инспекции по бюджету Финансового отдела администрации Старицкого района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32" y="133289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44842" y="197307"/>
            <a:ext cx="95129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МО «Старицкий район» Тверской области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 и на плановый период 2022 и 2023 годов, тыс. руб. 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862125"/>
              </p:ext>
            </p:extLst>
          </p:nvPr>
        </p:nvGraphicFramePr>
        <p:xfrm>
          <a:off x="1" y="1407459"/>
          <a:ext cx="12191998" cy="545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4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6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9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7000"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(оценка)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Проект решения СД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61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Доходы, всего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616769,2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667484,9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609538,9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560780,1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560667,7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558115,4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55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Расходы, всего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601060,3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666528,0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635885,9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584501,3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548093,9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556541,5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39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Условно-утвержденные расходы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5412,9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11163,8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933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(Дефицит-, профицит+)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15708,9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956,9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-26347,0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-23721,2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12573,8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1573,9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05789" y="31296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формирования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доходной части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              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тыс. руб.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22" y="158884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13182733"/>
              </p:ext>
            </p:extLst>
          </p:nvPr>
        </p:nvGraphicFramePr>
        <p:xfrm>
          <a:off x="155822" y="1187117"/>
          <a:ext cx="11999495" cy="567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64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33588" y="3695701"/>
          <a:ext cx="5091112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7"/>
          <p:cNvGraphicFramePr>
            <a:graphicFrameLocks/>
          </p:cNvGraphicFramePr>
          <p:nvPr/>
        </p:nvGraphicFramePr>
        <p:xfrm>
          <a:off x="2043113" y="4127500"/>
          <a:ext cx="3478212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85" y="0"/>
            <a:ext cx="790595" cy="88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97242" y="14058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доход бюджета 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76538"/>
              </p:ext>
            </p:extLst>
          </p:nvPr>
        </p:nvGraphicFramePr>
        <p:xfrm>
          <a:off x="0" y="980739"/>
          <a:ext cx="12192000" cy="724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3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594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2019 год 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(оценка)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8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Всего</a:t>
                      </a:r>
                      <a:endParaRPr lang="ru-RU" sz="2400" b="1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453220,1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403554,6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363324,7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354629,7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347945,4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6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Дотации</a:t>
                      </a:r>
                      <a:endParaRPr lang="ru-RU" sz="2400" dirty="0"/>
                    </a:p>
                  </a:txBody>
                  <a:tcPr marL="82973" marR="8297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14951,0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14058,0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32560,0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23053,0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14679,0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16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Субсидии</a:t>
                      </a:r>
                      <a:endParaRPr lang="ru-RU" sz="2400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204932,5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148108,6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98544,1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100930,1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102655,0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Субвенции</a:t>
                      </a:r>
                      <a:endParaRPr lang="ru-RU" sz="2400" dirty="0"/>
                    </a:p>
                  </a:txBody>
                  <a:tcPr marL="82973" marR="8297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226296,3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230157,1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223735,3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222096,0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221984,5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60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Иные межбюджетные трансферты</a:t>
                      </a:r>
                      <a:endParaRPr lang="ru-RU" sz="2400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7194,4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11230,9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8485,3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8550,6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8626,9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388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Безвозмездные поступления от негосударственных организаций</a:t>
                      </a:r>
                      <a:endParaRPr lang="ru-RU" sz="2400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954,1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0,0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0,0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0,0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0,0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60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Возврат остатков прошлых лет</a:t>
                      </a:r>
                      <a:endParaRPr lang="ru-RU" sz="2400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-1108,2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23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0036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35243" y="0"/>
            <a:ext cx="10956758" cy="85935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Тверской области по муниципальным программам, непрограммным расходам</a:t>
            </a:r>
            <a:endParaRPr lang="ru-RU" sz="20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91" y="0"/>
            <a:ext cx="785591" cy="8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480425"/>
              </p:ext>
            </p:extLst>
          </p:nvPr>
        </p:nvGraphicFramePr>
        <p:xfrm>
          <a:off x="0" y="859357"/>
          <a:ext cx="12192001" cy="5998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25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90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9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99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муниципальной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Старицкого района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2021-2025 годы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601060,3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666528,0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635885,9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584501,3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542681,0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545377,7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414173,7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472558,6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352299,6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345161,8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336524,8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335280,7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40518,4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47732,5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44693,7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43354,7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42404,4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42469,2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физ. культуры и спорта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12376,5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10764,8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10847,0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9015,4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4132,5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4369,8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1689,9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правопорядка и безопасности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7979,4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8590,4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9967,1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комф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условий проживания населения и благоприятной среды для развития экономики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54851,5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50877,5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137052,4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84399,3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86751,8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89704,4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3963,3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2914,3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управление и гражданское общество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42055,0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46388,2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42203,3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44008,9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40883,8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40769,0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21396,7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19105,4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31771,8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42707,1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13743,5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14781,6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туризма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05789" y="0"/>
            <a:ext cx="9986211" cy="802105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по бюджетной классификации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79" y="0"/>
            <a:ext cx="806704" cy="90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574541"/>
              </p:ext>
            </p:extLst>
          </p:nvPr>
        </p:nvGraphicFramePr>
        <p:xfrm>
          <a:off x="0" y="900292"/>
          <a:ext cx="12192001" cy="5957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1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4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4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9213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раздела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746">
                <a:tc vMerge="1">
                  <a:txBody>
                    <a:bodyPr/>
                    <a:lstStyle/>
                    <a:p>
                      <a:endParaRPr lang="ru-RU" sz="105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601060,3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666528,0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635885,9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584501,3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542681,0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545377,7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38524,9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44184,4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42040,2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44131,5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42359,4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42273,9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2328,6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3048,2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2396,4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2333,0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15058,1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31447,7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109522,2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83528,4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86876,8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89829,4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9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40075,9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19731,4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29135,0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1313,1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433317,7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498517,3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371815,0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366369,0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357307,0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356057,9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2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32104,3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33545,8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35942,9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34273,0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33683,3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33753,2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17843,7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21121,4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18921,5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15913,6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13092,3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13092,3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5593,8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3308,2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2161,5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3232,6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87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12980,7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9657,6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21630,4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33222,8</a:t>
                      </a: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4259,2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5297,3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7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06" y="8224"/>
            <a:ext cx="809166" cy="90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83018" y="91569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 «Общегосударственные вопросы»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135516"/>
              </p:ext>
            </p:extLst>
          </p:nvPr>
        </p:nvGraphicFramePr>
        <p:xfrm>
          <a:off x="-1" y="1003282"/>
          <a:ext cx="8934013" cy="58547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5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1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Общегосударственные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вопросы, в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42040,2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44131,5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42359,4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42273,9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 общество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28424,7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30846,8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29074,7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28989,2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муниципальными финансами Старицкого района»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10141,4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9484,3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9484,3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9484,3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4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2602,1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2480,9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2480,9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2480,9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не включенные в муниципальные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826,5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1274,0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154,1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1274,0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1274,0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2665" y="587942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4011" y="394692"/>
            <a:ext cx="32579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«Муниципальное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гражданское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гос.полномочий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созданию административных комиссий 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133,2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в 2022 году – 134,5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в 2023 году – 135,8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Всероссийской переписи населения в 2021 году в сумме 396,5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</a:p>
          <a:p>
            <a:pPr indent="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социально-культурных мероприятий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годах.ежегодно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650,0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indent="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полномочий по составлению (изменению) списков кандидатов в присяжные заседатели на 2021 год в сумме 15,6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2022 год – 94,3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2023 год – 7,5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49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94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 «Национальная безопасность и правоохранительная деятельность»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40380"/>
              </p:ext>
            </p:extLst>
          </p:nvPr>
        </p:nvGraphicFramePr>
        <p:xfrm>
          <a:off x="1" y="1142764"/>
          <a:ext cx="7583422" cy="57296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4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87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2800,1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2396,4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2362,3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2333,0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 общество Старицкого района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1336,6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766,3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762,2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732,9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1463,5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1630,1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1600,1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1600,1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84168" y="1119606"/>
            <a:ext cx="4507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00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расходы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осуществление полномочий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РФ 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государственную регистрацию актов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гражданского состояния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(субвенции областного бюджета) в 2021 году в сумме 766,3 тыс. руб., в 2022 году – 762,2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в 2023 году – 732,9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6000" indent="3492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единой дежурно-диспетчерской службы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2021–2023 годах ежегодно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1598,0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 marL="36000" indent="3492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мероприятий, направленных на совершенствование нормативно-правового, организационно-методического и информационного сопровождения деятельности в области безопасности дорожного движения на 2021 год в сумме 30,0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6000" indent="3492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изготовление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тематической информационной и методической литературы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годах ежегодно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3367" y="765174"/>
            <a:ext cx="102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2571</Words>
  <Application>Microsoft Office PowerPoint</Application>
  <PresentationFormat>Широкоэкранный</PresentationFormat>
  <Paragraphs>693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Cambria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Динамика формирования доходной части бюджета                   МО «Старицкий район» Тверской области, тыс. руб.</vt:lpstr>
      <vt:lpstr>Безвозмездные поступления в доход бюджета  МО «Старицкий район» Тверской области, тыс.руб.</vt:lpstr>
      <vt:lpstr>Формирование расходной части бюджета МО «Старицкий район»  Тверской области по муниципальным программам, непрограммным расходам</vt:lpstr>
      <vt:lpstr>Формирование расходной части бюджета МО «Старицкий район» Тверской области по бюджетной классификации</vt:lpstr>
      <vt:lpstr>Раздел 01 «Общегосударственные вопросы»</vt:lpstr>
      <vt:lpstr>Раздел 03 «Национальная безопасность и правоохранительная деятельность»</vt:lpstr>
      <vt:lpstr>Раздел 04 «Национальная экономика»</vt:lpstr>
      <vt:lpstr>Раздел 05 «Жилищно-коммунальное хозяйство»</vt:lpstr>
      <vt:lpstr>          Раздел 07 «Развитие образования»</vt:lpstr>
      <vt:lpstr>Презентация PowerPoint</vt:lpstr>
      <vt:lpstr>Раздел 07 «Образование»</vt:lpstr>
      <vt:lpstr>Раздел 08 «Культура»</vt:lpstr>
      <vt:lpstr>Раздел 08 «Культура»  Муниципальная программа «Развитие культуры Старицкого района»</vt:lpstr>
      <vt:lpstr>Раздел 10 «Социальная политика»</vt:lpstr>
      <vt:lpstr>Раздел 11 «Физическая культура и спорт»</vt:lpstr>
      <vt:lpstr>Раздел 12 «Средства массовой информации»</vt:lpstr>
      <vt:lpstr>Раздел 14 «Межбюджетные трансферты»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Ирина</cp:lastModifiedBy>
  <cp:revision>417</cp:revision>
  <cp:lastPrinted>2020-12-19T14:35:27Z</cp:lastPrinted>
  <dcterms:created xsi:type="dcterms:W3CDTF">2018-11-26T08:56:04Z</dcterms:created>
  <dcterms:modified xsi:type="dcterms:W3CDTF">2020-12-19T14:35:54Z</dcterms:modified>
</cp:coreProperties>
</file>