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1" r:id="rId3"/>
    <p:sldId id="262" r:id="rId4"/>
    <p:sldId id="258" r:id="rId5"/>
    <p:sldId id="284" r:id="rId6"/>
    <p:sldId id="286" r:id="rId7"/>
    <p:sldId id="281" r:id="rId8"/>
    <p:sldId id="289" r:id="rId9"/>
    <p:sldId id="290" r:id="rId10"/>
    <p:sldId id="270" r:id="rId11"/>
    <p:sldId id="271" r:id="rId12"/>
    <p:sldId id="272" r:id="rId13"/>
    <p:sldId id="273" r:id="rId14"/>
    <p:sldId id="268" r:id="rId15"/>
    <p:sldId id="267" r:id="rId16"/>
    <p:sldId id="287" r:id="rId17"/>
    <p:sldId id="274" r:id="rId18"/>
    <p:sldId id="275" r:id="rId19"/>
    <p:sldId id="276" r:id="rId20"/>
    <p:sldId id="277" r:id="rId21"/>
    <p:sldId id="278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                            (факт)</c:v>
                </c:pt>
                <c:pt idx="1">
                  <c:v>2018 год                                     (факт)</c:v>
                </c:pt>
                <c:pt idx="2">
                  <c:v>2019 год                       (перв. бюджет)</c:v>
                </c:pt>
                <c:pt idx="3">
                  <c:v>2019 год                         (оценка)</c:v>
                </c:pt>
                <c:pt idx="4">
                  <c:v>2020 год          (план)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197263</c:v>
                </c:pt>
                <c:pt idx="1">
                  <c:v>208962.4</c:v>
                </c:pt>
                <c:pt idx="2">
                  <c:v>188013.6</c:v>
                </c:pt>
                <c:pt idx="3">
                  <c:v>194023.6</c:v>
                </c:pt>
                <c:pt idx="4">
                  <c:v>205984.3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год                            (факт)</c:v>
                </c:pt>
                <c:pt idx="1">
                  <c:v>2018 год                                     (факт)</c:v>
                </c:pt>
                <c:pt idx="2">
                  <c:v>2019 год                       (перв. бюджет)</c:v>
                </c:pt>
                <c:pt idx="3">
                  <c:v>2019 год                         (оценка)</c:v>
                </c:pt>
                <c:pt idx="4">
                  <c:v>2020 год          (план)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349801.6</c:v>
                </c:pt>
                <c:pt idx="1">
                  <c:v>407806.8</c:v>
                </c:pt>
                <c:pt idx="2">
                  <c:v>295106.8</c:v>
                </c:pt>
                <c:pt idx="3">
                  <c:v>434170.3</c:v>
                </c:pt>
                <c:pt idx="4">
                  <c:v>302811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895960"/>
        <c:axId val="316896352"/>
      </c:barChart>
      <c:catAx>
        <c:axId val="316895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896352"/>
        <c:crosses val="max"/>
        <c:auto val="1"/>
        <c:lblAlgn val="ctr"/>
        <c:lblOffset val="100"/>
        <c:noMultiLvlLbl val="0"/>
      </c:catAx>
      <c:valAx>
        <c:axId val="3168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thinThick" algn="ctr">
              <a:solidFill>
                <a:schemeClr val="tx1"/>
              </a:solidFill>
              <a:prstDash val="sys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89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60969238179408E-2"/>
          <c:y val="0.86875101140730393"/>
          <c:w val="0.94367806152364164"/>
          <c:h val="0.13124898859269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2"/>
            </a:pPr>
            <a:r>
              <a:rPr lang="ru-RU" dirty="0" smtClean="0"/>
              <a:t>2017 (факт)</a:t>
            </a:r>
            <a:endParaRPr lang="ru-RU" dirty="0"/>
          </a:p>
        </c:rich>
      </c:tx>
      <c:layout>
        <c:manualLayout>
          <c:xMode val="edge"/>
          <c:yMode val="edge"/>
          <c:x val="0.45972625132384826"/>
          <c:y val="1.05265125087212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027691479189714E-2"/>
          <c:y val="9.0896244133362433E-2"/>
          <c:w val="0.95892125647320192"/>
          <c:h val="0.679353969642683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(факт)</c:v>
                </c:pt>
                <c:pt idx="1">
                  <c:v>2019 (перв. бюджет)</c:v>
                </c:pt>
                <c:pt idx="2">
                  <c:v>2019 (оценка)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335.8</c:v>
                </c:pt>
                <c:pt idx="1">
                  <c:v>205.1</c:v>
                </c:pt>
                <c:pt idx="2">
                  <c:v>256.2</c:v>
                </c:pt>
                <c:pt idx="3">
                  <c:v>223.3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06-47BD-991E-29977AA6B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(факт)</c:v>
                </c:pt>
                <c:pt idx="1">
                  <c:v>2019 (перв. бюджет)</c:v>
                </c:pt>
                <c:pt idx="2">
                  <c:v>2019 (оценка)</c:v>
                </c:pt>
                <c:pt idx="3">
                  <c:v>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62.5</c:v>
                </c:pt>
                <c:pt idx="2">
                  <c:v>212</c:v>
                </c:pt>
                <c:pt idx="3">
                  <c:v>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06-47BD-991E-29977AA6B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3.3200462040720354E-3"/>
                  <c:y val="-1.705939467805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(факт)</c:v>
                </c:pt>
                <c:pt idx="1">
                  <c:v>2019 (перв. бюджет)</c:v>
                </c:pt>
                <c:pt idx="2">
                  <c:v>2019 (оценка)</c:v>
                </c:pt>
                <c:pt idx="3">
                  <c:v>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20.7</c:v>
                </c:pt>
                <c:pt idx="1">
                  <c:v>16.8</c:v>
                </c:pt>
                <c:pt idx="2">
                  <c:v>25.8</c:v>
                </c:pt>
                <c:pt idx="3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206-47BD-991E-29977AA6B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(0,23млн.руб. ежегодно)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 (факт)</c:v>
                </c:pt>
                <c:pt idx="1">
                  <c:v>2019 (перв. бюджет)</c:v>
                </c:pt>
                <c:pt idx="2">
                  <c:v>2019 (оценка)</c:v>
                </c:pt>
                <c:pt idx="3">
                  <c:v>2020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206-47BD-991E-29977AA6BB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2.0833335042104276E-2"/>
                  <c:y val="-6.539434626586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742132688823223E-3"/>
                  <c:y val="-7.966468662765099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206-47BD-991E-29977AA6BB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72318017742612E-2"/>
                  <c:y val="-9.8922101475637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206-47BD-991E-29977AA6BB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40159099422394E-2"/>
                  <c:y val="-7.760815645032055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206-47BD-991E-29977AA6BB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(факт)</c:v>
                </c:pt>
                <c:pt idx="1">
                  <c:v>2019 (перв. бюджет)</c:v>
                </c:pt>
                <c:pt idx="2">
                  <c:v>2019 (оценка)</c:v>
                </c:pt>
                <c:pt idx="3">
                  <c:v>2020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8.5</c:v>
                </c:pt>
                <c:pt idx="1">
                  <c:v>7.4</c:v>
                </c:pt>
                <c:pt idx="2">
                  <c:v>8.9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0523272"/>
        <c:axId val="250522880"/>
        <c:axId val="0"/>
      </c:bar3DChart>
      <c:catAx>
        <c:axId val="25052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522880"/>
        <c:crosses val="autoZero"/>
        <c:auto val="1"/>
        <c:lblAlgn val="ctr"/>
        <c:lblOffset val="100"/>
        <c:noMultiLvlLbl val="0"/>
      </c:catAx>
      <c:valAx>
        <c:axId val="2505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523272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"/>
          <c:y val="0.85930745573904233"/>
          <c:w val="0.99988935366546561"/>
          <c:h val="0.1406925442609576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77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Средняя заработная плата педагогических работников муниципальных учреждений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дополнительного образования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Старицкого района, руб.</a:t>
            </a:r>
          </a:p>
        </c:rich>
      </c:tx>
      <c:layout>
        <c:manualLayout>
          <c:xMode val="edge"/>
          <c:yMode val="edge"/>
          <c:x val="0.19007504959629271"/>
          <c:y val="1.6806136539438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учреждений дополнительного образования Старицкого района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0207145634373378"/>
                  <c:y val="3.525229007214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505866638312754E-2"/>
                  <c:y val="3.448311971712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33025630120289E-3"/>
                  <c:y val="2.49117286656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446143571204494E-2"/>
                  <c:y val="-9.985702619553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238892268433042E-2"/>
                  <c:y val="-4.889163632801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16831.8</c:v>
                </c:pt>
                <c:pt idx="1">
                  <c:v>16848</c:v>
                </c:pt>
                <c:pt idx="2">
                  <c:v>22118</c:v>
                </c:pt>
                <c:pt idx="3">
                  <c:v>25228.68</c:v>
                </c:pt>
                <c:pt idx="4">
                  <c:v>29965.4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522488"/>
        <c:axId val="250521704"/>
      </c:lineChart>
      <c:catAx>
        <c:axId val="25052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521704"/>
        <c:crosses val="autoZero"/>
        <c:auto val="1"/>
        <c:lblAlgn val="ctr"/>
        <c:lblOffset val="100"/>
        <c:noMultiLvlLbl val="0"/>
      </c:catAx>
      <c:valAx>
        <c:axId val="25052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52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Средняя заработная плата работников РДК и МЦБ Старицкого </a:t>
            </a:r>
            <a:r>
              <a:rPr lang="ru-RU" dirty="0" smtClean="0"/>
              <a:t>района, руб.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РДК и МЦБ Старицкого района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039815378072112E-2"/>
                  <c:y val="8.191127380496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59261512288755E-2"/>
                  <c:y val="-9.726963764339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5972306710826E-2"/>
                  <c:y val="-0.127986365320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0632819313244E-2"/>
                  <c:y val="-9.72696376433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10849</c:v>
                </c:pt>
                <c:pt idx="1">
                  <c:v>11824</c:v>
                </c:pt>
                <c:pt idx="2">
                  <c:v>17606.2</c:v>
                </c:pt>
                <c:pt idx="3">
                  <c:v>21802.799999999999</c:v>
                </c:pt>
                <c:pt idx="4">
                  <c:v>23956.6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954272"/>
        <c:axId val="320954664"/>
      </c:lineChart>
      <c:catAx>
        <c:axId val="3209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54664"/>
        <c:crosses val="autoZero"/>
        <c:auto val="1"/>
        <c:lblAlgn val="ctr"/>
        <c:lblOffset val="100"/>
        <c:noMultiLvlLbl val="0"/>
      </c:catAx>
      <c:valAx>
        <c:axId val="32095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5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межбюджетных трансфертов (МБТ) </a:t>
            </a:r>
          </a:p>
          <a:p>
            <a:pPr>
              <a:defRPr/>
            </a:pPr>
            <a:r>
              <a:rPr lang="ru-RU" baseline="0" dirty="0" smtClean="0"/>
              <a:t>из районного бюджета бюджетам поселений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389681758530382E-2"/>
          <c:y val="0.12816776518490738"/>
          <c:w val="0.9210269849081365"/>
          <c:h val="0.71529514930618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поселений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  <c:pt idx="5">
                  <c:v>2019г.</c:v>
                </c:pt>
                <c:pt idx="6">
                  <c:v>2020г.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48905.599999999999</c:v>
                </c:pt>
                <c:pt idx="1">
                  <c:v>46502.8</c:v>
                </c:pt>
                <c:pt idx="2">
                  <c:v>49886.5</c:v>
                </c:pt>
                <c:pt idx="3">
                  <c:v>55438.5</c:v>
                </c:pt>
                <c:pt idx="4">
                  <c:v>59093.5</c:v>
                </c:pt>
                <c:pt idx="5">
                  <c:v>64161.3</c:v>
                </c:pt>
                <c:pt idx="6">
                  <c:v>62654.7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МБТ из районного бюджета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19E-3"/>
                  <c:y val="-3.059549537256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94003224060208E-17"/>
                  <c:y val="-5.244942063867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</c:v>
                </c:pt>
                <c:pt idx="5">
                  <c:v>2019г.</c:v>
                </c:pt>
                <c:pt idx="6">
                  <c:v>2020г.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4324.8</c:v>
                </c:pt>
                <c:pt idx="1">
                  <c:v>2577</c:v>
                </c:pt>
                <c:pt idx="2">
                  <c:v>15003.5</c:v>
                </c:pt>
                <c:pt idx="3">
                  <c:v>18385.2</c:v>
                </c:pt>
                <c:pt idx="4">
                  <c:v>18628</c:v>
                </c:pt>
                <c:pt idx="5">
                  <c:v>9657.6</c:v>
                </c:pt>
                <c:pt idx="6">
                  <c:v>8884.2999999999993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9857992"/>
        <c:axId val="319858384"/>
      </c:barChart>
      <c:catAx>
        <c:axId val="31985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858384"/>
        <c:crosses val="autoZero"/>
        <c:auto val="1"/>
        <c:lblAlgn val="ctr"/>
        <c:lblOffset val="100"/>
        <c:noMultiLvlLbl val="0"/>
      </c:catAx>
      <c:valAx>
        <c:axId val="31985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85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97136"/>
        <c:axId val="316897528"/>
        <c:axId val="0"/>
      </c:bar3DChart>
      <c:catAx>
        <c:axId val="31689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6897528"/>
        <c:crosses val="autoZero"/>
        <c:auto val="1"/>
        <c:lblAlgn val="ctr"/>
        <c:lblOffset val="100"/>
        <c:noMultiLvlLbl val="0"/>
      </c:catAx>
      <c:valAx>
        <c:axId val="316897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68971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2020 (план)</a:t>
            </a:r>
          </a:p>
          <a:p>
            <a:pPr>
              <a:defRPr sz="2800"/>
            </a:pPr>
            <a:endParaRPr lang="ru-RU" sz="2800" dirty="0"/>
          </a:p>
        </c:rich>
      </c:tx>
      <c:layout>
        <c:manualLayout>
          <c:xMode val="edge"/>
          <c:yMode val="edge"/>
          <c:x val="0.6482714816265267"/>
          <c:y val="6.743353500281107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948818897637883E-4"/>
          <c:y val="0.20566004759671544"/>
          <c:w val="0.90658168403617312"/>
          <c:h val="0.68434143798008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  <a:sp3d>
                <a:contourClr>
                  <a:schemeClr val="bg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10-4F2F-89E8-2A276D67DE9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0-4F2F-89E8-2A276D67DE92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710-4F2F-89E8-2A276D67D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10-4F2F-89E8-2A276D67D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710-4F2F-89E8-2A276D67DE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10-4F2F-89E8-2A276D67DE92}"/>
              </c:ext>
            </c:extLst>
          </c:dPt>
          <c:dLbls>
            <c:dLbl>
              <c:idx val="0"/>
              <c:layout>
                <c:manualLayout>
                  <c:x val="8.0536089238845143E-2"/>
                  <c:y val="-0.4483980530205271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7619832677165351E-2"/>
                      <c:h val="0.177385151805558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880952629059318"/>
                  <c:y val="0.189454887347518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243044475270057"/>
                  <c:y val="-6.69082042416019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70233759842519"/>
                  <c:y val="-3.6424304036399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4009394379432103E-2"/>
                  <c:y val="-0.133168940839366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166398.29999999999</c:v>
                </c:pt>
                <c:pt idx="1">
                  <c:v>12396.8</c:v>
                </c:pt>
                <c:pt idx="2">
                  <c:v>6260.1</c:v>
                </c:pt>
                <c:pt idx="3">
                  <c:v>1655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10-4F2F-89E8-2A276D67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  <a:effectLst/>
      </c:spPr>
    </c:plotArea>
    <c:legend>
      <c:legendPos val="r"/>
      <c:layout>
        <c:manualLayout>
          <c:xMode val="edge"/>
          <c:yMode val="edge"/>
          <c:x val="0.76163328412073494"/>
          <c:y val="8.6001497228379756E-2"/>
          <c:w val="0.21724716976390257"/>
          <c:h val="0.82874154167916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79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2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2018 (факт)</a:t>
            </a:r>
            <a:endParaRPr lang="ru-RU" dirty="0"/>
          </a:p>
        </c:rich>
      </c:tx>
      <c:layout>
        <c:manualLayout>
          <c:xMode val="edge"/>
          <c:yMode val="edge"/>
          <c:x val="0.44087698444371592"/>
          <c:y val="2.5334931165629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2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184"/>
      <c:depthPercent val="10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24864592451479"/>
          <c:y val="0.19463444456177834"/>
          <c:w val="0.58864898524319964"/>
          <c:h val="0.627787503915864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(факт)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9B-4307-AE04-6E91C8F92EB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9B-4307-AE04-6E91C8F92EB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9B-4307-AE04-6E91C8F92E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9B-4307-AE04-6E91C8F92E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9B-4307-AE04-6E91C8F92EB6}"/>
              </c:ext>
            </c:extLst>
          </c:dPt>
          <c:dLbls>
            <c:dLbl>
              <c:idx val="0"/>
              <c:layout>
                <c:manualLayout>
                  <c:x val="-4.5730566459867117E-2"/>
                  <c:y val="-2.00100029241775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77096120724627"/>
                  <c:y val="-0.34824387600456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9594885549206157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918457313722684"/>
                  <c:y val="8.48773102081020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30024805752586281"/>
                  <c:y val="-0.111720776182698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Госпошлины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162563.1</c:v>
                </c:pt>
                <c:pt idx="1">
                  <c:v>11018.6</c:v>
                </c:pt>
                <c:pt idx="2">
                  <c:v>6669</c:v>
                </c:pt>
                <c:pt idx="3">
                  <c:v>1630.9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9B-4307-AE04-6E91C8F9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26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97"/>
            </a:pPr>
            <a:r>
              <a:rPr lang="ru-RU" dirty="0" smtClean="0"/>
              <a:t>2019 (оценка) </a:t>
            </a:r>
            <a:endParaRPr lang="ru-RU" dirty="0"/>
          </a:p>
        </c:rich>
      </c:tx>
      <c:layout>
        <c:manualLayout>
          <c:xMode val="edge"/>
          <c:yMode val="edge"/>
          <c:x val="0.26909663659851429"/>
          <c:y val="1.704346592793728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13144506126948E-3"/>
          <c:y val="0.44165230309955572"/>
          <c:w val="0.79655316524790487"/>
          <c:h val="0.55633383430897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56-4502-94EF-97B336BFD1C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56-4502-94EF-97B336BFD1CE}"/>
              </c:ext>
            </c:extLst>
          </c:dPt>
          <c:dLbls>
            <c:dLbl>
              <c:idx val="0"/>
              <c:layout>
                <c:manualLayout>
                  <c:x val="0.22071832496071153"/>
                  <c:y val="-0.135025370794528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4952857831231"/>
                      <c:h val="0.20845575175556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631568351756319"/>
                  <c:y val="0.202041216074311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6974940938857461"/>
                  <c:y val="-4.16018164885510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268268802263444"/>
                  <c:y val="-8.69170699784628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148556.5</c:v>
                </c:pt>
                <c:pt idx="1">
                  <c:v>12458.2</c:v>
                </c:pt>
                <c:pt idx="2">
                  <c:v>6234.2</c:v>
                </c:pt>
                <c:pt idx="3">
                  <c:v>1572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156-4502-94EF-97B336BFD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2020 (план)</a:t>
            </a:r>
          </a:p>
          <a:p>
            <a:pPr>
              <a:defRPr sz="2800"/>
            </a:pPr>
            <a:endParaRPr lang="ru-RU" sz="2800" dirty="0"/>
          </a:p>
        </c:rich>
      </c:tx>
      <c:layout>
        <c:manualLayout>
          <c:xMode val="edge"/>
          <c:yMode val="edge"/>
          <c:x val="0.73120570575661259"/>
          <c:y val="0.1208197722191874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99708469190445"/>
          <c:y val="0.28380275063004712"/>
          <c:w val="0.67921148157048961"/>
          <c:h val="0.67242019408651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10-4F2F-89E8-2A276D67DE9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0-4F2F-89E8-2A276D67DE9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0288032029356874E-2"/>
                  <c:y val="-8.36838153752903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697044079080618E-2"/>
                  <c:y val="-0.115123530464880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761028820457244E-2"/>
                  <c:y val="-2.586324913200887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11985.1</c:v>
                </c:pt>
                <c:pt idx="1">
                  <c:v>6783.7</c:v>
                </c:pt>
                <c:pt idx="2">
                  <c:v>505.3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10-4F2F-89E8-2A276D67DE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57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2018 (факт)</a:t>
            </a:r>
            <a:endParaRPr lang="ru-RU" sz="2800" dirty="0"/>
          </a:p>
        </c:rich>
      </c:tx>
      <c:layout>
        <c:manualLayout>
          <c:xMode val="edge"/>
          <c:yMode val="edge"/>
          <c:x val="9.3336287965138903E-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28478530063682E-2"/>
          <c:y val="0.15053426921290183"/>
          <c:w val="0.53811779046758557"/>
          <c:h val="0.65611249919742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9B-4307-AE04-6E91C8F92EB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9B-4307-AE04-6E91C8F92EB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6.1482220302430557E-2"/>
                  <c:y val="-0.107023207625362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745326043829158E-2"/>
                  <c:y val="0.182447760210102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554376946441107E-2"/>
                  <c:y val="-8.51479648121551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материальных и нематериальных активов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13321</c:v>
                </c:pt>
                <c:pt idx="1">
                  <c:v>12421</c:v>
                </c:pt>
                <c:pt idx="2">
                  <c:v>1338.1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9B-4307-AE04-6E91C8F92E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60834541945819665"/>
          <c:y val="2.7244794218541361E-4"/>
          <c:w val="0.38944028718546786"/>
          <c:h val="0.9997276016173654"/>
        </c:manualLayout>
      </c:layout>
      <c:overlay val="0"/>
      <c:txPr>
        <a:bodyPr/>
        <a:lstStyle/>
        <a:p>
          <a:pPr>
            <a:defRPr sz="1600" b="1" kern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2019 </a:t>
            </a:r>
            <a:r>
              <a:rPr lang="ru-RU" sz="2800" baseline="0" dirty="0" smtClean="0"/>
              <a:t>(оценка)</a:t>
            </a:r>
            <a:endParaRPr lang="ru-RU" sz="2800" dirty="0"/>
          </a:p>
        </c:rich>
      </c:tx>
      <c:layout>
        <c:manualLayout>
          <c:xMode val="edge"/>
          <c:yMode val="edge"/>
          <c:x val="0.5268379952838077"/>
          <c:y val="0.1222812121694441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67959118746558"/>
          <c:y val="0.34315855202040996"/>
          <c:w val="0.51119855617030163"/>
          <c:h val="0.63214076372000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9B-4307-AE04-6E91C8F92EB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9B-4307-AE04-6E91C8F92EB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9.7485171850762414E-2"/>
                  <c:y val="-5.90528094057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483213161754565E-2"/>
                  <c:y val="-6.949854952341492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6333263547466479"/>
                  <c:y val="3.57544989044282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земли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13131.7</c:v>
                </c:pt>
                <c:pt idx="1">
                  <c:v>11815.8</c:v>
                </c:pt>
                <c:pt idx="2">
                  <c:v>255.2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9B-4307-AE04-6E91C8F92E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E6C-44A5-BC49-7F69E1AA00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E6C-44A5-BC49-7F69E1AA00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039608"/>
        <c:axId val="251040000"/>
        <c:axId val="0"/>
      </c:bar3DChart>
      <c:catAx>
        <c:axId val="251039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1040000"/>
        <c:crosses val="autoZero"/>
        <c:auto val="1"/>
        <c:lblAlgn val="ctr"/>
        <c:lblOffset val="100"/>
        <c:noMultiLvlLbl val="0"/>
      </c:catAx>
      <c:valAx>
        <c:axId val="251040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5103960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0.78535</cdr:y>
    </cdr:from>
    <cdr:to>
      <cdr:x>0.075</cdr:x>
      <cdr:y>0.93879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673462"/>
          <a:ext cx="818253" cy="717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0.09835</cdr:x>
      <cdr:y>0.11759</cdr:y>
    </cdr:from>
    <cdr:to>
      <cdr:x>0.16472</cdr:x>
      <cdr:y>0.18108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9037" y="683348"/>
          <a:ext cx="809183" cy="368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53230,4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0.11128</cdr:x>
      <cdr:y>0.18151</cdr:y>
    </cdr:from>
    <cdr:to>
      <cdr:x>0.14892</cdr:x>
      <cdr:y>0.32782</cdr:y>
    </cdr:to>
    <cdr:sp macro="" textlink="">
      <cdr:nvSpPr>
        <cdr:cNvPr id="3" name="Штриховая стрелка вправо 2"/>
        <cdr:cNvSpPr/>
      </cdr:nvSpPr>
      <cdr:spPr>
        <a:xfrm xmlns:a="http://schemas.openxmlformats.org/drawingml/2006/main" rot="16200000">
          <a:off x="1161003" y="1250484"/>
          <a:ext cx="850254" cy="458907"/>
        </a:xfrm>
        <a:prstGeom xmlns:a="http://schemas.openxmlformats.org/drawingml/2006/main" prst="strip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всего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</cdr:x>
      <cdr:y>0.20045</cdr:y>
    </cdr:from>
    <cdr:to>
      <cdr:x>0.375</cdr:x>
      <cdr:y>0.3578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164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0.44651</cdr:x>
      <cdr:y>0.16752</cdr:y>
    </cdr:from>
    <cdr:to>
      <cdr:x>0.52151</cdr:x>
      <cdr:y>0.32487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43870" y="9734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0.29302</cdr:x>
      <cdr:y>0.23704</cdr:y>
    </cdr:from>
    <cdr:to>
      <cdr:x>0.36802</cdr:x>
      <cdr:y>0.39439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2540" y="1377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0.22336</cdr:x>
      <cdr:y>0.12188</cdr:y>
    </cdr:from>
    <cdr:to>
      <cdr:x>0.31057</cdr:x>
      <cdr:y>0.19872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23186" y="708298"/>
          <a:ext cx="1063265" cy="446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49079,8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0.36526</cdr:x>
      <cdr:y>0.12188</cdr:y>
    </cdr:from>
    <cdr:to>
      <cdr:x>0.43503</cdr:x>
      <cdr:y>0.20604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53240" y="708298"/>
          <a:ext cx="850636" cy="48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64890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0.48923</cdr:x>
      <cdr:y>0.12188</cdr:y>
    </cdr:from>
    <cdr:to>
      <cdr:x>0.57292</cdr:x>
      <cdr:y>0.19572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964701" y="708298"/>
          <a:ext cx="1020377" cy="429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73823,7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0.61789</cdr:x>
      <cdr:y>0.12188</cdr:y>
    </cdr:from>
    <cdr:to>
      <cdr:x>0.69289</cdr:x>
      <cdr:y>0.20022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533352" y="708298"/>
          <a:ext cx="914400" cy="45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77721,5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0.75132</cdr:x>
      <cdr:y>0.12188</cdr:y>
    </cdr:from>
    <cdr:to>
      <cdr:x>0.82632</cdr:x>
      <cdr:y>0.19516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160042" y="708298"/>
          <a:ext cx="914400" cy="42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73818,9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0.8801</cdr:x>
      <cdr:y>0.12203</cdr:y>
    </cdr:from>
    <cdr:to>
      <cdr:x>0.9551</cdr:x>
      <cdr:y>0.1953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0730153" y="709146"/>
          <a:ext cx="914400" cy="42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71539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7162" y="9440868"/>
            <a:ext cx="294853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30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70" y="4721227"/>
            <a:ext cx="5447264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423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886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67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7162" y="9440868"/>
            <a:ext cx="294853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9400" cy="3730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70" y="4721227"/>
            <a:ext cx="5447264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70063" y="2560261"/>
            <a:ext cx="8651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муниципального образования «Старицкий район»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2020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23.12.2019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6824" y="5179169"/>
            <a:ext cx="10291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Лупик Ольга Геннадьевна, заместитель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главы администрации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Старицкого района, заведующая финансовым отделом администрации Старицкого района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766712" y="245314"/>
            <a:ext cx="7992888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6" y="8224"/>
            <a:ext cx="809166" cy="9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3018" y="91569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95383"/>
              </p:ext>
            </p:extLst>
          </p:nvPr>
        </p:nvGraphicFramePr>
        <p:xfrm>
          <a:off x="127238" y="1003282"/>
          <a:ext cx="8651630" cy="55944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7228"/>
                <a:gridCol w="1045184"/>
                <a:gridCol w="1104345"/>
                <a:gridCol w="1084623"/>
                <a:gridCol w="1183227"/>
                <a:gridCol w="1217023"/>
              </a:tblGrid>
              <a:tr h="3556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5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2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44851,6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41780,9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40070,2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40166,3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28471,3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28957,3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27221,7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27291,3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Старицкого района»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9030,6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9043,2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9066,8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9091,9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2517,1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2517,1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2517,1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3014,6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1235,9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1237,2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1238,6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2665" y="58794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4011" y="394692"/>
            <a:ext cx="32579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«Муниципальное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гражданское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 по созданию административных комиссий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годах в сумме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132,0тыс.руб.;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по ЗАГС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сумме 598,7 тыс. руб.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за счет районного бюджета;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в 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386,6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мероп-риятий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650,0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4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93894"/>
              </p:ext>
            </p:extLst>
          </p:nvPr>
        </p:nvGraphicFramePr>
        <p:xfrm>
          <a:off x="115552" y="1142764"/>
          <a:ext cx="7453059" cy="5547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7053"/>
                <a:gridCol w="1048600"/>
                <a:gridCol w="946419"/>
                <a:gridCol w="994394"/>
                <a:gridCol w="1023772"/>
                <a:gridCol w="982821"/>
              </a:tblGrid>
              <a:tr h="3787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3078,1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3458,9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2854,4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2122,3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1290,4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1787,7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2122,3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2122,3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2122,3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84168" y="1119606"/>
            <a:ext cx="4507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полномочий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государственную регистрацию актов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2020г. За счет субвенций областного бюджета  - 1336,6тыс. руб.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единой дежурно-диспетчерской службы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сумме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2090,2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и распространение тематической информационной и методической литературы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сумме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67" y="765174"/>
            <a:ext cx="102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51" y="480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«Национальная экономика»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671691"/>
            <a:ext cx="42190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6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6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обслуживания населения на маршрутах автомобильного транспорта между поселениями в границах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– 22295,9тыс.руб., в том числе 4459,2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местного бюджета, 17836,7 </a:t>
            </a:r>
            <a:r>
              <a:rPr lang="ru-RU" sz="16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областного бюджета; </a:t>
            </a:r>
          </a:p>
          <a:p>
            <a:pPr algn="just"/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ремонт,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 автомобильных дорогах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местного значения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2020г. – 43915тыс.руб., в том числе 7611,9тыс.руб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местного бюджета,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36303,1тыс.руб. за счет областного бюджета;</a:t>
            </a:r>
          </a:p>
          <a:p>
            <a:pPr algn="just"/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-межбюджетные трансферты на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дорожной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границах населенных пунктов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в 2020г. – 4846,3тыс.руб.</a:t>
            </a:r>
            <a:endParaRPr lang="ru-RU" sz="16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569" y="623914"/>
            <a:ext cx="10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11930"/>
              </p:ext>
            </p:extLst>
          </p:nvPr>
        </p:nvGraphicFramePr>
        <p:xfrm>
          <a:off x="229351" y="1037892"/>
          <a:ext cx="7695028" cy="5573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865"/>
                <a:gridCol w="1132342"/>
                <a:gridCol w="1081120"/>
                <a:gridCol w="961079"/>
                <a:gridCol w="1039524"/>
                <a:gridCol w="1040098"/>
              </a:tblGrid>
              <a:tr h="30979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2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2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40657,8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71394,1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175,6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81079,9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85014,1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88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40545,8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71060,4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80929,8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84862,0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2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туризма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779,0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88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МО «Старицкий район» Тверской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2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«Жилищно-коммунальное хозяйство»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649011"/>
            <a:ext cx="421907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капитального ремонта объектов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теплоэнергетического комплекса в 2020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1121,3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модернизацию объектов теплоснабжения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3000тыс.руб.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Старицкого района»: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взносы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общего имущества МКД, согласно реестра муниципальных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861" y="83258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20456"/>
              </p:ext>
            </p:extLst>
          </p:nvPr>
        </p:nvGraphicFramePr>
        <p:xfrm>
          <a:off x="162882" y="1261431"/>
          <a:ext cx="7691573" cy="5280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112"/>
                <a:gridCol w="888557"/>
                <a:gridCol w="777488"/>
                <a:gridCol w="939579"/>
                <a:gridCol w="1031908"/>
                <a:gridCol w="1082929"/>
              </a:tblGrid>
              <a:tr h="6317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8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5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 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21791,3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5292,2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2330,9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3354,0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5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8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21622,1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5121,3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3183,4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3.ftcdn.net/jpg/01/20/13/04/500_F_120130456_8EaKoNKtuEQBjRbhoUjSWuhwYURbHN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68" y="125502"/>
            <a:ext cx="2602231" cy="5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20590" y="568642"/>
            <a:ext cx="7471410" cy="19774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образования осуществляется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организации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ДШИ,  ДЮСШ, Центр дополнительного образования.</a:t>
            </a:r>
            <a:endParaRPr lang="ru-RU" alt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казенное учреждение (РМК)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образования администрации Старицкого района</a:t>
            </a:r>
            <a:endParaRPr lang="ru-RU" altLang="ru-RU" sz="1750" dirty="0"/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>
          <a:xfrm>
            <a:off x="1" y="868680"/>
            <a:ext cx="5134707" cy="1677426"/>
          </a:xfrm>
          <a:noFill/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(факт) – 433,3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0624" indent="-384048"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бюджет) – 388,8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(оценка) –  503,1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(план) –  323,6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32392"/>
              </p:ext>
            </p:extLst>
          </p:nvPr>
        </p:nvGraphicFramePr>
        <p:xfrm>
          <a:off x="1" y="2180491"/>
          <a:ext cx="10910046" cy="467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82832" y="53320"/>
            <a:ext cx="6906937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Раздел 07 «Развитие образования»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96" y="0"/>
            <a:ext cx="757684" cy="8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7912"/>
            <a:ext cx="1211131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и обеспечение безопасности учреждений образования (2020г)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-благоустройство территории Д/сада №3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20/80)  - 300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ограждения территории Д/сада №4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50/50) – 666,7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паспортам безопасности: замена АПС Ново-Ямская СОШ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50/50)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- 924,4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капитальный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санитарных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  Ново-Ямская СОШ 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20/80) 338,8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замена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Ново-Ямская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СОШ, Красновская ООШ, Архангельская ООШ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20/80)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1375,4тыс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школьных автобусов Красновская ООШ,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Бабинская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 65,5тыс.руб.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-оснащение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(баян, домра, аккордеон, синтезатор, акустическое пианино, интерактивный комплект для кабинета теоретических дисциплин, радиосистема вокальная) ДШИ в рамках реализации нац. проекта «Культура»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5/95%) 92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монтаж светодиодных светильников в ДШИ 62,5тыс.руб.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43280"/>
            <a:ext cx="734609" cy="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4614" y="178864"/>
            <a:ext cx="10491537" cy="56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«Развитие образования»</a:t>
            </a: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g2.freepng.ru/20180311/qqw/kisspng-student-education-school-clip-art-children-learn-illustration-5aa544d07cce89.25380888152078049651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obr74.ru/Storage/Image/PublicationItem/Image/src/5765/%D0%AD%D0%BC%D0%B1%D0%BB%D0%B5%D0%BC%D0%B0%20%D0%B4%D0%BE%D0%BF%D0%BE%D0%B1%D1%80%D0%B0%D0%B7%D0%BE%D0%B2%D0%B0%D0%BD%D0%B8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8" y="1780869"/>
            <a:ext cx="5091330" cy="40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«Образование»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93558321"/>
              </p:ext>
            </p:extLst>
          </p:nvPr>
        </p:nvGraphicFramePr>
        <p:xfrm>
          <a:off x="169901" y="621320"/>
          <a:ext cx="7589781" cy="592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61549" y="1135278"/>
            <a:ext cx="4530451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района»: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муниципальных услуг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дополнительного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5202,0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муниципальных услуг Детской школой искусств в 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7154,9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Старицкого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-оказание муниципальных услуг Детско-юношеской спортивной школой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7519,2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tod.tgl.net.ru/wp-content/uploads/2019/10/%D0%B8%D1%81%D0%BA%D1%83%D1%81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0" y="3625702"/>
            <a:ext cx="5265420" cy="32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200" y="397403"/>
            <a:ext cx="4219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«Старицкая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7943,1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(МБУК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Я.С.Потапова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5828,8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среди работников учреждений культуры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в сумме 14,0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569" y="54898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62277"/>
              </p:ext>
            </p:extLst>
          </p:nvPr>
        </p:nvGraphicFramePr>
        <p:xfrm>
          <a:off x="194967" y="949841"/>
          <a:ext cx="7612600" cy="3161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184"/>
                <a:gridCol w="1185752"/>
                <a:gridCol w="922768"/>
                <a:gridCol w="810759"/>
                <a:gridCol w="1033847"/>
                <a:gridCol w="1047290"/>
              </a:tblGrid>
              <a:tr h="547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0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к пред.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33545,8*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33687,2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33470,7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33623,5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1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33403,0*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33416,0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33188,6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33330,2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5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282,1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17360140"/>
              </p:ext>
            </p:extLst>
          </p:nvPr>
        </p:nvGraphicFramePr>
        <p:xfrm>
          <a:off x="139573" y="4075497"/>
          <a:ext cx="7589781" cy="24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7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79375"/>
            <a:ext cx="929785" cy="103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7747" y="197307"/>
            <a:ext cx="1060383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Старицкого района»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31657"/>
            <a:ext cx="12192001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 и обеспечение безопасности учреждений культуры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комнат РДК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11,5/88,5%) – 69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оборудования и инструментов – 281,1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50/50%) -100,0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оборудования и мебели в части оказания поддержки лучшим сельским учреждениям культуры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1/99%) – 2,0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-проведение ремонта малого зала РДК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5/95%) – 20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сценических костюмов в РДК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нац. проекта «Культура»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5/95%) – 3,2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50/50%) -100,0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хореографического зала в РДК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5/95%)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сценических костюмов в РДК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5/95%)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25,7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50/50%) -100,0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0" y="48082"/>
            <a:ext cx="783602" cy="8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0995" y="0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«Социальная политика»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8658" y="374227"/>
            <a:ext cx="489472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-субсидии на компенсацию части родительской платы за д/сады на 2020г. – 3801,5тыс.руб.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и гражданское общество Старицкого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-субвенции на компенсацию расходов на оплату жилых помещений, отопления и освещения педагогическим работникам образовательных организаций, проживающим и работающим в сельской местности, в 2020-2022г. - 3870тыс. руб. ежегодно;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обеспечение предоставления жилых помещений детям-сиротам и детям, оставшимся без попечения родителей,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4194,7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выплаты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в 2020г. – 83,1тыс.руб.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«Молодежь Старицкого района»: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молодых семей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3290,2тыс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354" y="598346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8382"/>
              </p:ext>
            </p:extLst>
          </p:nvPr>
        </p:nvGraphicFramePr>
        <p:xfrm>
          <a:off x="0" y="955132"/>
          <a:ext cx="7189470" cy="5853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318"/>
                <a:gridCol w="903642"/>
                <a:gridCol w="994410"/>
                <a:gridCol w="1005840"/>
                <a:gridCol w="1051560"/>
                <a:gridCol w="1028700"/>
              </a:tblGrid>
              <a:tr h="3266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6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периоду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533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 Социальная политика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21905,3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16263,5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13845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18162,7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образования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90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и гражданское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общество" 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13663,4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9171,8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6650,1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10844,9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3393,4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3516,3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2020-2022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20006" y="4059713"/>
            <a:ext cx="3320737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</a:t>
            </a:r>
            <a:r>
              <a:rPr lang="ru-RU" b="1" dirty="0">
                <a:solidFill>
                  <a:srgbClr val="0033CC"/>
                </a:solidFill>
              </a:rPr>
              <a:t>района </a:t>
            </a: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247282" y="4935831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466" y="-39142"/>
            <a:ext cx="8390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Приоритетные задачи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 Старицкого района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2020 - 2022 годы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-1451" y="1158891"/>
            <a:ext cx="5670703" cy="5637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качества жизни населения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и устойчивости бюджета в среднесрочной перспективе;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-оказание финансовой поддержки муниципальным образованиям, входящим в состав МО «Старицкий район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Тверской 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детальная оценка принятых расходных обязательств на предмет соответствия полномочиям, отказ от обязательств не обеспеченных реальными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доходами.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«Физическая культура и спорт»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79030"/>
            <a:ext cx="59167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муниципальной программы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 Старицкого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на 2020 год: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и соревнований, направленных на физическое воспитание детей, подростков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- 489,2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для людей с ограниченными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 оборудованием, инвентарем, экипировкой для футбольного и хоккейного клубов, участвующих в чемпионате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установка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футбольных мини полей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с.Емельяново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д.Архангельское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площадка ГТО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-Ямская), приобретение комплектов уличных тренажеров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ст.Старица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2шт.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,)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20/80%) - 2158,0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59842"/>
              </p:ext>
            </p:extLst>
          </p:nvPr>
        </p:nvGraphicFramePr>
        <p:xfrm>
          <a:off x="0" y="1017002"/>
          <a:ext cx="12192000" cy="16897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88238"/>
                <a:gridCol w="1961124"/>
                <a:gridCol w="1324330"/>
                <a:gridCol w="1724941"/>
                <a:gridCol w="1752103"/>
                <a:gridCol w="1341264"/>
              </a:tblGrid>
              <a:tr h="306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3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3609,6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3609,6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1890,6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647671"/>
            <a:ext cx="102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dussh-starica.tver.sportsng.ru/media/2019/09/09/1264138506/IMG_4718_-_kopiy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2677084"/>
            <a:ext cx="6275294" cy="4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9" y="5687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«Межбюджетные трансферты»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05" y="609600"/>
            <a:ext cx="109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52442583"/>
              </p:ext>
            </p:extLst>
          </p:nvPr>
        </p:nvGraphicFramePr>
        <p:xfrm>
          <a:off x="0" y="1046687"/>
          <a:ext cx="12192000" cy="58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8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23.12.2019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района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района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3 72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Старицкого района, 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финансовым отделом администрации Старицкого района Тверской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О.Г.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Лупик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13328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842" y="197307"/>
            <a:ext cx="95129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МО «Старицкий район» Тверской области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2020 - 2022 годы, тыс. руб.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17934"/>
              </p:ext>
            </p:extLst>
          </p:nvPr>
        </p:nvGraphicFramePr>
        <p:xfrm>
          <a:off x="1" y="1407458"/>
          <a:ext cx="12191998" cy="540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070"/>
                <a:gridCol w="1575450"/>
                <a:gridCol w="1614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3693"/>
                <a:gridCol w="1519154"/>
              </a:tblGrid>
              <a:tr h="1265126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Проект решения СД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214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547064,6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616769,2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628193,9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508795,3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516105,0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520258,2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1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553794,3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601060,3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680845,0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510252,7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508581,2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526014,2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784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(Дефицит-, профицит+)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-6729,7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15708,9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-52651,1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-1457,4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7523,8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-5756,0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25912212"/>
              </p:ext>
            </p:extLst>
          </p:nvPr>
        </p:nvGraphicFramePr>
        <p:xfrm>
          <a:off x="0" y="1187116"/>
          <a:ext cx="11999495" cy="56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248833"/>
              </p:ext>
            </p:extLst>
          </p:nvPr>
        </p:nvGraphicFramePr>
        <p:xfrm>
          <a:off x="0" y="994611"/>
          <a:ext cx="12192000" cy="34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7"/>
          <p:cNvGraphicFramePr>
            <a:graphicFrameLocks noChangeAspect="1"/>
          </p:cNvGraphicFramePr>
          <p:nvPr>
            <p:extLst/>
          </p:nvPr>
        </p:nvGraphicFramePr>
        <p:xfrm>
          <a:off x="-82296" y="3427519"/>
          <a:ext cx="6063916" cy="343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/>
          </p:nvPr>
        </p:nvGraphicFramePr>
        <p:xfrm>
          <a:off x="5951621" y="3786554"/>
          <a:ext cx="6240379" cy="307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949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области,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438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6"/>
          <p:cNvGraphicFramePr>
            <a:graphicFrameLocks/>
          </p:cNvGraphicFramePr>
          <p:nvPr>
            <p:extLst/>
          </p:nvPr>
        </p:nvGraphicFramePr>
        <p:xfrm>
          <a:off x="3073297" y="441775"/>
          <a:ext cx="9529010" cy="34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672" y="4322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52682" y="19730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0685"/>
              </p:ext>
            </p:extLst>
          </p:nvPr>
        </p:nvGraphicFramePr>
        <p:xfrm>
          <a:off x="2159" y="1033033"/>
          <a:ext cx="4740170" cy="584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880383" y="3288631"/>
          <a:ext cx="6577263" cy="35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872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2043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85" y="0"/>
            <a:ext cx="790595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97242" y="14058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доход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82199"/>
              </p:ext>
            </p:extLst>
          </p:nvPr>
        </p:nvGraphicFramePr>
        <p:xfrm>
          <a:off x="0" y="980738"/>
          <a:ext cx="12192001" cy="587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2262"/>
                <a:gridCol w="2132508"/>
                <a:gridCol w="2552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351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(факт)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перв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. бюджет)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05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407806,8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295106,8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434170,3*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302811,0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6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Дотации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18773,2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875,0*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14058,0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9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175262,7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86349,1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203607,8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84737,1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4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Субвенции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205172,8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201563,3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222628,5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194998,4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75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Иные межбюджетные трансферты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8382,7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7194,4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7194,4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9017,5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7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Прочие безвозмездные</a:t>
                      </a:r>
                      <a:r>
                        <a:rPr lang="ru-RU" sz="2400" baseline="0" dirty="0" smtClean="0"/>
                        <a:t> поступления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215,4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-135,4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3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35243" y="0"/>
            <a:ext cx="10956758" cy="994611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области по муниципальным программам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1" y="0"/>
            <a:ext cx="785591" cy="8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40596"/>
              </p:ext>
            </p:extLst>
          </p:nvPr>
        </p:nvGraphicFramePr>
        <p:xfrm>
          <a:off x="0" y="859355"/>
          <a:ext cx="12191999" cy="583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8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6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57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291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457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14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Старицкого района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2018-2022 годы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б-т)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(план)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 / 2018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/ 2019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/ 2019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503741,8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680845,0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510252,7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3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414173,7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376861,2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477650,1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305339,1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3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23027,5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41351,3*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42838,7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49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8593,2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11656,7*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64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37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40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условий проживания населения и благоприятной среды для развития экономики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54851,5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21104,2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62167,9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76181,7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779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437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42055,0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44110,0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30096,1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41371,7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160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21396,7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20752,2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43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туризма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0"/>
            <a:ext cx="9986211" cy="80210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 бюджетной классификации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79" y="0"/>
            <a:ext cx="806704" cy="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341501"/>
              </p:ext>
            </p:extLst>
          </p:nvPr>
        </p:nvGraphicFramePr>
        <p:xfrm>
          <a:off x="0" y="900295"/>
          <a:ext cx="12192001" cy="59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7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48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69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31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871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0315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9213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б-т)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(план)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746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б-т/ 2018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/ 2019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б-т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/ 2019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503741,8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680845,0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510252,7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38524,9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42271,6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44851,9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41780,9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22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40675,8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71394,1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09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4915,3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21791,3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433317,7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388834,8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503144,8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323592,4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42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26900,5*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33687,2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17843,7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21905,3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16263,5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4860,0*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887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12980,7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9269,3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11721,6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2573</Words>
  <Application>Microsoft Office PowerPoint</Application>
  <PresentationFormat>Широкоэкранный</PresentationFormat>
  <Paragraphs>750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Динамика формирования доходной части бюджета                   МО «Старицкий район» Тверской области, тыс.руб.</vt:lpstr>
      <vt:lpstr>Структура налоговых доходов бюджета  МО «Старицкий район» Тверской области, тыс.руб.</vt:lpstr>
      <vt:lpstr>Структура неналоговых доходов бюджета  МО «Старицкий район» Тверской области, тыс.руб.</vt:lpstr>
      <vt:lpstr>Безвозмездные поступления в доход бюджета  МО «Старицкий район» Тверской области, тыс.руб.</vt:lpstr>
      <vt:lpstr>Формирование расходной части бюджета МО «Старицкий район»  Тверской области по муниципальным программам</vt:lpstr>
      <vt:lpstr>Формирование расходной части бюджета МО «Старицкий район» Тверской области по бюджетной классификации</vt:lpstr>
      <vt:lpstr>Раздел 01 «Общегосударственные вопросы»</vt:lpstr>
      <vt:lpstr>Раздел 03 «Национальная безопасность и правоохранительная деятельность»</vt:lpstr>
      <vt:lpstr>Раздел 04 «Национальная экономика»</vt:lpstr>
      <vt:lpstr>Раздел 05 «Жилищно-коммунальное хозяйство»</vt:lpstr>
      <vt:lpstr>          Раздел 07 «Развитие образования»</vt:lpstr>
      <vt:lpstr>Презентация PowerPoint</vt:lpstr>
      <vt:lpstr>Раздел 07 «Образование»</vt:lpstr>
      <vt:lpstr>Раздел 08 «Культура»</vt:lpstr>
      <vt:lpstr>Раздел 08 «Культура»  Муниципальная программа «Развитие культуры Старицкого района»</vt:lpstr>
      <vt:lpstr>Раздел 10 «Социальная политика»</vt:lpstr>
      <vt:lpstr>Раздел 11 «Физическая культура и спорт»</vt:lpstr>
      <vt:lpstr>Раздел 14 «Межбюджетные трансферты»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347</cp:revision>
  <cp:lastPrinted>2019-12-19T12:40:41Z</cp:lastPrinted>
  <dcterms:created xsi:type="dcterms:W3CDTF">2018-11-26T08:56:04Z</dcterms:created>
  <dcterms:modified xsi:type="dcterms:W3CDTF">2019-12-19T13:02:26Z</dcterms:modified>
</cp:coreProperties>
</file>