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1" r:id="rId2"/>
    <p:sldId id="257" r:id="rId3"/>
    <p:sldId id="262" r:id="rId4"/>
    <p:sldId id="258" r:id="rId5"/>
    <p:sldId id="282" r:id="rId6"/>
    <p:sldId id="283" r:id="rId7"/>
    <p:sldId id="281" r:id="rId8"/>
    <p:sldId id="280" r:id="rId9"/>
    <p:sldId id="279" r:id="rId10"/>
    <p:sldId id="268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налоговые и неналоговые 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                      (факт)</c:v>
                </c:pt>
                <c:pt idx="1">
                  <c:v>2017 год                            (факт)</c:v>
                </c:pt>
                <c:pt idx="2">
                  <c:v>2018 год                                     (перв. бюджет)</c:v>
                </c:pt>
                <c:pt idx="3">
                  <c:v>2018 год                       (оценка)</c:v>
                </c:pt>
                <c:pt idx="4">
                  <c:v>2019 год                         (план)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175186.2</c:v>
                </c:pt>
                <c:pt idx="1">
                  <c:v>197263</c:v>
                </c:pt>
                <c:pt idx="2">
                  <c:v>171270.9</c:v>
                </c:pt>
                <c:pt idx="3">
                  <c:v>198420.7</c:v>
                </c:pt>
                <c:pt idx="4">
                  <c:v>188013.6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                      (факт)</c:v>
                </c:pt>
                <c:pt idx="1">
                  <c:v>2017 год                            (факт)</c:v>
                </c:pt>
                <c:pt idx="2">
                  <c:v>2018 год                                     (перв. бюджет)</c:v>
                </c:pt>
                <c:pt idx="3">
                  <c:v>2018 год                       (оценка)</c:v>
                </c:pt>
                <c:pt idx="4">
                  <c:v>2019 год                         (план)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251648.7</c:v>
                </c:pt>
                <c:pt idx="1">
                  <c:v>349801.6</c:v>
                </c:pt>
                <c:pt idx="2">
                  <c:v>213627.3</c:v>
                </c:pt>
                <c:pt idx="3">
                  <c:v>441113.4</c:v>
                </c:pt>
                <c:pt idx="4">
                  <c:v>295106.8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799536"/>
        <c:axId val="169799928"/>
      </c:barChart>
      <c:catAx>
        <c:axId val="16979953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99928"/>
        <c:crosses val="max"/>
        <c:auto val="1"/>
        <c:lblAlgn val="ctr"/>
        <c:lblOffset val="100"/>
        <c:noMultiLvlLbl val="0"/>
      </c:catAx>
      <c:valAx>
        <c:axId val="169799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thinThick" algn="ctr">
              <a:solidFill>
                <a:schemeClr val="tx1"/>
              </a:solidFill>
              <a:prstDash val="sysDash"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9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8160969238179411E-2"/>
          <c:y val="0.86875101140730293"/>
          <c:w val="0.94367806152364131"/>
          <c:h val="0.13124898859269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2"/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765"/>
          <c:y val="1.0526512508721221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0"/>
      <c:rotY val="10"/>
      <c:depthPercent val="1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743031557007182E-2"/>
          <c:y val="0.10447177778369808"/>
          <c:w val="0.95892125647320003"/>
          <c:h val="0.6793539696426836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(факт)</c:v>
                </c:pt>
                <c:pt idx="1">
                  <c:v>2018 (перв. бюджет)</c:v>
                </c:pt>
                <c:pt idx="2">
                  <c:v>2018 (оценка)</c:v>
                </c:pt>
                <c:pt idx="3">
                  <c:v>2019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251.25</c:v>
                </c:pt>
                <c:pt idx="1">
                  <c:v>215.92</c:v>
                </c:pt>
                <c:pt idx="2">
                  <c:v>344.85</c:v>
                </c:pt>
                <c:pt idx="3">
                  <c:v>206.14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06-47BD-991E-29977AA6BB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(факт)</c:v>
                </c:pt>
                <c:pt idx="1">
                  <c:v>2018 (перв. бюджет)</c:v>
                </c:pt>
                <c:pt idx="2">
                  <c:v>2018 (оценка)</c:v>
                </c:pt>
                <c:pt idx="3">
                  <c:v>2019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64.760000000000005</c:v>
                </c:pt>
                <c:pt idx="1">
                  <c:v>59.35</c:v>
                </c:pt>
                <c:pt idx="2">
                  <c:v>111.66</c:v>
                </c:pt>
                <c:pt idx="3">
                  <c:v>158.46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206-47BD-991E-29977AA6BB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1"/>
              <c:layout>
                <c:manualLayout>
                  <c:x val="-3.3200462040720311E-3"/>
                  <c:y val="-1.7059394678050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(факт)</c:v>
                </c:pt>
                <c:pt idx="1">
                  <c:v>2018 (перв. бюджет)</c:v>
                </c:pt>
                <c:pt idx="2">
                  <c:v>2018 (оценка)</c:v>
                </c:pt>
                <c:pt idx="3">
                  <c:v>2019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18.29</c:v>
                </c:pt>
                <c:pt idx="1">
                  <c:v>16.14</c:v>
                </c:pt>
                <c:pt idx="2">
                  <c:v>20.190000000000001</c:v>
                </c:pt>
                <c:pt idx="3">
                  <c:v>16.690000000000001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206-47BD-991E-29977AA6BB2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Молодежная политика (0,22млн.руб. ежегодно)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(факт)</c:v>
                </c:pt>
                <c:pt idx="1">
                  <c:v>2018 (перв. бюджет)</c:v>
                </c:pt>
                <c:pt idx="2">
                  <c:v>2018 (оценка)</c:v>
                </c:pt>
                <c:pt idx="3">
                  <c:v>2019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1206-47BD-991E-29977AA6BB2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расходы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2.0833335042104214E-2"/>
                  <c:y val="-6.539434626586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1742132688823223E-3"/>
                  <c:y val="-7.9664686627650999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206-47BD-991E-29977AA6BB2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72318017742612E-2"/>
                  <c:y val="-9.8922101475637639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206-47BD-991E-29977AA6BB2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740159099422346E-2"/>
                  <c:y val="-7.7608156450320556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206-47BD-991E-29977AA6BB2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2017 (факт)</c:v>
                </c:pt>
                <c:pt idx="1">
                  <c:v>2018 (перв. бюджет)</c:v>
                </c:pt>
                <c:pt idx="2">
                  <c:v>2018 (оценка)</c:v>
                </c:pt>
                <c:pt idx="3">
                  <c:v>2019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7.52</c:v>
                </c:pt>
                <c:pt idx="1">
                  <c:v>7.43</c:v>
                </c:pt>
                <c:pt idx="2">
                  <c:v>8.3800000000000008</c:v>
                </c:pt>
                <c:pt idx="3">
                  <c:v>7.32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0864632"/>
        <c:axId val="510865808"/>
        <c:axId val="0"/>
      </c:bar3DChart>
      <c:catAx>
        <c:axId val="51086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0865808"/>
        <c:crosses val="autoZero"/>
        <c:auto val="1"/>
        <c:lblAlgn val="ctr"/>
        <c:lblOffset val="100"/>
        <c:noMultiLvlLbl val="0"/>
      </c:catAx>
      <c:valAx>
        <c:axId val="51086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10864632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 w="25401">
          <a:noFill/>
        </a:ln>
      </c:spPr>
    </c:plotArea>
    <c:legend>
      <c:legendPos val="b"/>
      <c:layout>
        <c:manualLayout>
          <c:xMode val="edge"/>
          <c:yMode val="edge"/>
          <c:x val="0"/>
          <c:y val="0.85930745573904233"/>
          <c:w val="0.99988935366546539"/>
          <c:h val="0.1406925442609577"/>
        </c:manualLayout>
      </c:layout>
      <c:overlay val="0"/>
      <c:spPr>
        <a:solidFill>
          <a:schemeClr val="accent1">
            <a:lumMod val="20000"/>
            <a:lumOff val="80000"/>
          </a:schemeClr>
        </a:solidFill>
      </c:spPr>
      <c:txPr>
        <a:bodyPr/>
        <a:lstStyle/>
        <a:p>
          <a:pPr>
            <a:defRPr sz="17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77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Динамика</a:t>
            </a:r>
            <a:r>
              <a:rPr lang="ru-RU" baseline="0" dirty="0" smtClean="0"/>
              <a:t> объема межбюджетных трансфертов (МБТ) </a:t>
            </a:r>
          </a:p>
          <a:p>
            <a:pPr>
              <a:defRPr/>
            </a:pPr>
            <a:r>
              <a:rPr lang="ru-RU" baseline="0" dirty="0" smtClean="0"/>
              <a:t>из районного бюджета бюджетам поселений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4389681758530187E-2"/>
          <c:y val="0.12816776518490744"/>
          <c:w val="0.9210269849081365"/>
          <c:h val="0.715295149306189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 поселений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</c:v>
                </c:pt>
                <c:pt idx="5">
                  <c:v>2019г.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48905.599999999999</c:v>
                </c:pt>
                <c:pt idx="1">
                  <c:v>46502.8</c:v>
                </c:pt>
                <c:pt idx="2">
                  <c:v>49886.5</c:v>
                </c:pt>
                <c:pt idx="3">
                  <c:v>55438.5</c:v>
                </c:pt>
                <c:pt idx="4">
                  <c:v>55777.3</c:v>
                </c:pt>
                <c:pt idx="5">
                  <c:v>57199.4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МБТ из районного бюджета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833333333333142E-3"/>
                  <c:y val="-3.0595495372560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819400322405998E-17"/>
                  <c:y val="-5.2449420638674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2014г.</c:v>
                </c:pt>
                <c:pt idx="1">
                  <c:v>2015г.</c:v>
                </c:pt>
                <c:pt idx="2">
                  <c:v>2016г.</c:v>
                </c:pt>
                <c:pt idx="3">
                  <c:v>2017г.</c:v>
                </c:pt>
                <c:pt idx="4">
                  <c:v>2018г.</c:v>
                </c:pt>
                <c:pt idx="5">
                  <c:v>2019г.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4324.8</c:v>
                </c:pt>
                <c:pt idx="1">
                  <c:v>2577</c:v>
                </c:pt>
                <c:pt idx="2">
                  <c:v>15003.5</c:v>
                </c:pt>
                <c:pt idx="3">
                  <c:v>18385.2</c:v>
                </c:pt>
                <c:pt idx="4">
                  <c:v>10361.799999999999</c:v>
                </c:pt>
                <c:pt idx="5">
                  <c:v>9269.2999999999993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32955960"/>
        <c:axId val="432956352"/>
      </c:barChart>
      <c:catAx>
        <c:axId val="432955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2956352"/>
        <c:crosses val="autoZero"/>
        <c:auto val="1"/>
        <c:lblAlgn val="ctr"/>
        <c:lblOffset val="100"/>
        <c:noMultiLvlLbl val="0"/>
      </c:catAx>
      <c:valAx>
        <c:axId val="43295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2955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419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875072018437901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296296296296523E-2"/>
                  <c:y val="0.10943527377488949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698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01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9623024"/>
        <c:axId val="459623416"/>
        <c:axId val="0"/>
      </c:bar3DChart>
      <c:catAx>
        <c:axId val="459623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59623416"/>
        <c:crosses val="autoZero"/>
        <c:auto val="1"/>
        <c:lblAlgn val="ctr"/>
        <c:lblOffset val="100"/>
        <c:noMultiLvlLbl val="0"/>
      </c:catAx>
      <c:valAx>
        <c:axId val="4596234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59623024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dirty="0" smtClean="0"/>
              <a:t>2019 (план)</a:t>
            </a:r>
          </a:p>
          <a:p>
            <a:pPr>
              <a:defRPr sz="2800"/>
            </a:pPr>
            <a:endParaRPr lang="ru-RU" sz="2800" dirty="0"/>
          </a:p>
        </c:rich>
      </c:tx>
      <c:layout>
        <c:manualLayout>
          <c:xMode val="edge"/>
          <c:yMode val="edge"/>
          <c:x val="0.64827148162652559"/>
          <c:y val="6.7433535002810934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778189421239785E-3"/>
          <c:y val="0.20566004759671541"/>
          <c:w val="0.90658168403617312"/>
          <c:h val="0.684341437980081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  <a:effectLst/>
              <a:sp3d>
                <a:contourClr>
                  <a:schemeClr val="bg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10-4F2F-89E8-2A276D67DE92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10-4F2F-89E8-2A276D67DE92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710-4F2F-89E8-2A276D67DE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710-4F2F-89E8-2A276D67DE9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710-4F2F-89E8-2A276D67DE9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10-4F2F-89E8-2A276D67DE9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710-4F2F-89E8-2A276D67DE92}"/>
              </c:ext>
            </c:extLst>
          </c:dPt>
          <c:dLbls>
            <c:dLbl>
              <c:idx val="0"/>
              <c:layout>
                <c:manualLayout>
                  <c:x val="0.10553605459356705"/>
                  <c:y val="-0.150598218775184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3880952629059318"/>
                  <c:y val="0.1894548873475179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224304447527003"/>
                  <c:y val="-6.69082042416018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4089331807446484"/>
                  <c:y val="-0.1320754781961827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7.4009394379432089E-2"/>
                  <c:y val="-0.133168940839366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3866946262752075"/>
                  <c:y val="2.75700677085844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Гос. пошлина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148556.5</c:v>
                </c:pt>
                <c:pt idx="1">
                  <c:v>11273.9</c:v>
                </c:pt>
                <c:pt idx="2">
                  <c:v>6764</c:v>
                </c:pt>
                <c:pt idx="3">
                  <c:v>596.6</c:v>
                </c:pt>
                <c:pt idx="4">
                  <c:v>254</c:v>
                </c:pt>
                <c:pt idx="5">
                  <c:v>1572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710-4F2F-89E8-2A276D67D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7">
          <a:noFill/>
        </a:ln>
        <a:effectLst/>
      </c:spPr>
    </c:plotArea>
    <c:legend>
      <c:legendPos val="r"/>
      <c:layout>
        <c:manualLayout>
          <c:xMode val="edge"/>
          <c:yMode val="edge"/>
          <c:x val="0.74496661745406823"/>
          <c:y val="9.3400252256765931E-2"/>
          <c:w val="0.21724716976390232"/>
          <c:h val="0.828741541679168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579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2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2017 (факт)</a:t>
            </a:r>
            <a:endParaRPr lang="ru-RU" dirty="0"/>
          </a:p>
        </c:rich>
      </c:tx>
      <c:layout>
        <c:manualLayout>
          <c:xMode val="edge"/>
          <c:yMode val="edge"/>
          <c:x val="0.45972625132384765"/>
          <c:y val="1.05265125087212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2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40"/>
      <c:rotY val="184"/>
      <c:depthPercent val="100"/>
      <c:rAngAx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224864592451479"/>
          <c:y val="0.19463444456177811"/>
          <c:w val="0.5886489852431992"/>
          <c:h val="0.6277875039158644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9B-4307-AE04-6E91C8F92EB6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9B-4307-AE04-6E91C8F92EB6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29B-4307-AE04-6E91C8F92E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9B-4307-AE04-6E91C8F92E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29B-4307-AE04-6E91C8F92EB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9B-4307-AE04-6E91C8F92EB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29B-4307-AE04-6E91C8F92EB6}"/>
              </c:ext>
            </c:extLst>
          </c:dPt>
          <c:dLbls>
            <c:dLbl>
              <c:idx val="0"/>
              <c:layout>
                <c:manualLayout>
                  <c:x val="-4.5730566459867124E-2"/>
                  <c:y val="-2.001000292417751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599890895586209E-2"/>
                  <c:y val="-0.2169973416269017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702874387077481"/>
                  <c:y val="7.3874631082249285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2145652067283423E-2"/>
                  <c:y val="6.79268859746539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7793633200582899E-2"/>
                  <c:y val="6.79265663924118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7054257586473695"/>
                  <c:y val="3.54570105957492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6673838196366212"/>
                  <c:y val="-0.156315983746047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Госпошлины</c:v>
                </c:pt>
                <c:pt idx="6">
                  <c:v>Прочие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146121</c:v>
                </c:pt>
                <c:pt idx="1">
                  <c:v>10301.200000000001</c:v>
                </c:pt>
                <c:pt idx="2">
                  <c:v>6969</c:v>
                </c:pt>
                <c:pt idx="3">
                  <c:v>321.39999999999998</c:v>
                </c:pt>
                <c:pt idx="4">
                  <c:v>230.7</c:v>
                </c:pt>
                <c:pt idx="5">
                  <c:v>1549.8</c:v>
                </c:pt>
                <c:pt idx="6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29B-4307-AE04-6E91C8F92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8"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426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797"/>
            </a:pPr>
            <a:r>
              <a:rPr lang="ru-RU" dirty="0" smtClean="0"/>
              <a:t>2018 (оценка)</a:t>
            </a:r>
            <a:endParaRPr lang="ru-RU" dirty="0"/>
          </a:p>
        </c:rich>
      </c:tx>
      <c:layout>
        <c:manualLayout>
          <c:xMode val="edge"/>
          <c:yMode val="edge"/>
          <c:x val="0.42580192980445336"/>
          <c:y val="2.188552091847959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1540720921724E-3"/>
          <c:y val="0.44165235035354239"/>
          <c:w val="0.79655316524790643"/>
          <c:h val="0.55633383430897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156-4502-94EF-97B336BFD1CE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156-4502-94EF-97B336BFD1CE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156-4502-94EF-97B336BFD1CE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156-4502-94EF-97B336BFD1CE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156-4502-94EF-97B336BFD1CE}"/>
              </c:ext>
            </c:extLst>
          </c:dPt>
          <c:dLbls>
            <c:dLbl>
              <c:idx val="0"/>
              <c:layout>
                <c:manualLayout>
                  <c:x val="-0.54227139992473905"/>
                  <c:y val="-1.7416934252033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7631568351756285"/>
                  <c:y val="0.202041216074311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0.26974940938857461"/>
                  <c:y val="-4.160181648855115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7920342229849495"/>
                  <c:y val="-0.153745449997353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0192948602376638"/>
                  <c:y val="-7.15182260526943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22117458237707935"/>
                  <c:y val="8.184734792530108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Гос. пошлина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151941.1</c:v>
                </c:pt>
                <c:pt idx="1">
                  <c:v>10858.6</c:v>
                </c:pt>
                <c:pt idx="2">
                  <c:v>5800.7</c:v>
                </c:pt>
                <c:pt idx="3">
                  <c:v>584</c:v>
                </c:pt>
                <c:pt idx="4">
                  <c:v>142</c:v>
                </c:pt>
                <c:pt idx="5">
                  <c:v>1572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156-4502-94EF-97B336BFD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2">
          <a:noFill/>
        </a:ln>
      </c:spPr>
    </c:plotArea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2019 (план)</a:t>
            </a:r>
          </a:p>
          <a:p>
            <a:pPr>
              <a:defRPr sz="2800"/>
            </a:pPr>
            <a:endParaRPr lang="ru-RU" sz="2800" dirty="0"/>
          </a:p>
        </c:rich>
      </c:tx>
      <c:layout>
        <c:manualLayout>
          <c:xMode val="edge"/>
          <c:yMode val="edge"/>
          <c:x val="0.73120570575661314"/>
          <c:y val="0.12081977221918738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799708469190401"/>
          <c:y val="0.28380275063004667"/>
          <c:w val="0.6792114815704885"/>
          <c:h val="0.672420194086512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D710-4F2F-89E8-2A276D67DE9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710-4F2F-89E8-2A276D67DE92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710-4F2F-89E8-2A276D67DE92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710-4F2F-89E8-2A276D67DE92}"/>
              </c:ext>
            </c:extLst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710-4F2F-89E8-2A276D67DE92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710-4F2F-89E8-2A276D67DE92}"/>
              </c:ext>
            </c:extLst>
          </c:dPt>
          <c:dLbls>
            <c:dLbl>
              <c:idx val="0"/>
              <c:layout>
                <c:manualLayout>
                  <c:x val="5.0288032029356861E-2"/>
                  <c:y val="-8.36838153752901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9181363016724723E-2"/>
                  <c:y val="-6.194311447340045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2627825742986694E-2"/>
                  <c:y val="9.97744790291332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7.6054445001404694E-2"/>
                  <c:y val="-9.265365302622252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8.9362629555171949E-2"/>
                  <c:y val="-0.27180312850855137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1207316028551229E-4"/>
                  <c:y val="-8.086423154545016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1417203463832887E-2"/>
                  <c:y val="-5.7596674831143771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8.2761028820457175E-2"/>
                  <c:y val="-2.586324913200887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Аренда земли</c:v>
                </c:pt>
                <c:pt idx="1">
                  <c:v>Аренда НЖП</c:v>
                </c:pt>
                <c:pt idx="2">
                  <c:v>Прибыль МУП</c:v>
                </c:pt>
                <c:pt idx="3">
                  <c:v>Платежи при пользовании природными ресурсами</c:v>
                </c:pt>
                <c:pt idx="4">
                  <c:v>Продажа имущества</c:v>
                </c:pt>
                <c:pt idx="5">
                  <c:v>Продажа земли</c:v>
                </c:pt>
                <c:pt idx="6">
                  <c:v>Штрафы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9621.2999999999993</c:v>
                </c:pt>
                <c:pt idx="1">
                  <c:v>2187.8000000000002</c:v>
                </c:pt>
                <c:pt idx="2">
                  <c:v>48.5</c:v>
                </c:pt>
                <c:pt idx="3">
                  <c:v>335.7</c:v>
                </c:pt>
                <c:pt idx="4">
                  <c:v>735</c:v>
                </c:pt>
                <c:pt idx="5">
                  <c:v>5729.8</c:v>
                </c:pt>
                <c:pt idx="6">
                  <c:v>214.5</c:v>
                </c:pt>
                <c:pt idx="7">
                  <c:v>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710-4F2F-89E8-2A276D67DE9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7">
          <a:noFill/>
        </a:ln>
      </c:spPr>
    </c:plotArea>
    <c:plotVisOnly val="1"/>
    <c:dispBlanksAs val="zero"/>
    <c:showDLblsOverMax val="0"/>
  </c:chart>
  <c:txPr>
    <a:bodyPr/>
    <a:lstStyle/>
    <a:p>
      <a:pPr>
        <a:defRPr sz="157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/>
            </a:pPr>
            <a:r>
              <a:rPr lang="ru-RU" sz="2800" dirty="0" smtClean="0"/>
              <a:t>2017 (факт)</a:t>
            </a:r>
            <a:endParaRPr lang="ru-RU" sz="2800" dirty="0"/>
          </a:p>
        </c:rich>
      </c:tx>
      <c:layout>
        <c:manualLayout>
          <c:xMode val="edge"/>
          <c:yMode val="edge"/>
          <c:x val="0.11299688908162986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659746096783309E-2"/>
          <c:y val="0.25954776354934495"/>
          <c:w val="0.43655546750484547"/>
          <c:h val="0.534017365549597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9B-4307-AE04-6E91C8F92EB6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9B-4307-AE04-6E91C8F92EB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29B-4307-AE04-6E91C8F92EB6}"/>
              </c:ext>
            </c:extLst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9B-4307-AE04-6E91C8F92EB6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29B-4307-AE04-6E91C8F92EB6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29B-4307-AE04-6E91C8F92EB6}"/>
              </c:ext>
            </c:extLst>
          </c:dPt>
          <c:dLbls>
            <c:dLbl>
              <c:idx val="0"/>
              <c:layout>
                <c:manualLayout>
                  <c:x val="-6.1482220302430488E-2"/>
                  <c:y val="-0.1070232076253626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434688960497182E-2"/>
                  <c:y val="2.5619707815471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7115091445946873E-2"/>
                  <c:y val="0.126491629424700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5866455971749681E-2"/>
                  <c:y val="0.1669229688842760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6824277666932869"/>
                  <c:y val="0.128239981400235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6483213161754586E-2"/>
                  <c:y val="-6.9498549523414836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4.4715456802312613E-2"/>
                  <c:y val="-8.343555739743058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8659070845743208E-2"/>
                  <c:y val="-8.51479038093211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Аренда земли</c:v>
                </c:pt>
                <c:pt idx="1">
                  <c:v>Аренда НЖП</c:v>
                </c:pt>
                <c:pt idx="2">
                  <c:v>Прибыль МУП</c:v>
                </c:pt>
                <c:pt idx="3">
                  <c:v>Платежи за пользование прир. ресурсами</c:v>
                </c:pt>
                <c:pt idx="4">
                  <c:v>Продажа имущества</c:v>
                </c:pt>
                <c:pt idx="5">
                  <c:v>Продажа земли</c:v>
                </c:pt>
                <c:pt idx="6">
                  <c:v>Штраф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11003.6</c:v>
                </c:pt>
                <c:pt idx="1">
                  <c:v>2120.1</c:v>
                </c:pt>
                <c:pt idx="2">
                  <c:v>95.2</c:v>
                </c:pt>
                <c:pt idx="3">
                  <c:v>621.4</c:v>
                </c:pt>
                <c:pt idx="4">
                  <c:v>1986.8</c:v>
                </c:pt>
                <c:pt idx="5">
                  <c:v>6011.9</c:v>
                </c:pt>
                <c:pt idx="6">
                  <c:v>9762.5</c:v>
                </c:pt>
                <c:pt idx="7">
                  <c:v>165.2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29B-4307-AE04-6E91C8F92EB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8">
          <a:noFill/>
        </a:ln>
      </c:spPr>
    </c:plotArea>
    <c:legend>
      <c:legendPos val="r"/>
      <c:layout>
        <c:manualLayout>
          <c:xMode val="edge"/>
          <c:yMode val="edge"/>
          <c:x val="0.58025861724801386"/>
          <c:y val="2.7244434420530287E-4"/>
          <c:w val="0.38944028718546692"/>
          <c:h val="0.9997276016173654"/>
        </c:manualLayout>
      </c:layout>
      <c:overlay val="0"/>
      <c:txPr>
        <a:bodyPr/>
        <a:lstStyle/>
        <a:p>
          <a:pPr>
            <a:defRPr sz="1600" b="1" kern="8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 smtClean="0"/>
              <a:t>2018</a:t>
            </a:r>
            <a:r>
              <a:rPr lang="ru-RU" sz="2800" baseline="0" dirty="0" smtClean="0"/>
              <a:t> (оценка)</a:t>
            </a:r>
            <a:endParaRPr lang="ru-RU" sz="2800" dirty="0"/>
          </a:p>
        </c:rich>
      </c:tx>
      <c:layout>
        <c:manualLayout>
          <c:xMode val="edge"/>
          <c:yMode val="edge"/>
          <c:x val="0.52683799528380726"/>
          <c:y val="0.12228121216944415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67959118746522"/>
          <c:y val="0.34315855202040996"/>
          <c:w val="0.51119855617030097"/>
          <c:h val="0.632140763720009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A29B-4307-AE04-6E91C8F92EB6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9B-4307-AE04-6E91C8F92EB6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A29B-4307-AE04-6E91C8F92EB6}"/>
              </c:ext>
            </c:extLst>
          </c:dPt>
          <c:dPt>
            <c:idx val="4"/>
            <c:bubble3D val="0"/>
          </c:dPt>
          <c:dPt>
            <c:idx val="5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29B-4307-AE04-6E91C8F92EB6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29B-4307-AE04-6E91C8F92EB6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A29B-4307-AE04-6E91C8F92EB6}"/>
              </c:ext>
            </c:extLst>
          </c:dPt>
          <c:dLbls>
            <c:dLbl>
              <c:idx val="0"/>
              <c:layout>
                <c:manualLayout>
                  <c:x val="9.7485171850762456E-2"/>
                  <c:y val="-5.90528094057419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5665753071561744"/>
                  <c:y val="-0.107514338424270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6622315889415432"/>
                  <c:y val="2.77989633463258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21262155992473461"/>
                  <c:y val="-1.55492671489593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28066114491763278"/>
                  <c:y val="6.166285746122002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6483213161754586E-2"/>
                  <c:y val="-6.9498549523414836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7525055098500453"/>
                  <c:y val="-7.48232661924804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8802774720613283"/>
                  <c:y val="-6.942186428316710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Аренда земли</c:v>
                </c:pt>
                <c:pt idx="1">
                  <c:v>Аренда НЖП</c:v>
                </c:pt>
                <c:pt idx="2">
                  <c:v>Прибыль МУП</c:v>
                </c:pt>
                <c:pt idx="3">
                  <c:v>Платежи при пользовании природными ресурсами</c:v>
                </c:pt>
                <c:pt idx="4">
                  <c:v>Продажа имущества</c:v>
                </c:pt>
                <c:pt idx="5">
                  <c:v>Продажа земли</c:v>
                </c:pt>
                <c:pt idx="6">
                  <c:v>Штраф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9367.7000000000007</c:v>
                </c:pt>
                <c:pt idx="1">
                  <c:v>2825.5</c:v>
                </c:pt>
                <c:pt idx="2">
                  <c:v>98</c:v>
                </c:pt>
                <c:pt idx="3">
                  <c:v>185</c:v>
                </c:pt>
                <c:pt idx="4">
                  <c:v>2281.4</c:v>
                </c:pt>
                <c:pt idx="5">
                  <c:v>12343.7</c:v>
                </c:pt>
                <c:pt idx="6">
                  <c:v>322</c:v>
                </c:pt>
                <c:pt idx="7">
                  <c:v>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29B-4307-AE04-6E91C8F92EB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8">
          <a:noFill/>
        </a:ln>
      </c:spPr>
    </c:plotArea>
    <c:plotVisOnly val="1"/>
    <c:dispBlanksAs val="zero"/>
    <c:showDLblsOverMax val="0"/>
  </c:chart>
  <c:txPr>
    <a:bodyPr/>
    <a:lstStyle/>
    <a:p>
      <a:pPr>
        <a:defRPr sz="1426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0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744896471276419E-2"/>
          <c:y val="0.35075408261181101"/>
          <c:w val="0"/>
          <c:h val="9.4704707042457068E-3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chemeClr val="accent1">
                <a:lumMod val="75000"/>
              </a:schemeClr>
            </a:solidFill>
            <a:ln w="1562"/>
            <a:effectLst>
              <a:outerShdw blurRad="50800" dist="50800" dir="5400000" algn="ctr" rotWithShape="0">
                <a:schemeClr val="tx1">
                  <a:lumMod val="50000"/>
                  <a:lumOff val="50000"/>
                  <a:alpha val="69000"/>
                </a:scheme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dLbl>
              <c:idx val="0"/>
              <c:layout>
                <c:manualLayout>
                  <c:x val="-3.8636690992894185E-2"/>
                  <c:y val="-5.8821457428024314E-4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3875072018437901E-3"/>
                  <c:y val="-3.3942271558485052E-3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E6C-44A5-BC49-7F69E1AA00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671E-2"/>
                  <c:y val="9.8211143131307091E-2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6296296296296523E-2"/>
                  <c:y val="0.10943527377488949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E6C-44A5-BC49-7F69E1AA00E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-2.7777777777779698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864197530864296E-2"/>
                  <c:y val="0.10101717579220157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E6C-44A5-BC49-7F69E1AA00E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601E-3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E6C-44A5-BC49-7F69E1AA00E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432098765432401E-2"/>
                  <c:y val="0.11504733909667395"/>
                </c:manualLayout>
              </c:layout>
              <c:spPr/>
              <c:txPr>
                <a:bodyPr/>
                <a:lstStyle/>
                <a:p>
                  <a:pPr>
                    <a:defRPr sz="685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E6C-44A5-BC49-7F69E1AA00E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85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E6C-44A5-BC49-7F69E1AA00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8200680"/>
        <c:axId val="408186568"/>
        <c:axId val="0"/>
      </c:bar3DChart>
      <c:catAx>
        <c:axId val="408200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08186568"/>
        <c:crosses val="autoZero"/>
        <c:auto val="1"/>
        <c:lblAlgn val="ctr"/>
        <c:lblOffset val="100"/>
        <c:noMultiLvlLbl val="0"/>
      </c:catAx>
      <c:valAx>
        <c:axId val="4081865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08200680"/>
        <c:crosses val="autoZero"/>
        <c:crossBetween val="between"/>
      </c:valAx>
      <c:spPr>
        <a:noFill/>
        <a:ln w="25383">
          <a:noFill/>
        </a:ln>
      </c:spPr>
    </c:plotArea>
    <c:plotVisOnly val="1"/>
    <c:dispBlanksAs val="gap"/>
    <c:showDLblsOverMax val="0"/>
  </c:chart>
  <c:spPr>
    <a:ln w="6248"/>
  </c:spPr>
  <c:txPr>
    <a:bodyPr/>
    <a:lstStyle/>
    <a:p>
      <a:pPr>
        <a:defRPr sz="881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0.73408</cdr:y>
    </cdr:from>
    <cdr:to>
      <cdr:x>0.075</cdr:x>
      <cdr:y>0.93879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" y="32789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Млн.руб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0.1145</cdr:x>
      <cdr:y>0.12001</cdr:y>
    </cdr:from>
    <cdr:to>
      <cdr:x>0.18087</cdr:x>
      <cdr:y>0.1835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96022" y="697419"/>
          <a:ext cx="809183" cy="368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53230,4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0.12157</cdr:x>
      <cdr:y>0.18151</cdr:y>
    </cdr:from>
    <cdr:to>
      <cdr:x>0.15921</cdr:x>
      <cdr:y>0.32782</cdr:y>
    </cdr:to>
    <cdr:sp macro="" textlink="">
      <cdr:nvSpPr>
        <cdr:cNvPr id="3" name="Штриховая стрелка вправо 2"/>
        <cdr:cNvSpPr/>
      </cdr:nvSpPr>
      <cdr:spPr>
        <a:xfrm xmlns:a="http://schemas.openxmlformats.org/drawingml/2006/main" rot="16200000">
          <a:off x="1286551" y="1250512"/>
          <a:ext cx="850230" cy="458865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всего</a:t>
          </a:r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</cdr:x>
      <cdr:y>0.20045</cdr:y>
    </cdr:from>
    <cdr:to>
      <cdr:x>0.375</cdr:x>
      <cdr:y>0.3578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57600" y="116488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0.44651</cdr:x>
      <cdr:y>0.16752</cdr:y>
    </cdr:from>
    <cdr:to>
      <cdr:x>0.52151</cdr:x>
      <cdr:y>0.32487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43870" y="9734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0.29302</cdr:x>
      <cdr:y>0.23704</cdr:y>
    </cdr:from>
    <cdr:to>
      <cdr:x>0.36802</cdr:x>
      <cdr:y>0.39439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72540" y="13775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0.25682</cdr:x>
      <cdr:y>0.12239</cdr:y>
    </cdr:from>
    <cdr:to>
      <cdr:x>0.34403</cdr:x>
      <cdr:y>0.19923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31201" y="711250"/>
          <a:ext cx="1063264" cy="446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49079,8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0.41949</cdr:x>
      <cdr:y>0.12791</cdr:y>
    </cdr:from>
    <cdr:to>
      <cdr:x>0.48926</cdr:x>
      <cdr:y>0.21207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4442" y="743334"/>
          <a:ext cx="850636" cy="489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64890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0.566</cdr:x>
      <cdr:y>0.12611</cdr:y>
    </cdr:from>
    <cdr:to>
      <cdr:x>0.641</cdr:x>
      <cdr:y>0.28346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900691" y="732880"/>
          <a:ext cx="914400" cy="91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73823,7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0.71597</cdr:x>
      <cdr:y>0.12887</cdr:y>
    </cdr:from>
    <cdr:to>
      <cdr:x>0.79097</cdr:x>
      <cdr:y>0.28622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729086" y="748921"/>
          <a:ext cx="914400" cy="91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66139,1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0.87198</cdr:x>
      <cdr:y>0.12425</cdr:y>
    </cdr:from>
    <cdr:to>
      <cdr:x>0.94698</cdr:x>
      <cdr:y>0.2816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0631142" y="722065"/>
          <a:ext cx="914400" cy="9144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66468,7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162" y="9440868"/>
            <a:ext cx="294853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 anchor="b"/>
          <a:lstStyle>
            <a:lvl1pPr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2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05D51-612C-4E74-8992-2C8A47EFD7C6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29400" cy="373062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970" y="4721227"/>
            <a:ext cx="5447264" cy="4471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86" tIns="46693" rIns="93386" bIns="46693"/>
          <a:lstStyle/>
          <a:p>
            <a:pPr eaLnBrk="1" hangingPunct="1"/>
            <a:endParaRPr lang="en-US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03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5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3714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86026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CC0B04-F90E-4F99-8D04-E8B4A7D1E69B}" type="slidenum">
              <a:rPr lang="ru-RU" altLang="ru-RU">
                <a:solidFill>
                  <a:srgbClr val="000000"/>
                </a:solidFill>
              </a:rPr>
              <a:pPr eaLnBrk="1" hangingPunct="1"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9672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Прямоугольник 12"/>
          <p:cNvSpPr>
            <a:spLocks noChangeArrowheads="1"/>
          </p:cNvSpPr>
          <p:nvPr/>
        </p:nvSpPr>
        <p:spPr bwMode="auto">
          <a:xfrm>
            <a:off x="1257301" y="1724891"/>
            <a:ext cx="964276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b="1" dirty="0" smtClean="0">
                <a:solidFill>
                  <a:srgbClr val="8E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Бюджет муниципального образования «Старицкий район» Тверской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b="1" dirty="0" smtClean="0">
                <a:solidFill>
                  <a:srgbClr val="8E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2019 </a:t>
            </a:r>
            <a:r>
              <a:rPr lang="ru-RU" b="1" dirty="0">
                <a:solidFill>
                  <a:srgbClr val="8E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год и на плановый период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b="1" dirty="0">
                <a:solidFill>
                  <a:srgbClr val="8E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2020 и 2021 </a:t>
            </a:r>
            <a:r>
              <a:rPr lang="ru-RU" b="1" dirty="0" smtClean="0">
                <a:solidFill>
                  <a:srgbClr val="8E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годов </a:t>
            </a:r>
            <a:r>
              <a:rPr lang="ru-RU" b="1" smtClean="0">
                <a:solidFill>
                  <a:srgbClr val="8E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(проект)</a:t>
            </a:r>
            <a:endParaRPr lang="ru-RU" altLang="ru-RU" b="1" dirty="0">
              <a:solidFill>
                <a:srgbClr val="8E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34400" y="6492876"/>
            <a:ext cx="2133600" cy="365125"/>
          </a:xfrm>
        </p:spPr>
        <p:txBody>
          <a:bodyPr/>
          <a:lstStyle/>
          <a:p>
            <a:pPr>
              <a:defRPr/>
            </a:pPr>
            <a:fld id="{1F7CA5A3-2A0E-4945-BF9F-439E2BDF7614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631373" y="4688569"/>
            <a:ext cx="888422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на основании проекта решения Собрания депутатов Старицкого района Тверской области «О районном бюджете  МО  «Старицкий район» Тверской области на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год»</a:t>
            </a:r>
          </a:p>
        </p:txBody>
      </p:sp>
      <p:pic>
        <p:nvPicPr>
          <p:cNvPr id="8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1969" y="131014"/>
            <a:ext cx="1143008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001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Содержимое 2"/>
          <p:cNvSpPr>
            <a:spLocks noGrp="1"/>
          </p:cNvSpPr>
          <p:nvPr>
            <p:ph idx="1"/>
          </p:nvPr>
        </p:nvSpPr>
        <p:spPr>
          <a:xfrm>
            <a:off x="1" y="568642"/>
            <a:ext cx="5165557" cy="20896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420624" indent="-384048">
              <a:buNone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год (факт) – 325,09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20624" indent="-384048">
              <a:buNone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 (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б-т)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299,06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млн.руб.,</a:t>
            </a:r>
          </a:p>
          <a:p>
            <a:pPr marL="420624" indent="-384048">
              <a:buNone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(оценка) – 485,3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</a:p>
          <a:p>
            <a:pPr marL="420624" indent="-384048">
              <a:buNone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 388,83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                                                    </a:t>
            </a:r>
          </a:p>
          <a:p>
            <a:pPr marL="420624" indent="-384048">
              <a:buNone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290,01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420624" indent="-384048">
              <a:buNone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 292,06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  <a:p>
            <a:pPr marL="420624" indent="-384048">
              <a:buNone/>
              <a:defRPr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136150"/>
              </p:ext>
            </p:extLst>
          </p:nvPr>
        </p:nvGraphicFramePr>
        <p:xfrm>
          <a:off x="0" y="2213811"/>
          <a:ext cx="12192001" cy="464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6" name="TextBox 9"/>
          <p:cNvSpPr txBox="1">
            <a:spLocks noChangeArrowheads="1"/>
          </p:cNvSpPr>
          <p:nvPr/>
        </p:nvSpPr>
        <p:spPr bwMode="auto">
          <a:xfrm>
            <a:off x="3629316" y="568643"/>
            <a:ext cx="8562684" cy="19774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системе образования осуществляется </a:t>
            </a:r>
            <a:r>
              <a:rPr lang="ru-RU" alt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alt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alt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организации </a:t>
            </a:r>
            <a:r>
              <a:rPr lang="ru-RU" altLang="ru-RU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</a:t>
            </a:r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детей: </a:t>
            </a:r>
          </a:p>
          <a:p>
            <a:pPr eaLnBrk="1" hangingPunct="1"/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ДШИ,  ДЮСШ, Центр дополнительного образования.</a:t>
            </a:r>
            <a:endParaRPr lang="ru-RU" altLang="ru-RU" sz="1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казенное учреждение (РМК)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altLang="ru-RU" sz="17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 образования администрации Старицкого района</a:t>
            </a:r>
            <a:endParaRPr lang="ru-RU" altLang="ru-RU" sz="1750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82833" y="53320"/>
            <a:ext cx="56237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07 «Развитие образования»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296" y="0"/>
            <a:ext cx="530186" cy="591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29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032" y="43280"/>
            <a:ext cx="734609" cy="83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56084" y="197307"/>
            <a:ext cx="10491537" cy="5678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07 «Развитие образования»,</a:t>
            </a:r>
          </a:p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муниципальная программа «Развитие образования Старицкого района»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917912"/>
            <a:ext cx="12192001" cy="5940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программы, направленные на модернизацию, </a:t>
            </a:r>
          </a:p>
          <a:p>
            <a:pPr indent="449580" algn="ctr"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материальной базы и обеспечение безопасности учреждений образования (2019г)</a:t>
            </a:r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900" b="1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образование:</a:t>
            </a:r>
          </a:p>
          <a:p>
            <a:pPr algn="just"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 благоустройство территории (</a:t>
            </a:r>
            <a:r>
              <a:rPr lang="ru-RU" sz="19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50/50)  - 600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руб.;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 строительство детского сада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г.Старица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реализации нац. проекта «Демография» - 96413,6тыс.руб.,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10064,5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- местный бюджет, 86349,1тыс.руб. - областной и федеральный бюджеты.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образование:</a:t>
            </a:r>
          </a:p>
          <a:p>
            <a:pPr algn="just"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проведение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мероприятий по Паспортам безопасности: ограждение территории, установка АПС, </a:t>
            </a:r>
            <a:r>
              <a:rPr lang="ru-RU" sz="19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молниезащиты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50/50)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- 1255,8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endParaRPr lang="ru-RU" sz="1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-на проведение ремонтов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20/80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1745,3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из них: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санитарных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узлов 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объеме 230,9 тыс. руб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блоков в Ново-Ямской СОШ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объеме 338,2 тыс. руб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кровли в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Луковниковской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Старицкой СОШ 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 654,61 тыс. руб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спортзала Старицкой СОШ -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521,59 тыс. руб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спортплощадок Ново-Ямской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СОШ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ст.Старица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инвентарем (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1/99%)–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9,2 тыс. руб.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 ремонт спортивного зала в Красновской СОШ в рамках реализации нац. проекта «Образование» 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1/99%)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-16,6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endParaRPr lang="ru-RU" sz="19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1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образование:</a:t>
            </a:r>
          </a:p>
          <a:p>
            <a:pPr algn="just"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 оснащение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музыкальными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инструментами ДШИ в рамках реализации нац. проекта «Культура» (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50/50%)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в объеме 68,7 тыс. руб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54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506" y="8224"/>
            <a:ext cx="809166" cy="90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83018" y="91569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01 «Общегосударственные вопросы»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271429"/>
              </p:ext>
            </p:extLst>
          </p:nvPr>
        </p:nvGraphicFramePr>
        <p:xfrm>
          <a:off x="0" y="915003"/>
          <a:ext cx="8855242" cy="59470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4442"/>
                <a:gridCol w="850232"/>
                <a:gridCol w="898358"/>
                <a:gridCol w="882315"/>
                <a:gridCol w="962527"/>
                <a:gridCol w="914400"/>
                <a:gridCol w="990019"/>
                <a:gridCol w="902949"/>
              </a:tblGrid>
              <a:tr h="3321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4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 Общегосударственные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38277,7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42271,6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39199,1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39226,9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8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«Муниципальное управление и гражданское общество Старицкого района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26521,2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27970,3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26370,8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26371,4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правопорядка и безопасности населения Старицкого района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0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муниципальными финансами Старицкого района»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8466,2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9030,6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9057,6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9084,8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87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 имуществом и земельными ресурсами Старицкого района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2334,0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2510,0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2510,0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2510,0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8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не включенные в муниципальные программы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931,0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2734,6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293,7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1234,6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1234,6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04434" y="575728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4011" y="394692"/>
            <a:ext cx="325798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«Муниципальное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 гражданское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полномочий по созданию административных комиссий в 2019 - 2021 годах в сумме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132,0тыс.руб.;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по ЗАГС в 2019 - 2021 годах в сумме 598,7 тыс. руб.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за счет районного бюджета;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изготовление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корректировке схемы тер.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–350,0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организацию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мероп-риятий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2019 – 2021 годах в сумме 600,0 тыс. 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91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094" y="27193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1924" y="197307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03 «Национальная безопасность и правоохранительная деятельность»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73658"/>
              </p:ext>
            </p:extLst>
          </p:nvPr>
        </p:nvGraphicFramePr>
        <p:xfrm>
          <a:off x="-3" y="1134506"/>
          <a:ext cx="7684170" cy="572349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95889"/>
                <a:gridCol w="851788"/>
                <a:gridCol w="768786"/>
                <a:gridCol w="807756"/>
                <a:gridCol w="831620"/>
                <a:gridCol w="831621"/>
                <a:gridCol w="798355"/>
                <a:gridCol w="798355"/>
              </a:tblGrid>
              <a:tr h="3907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оценка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48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правоохранительная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2453,7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2435,1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2463,1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2489,7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63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«Муниципальное управление и гражданское общество Старицкого района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696,0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677,4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705,4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732,0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463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правопорядка и безопасности населения Старицкого района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1757,7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1757,7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1757,7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1757,7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684168" y="1119606"/>
            <a:ext cx="450783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осуществление полномочий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РФ на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государственную регистрацию актов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гражданского состояния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2019г. За счет субвенций областного бюджета  - 677,4тыс. руб.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единой дежурно-диспетчерской службы в 2019 – 2021 годах в сумме 1755,6 тыс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изготовление и распространение тематической информационной и методической литературы в 2019 – 2021 годах в сумме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2,1тыс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 ежегодно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54591" y="750274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27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351" y="48082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1924" y="197307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04 «Национальная экономика»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72926" y="671691"/>
            <a:ext cx="42190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«Создание </a:t>
            </a:r>
            <a:r>
              <a:rPr lang="ru-RU" sz="165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населения и благоприятной среды для развития экономики Старицкого района</a:t>
            </a:r>
            <a:r>
              <a:rPr lang="ru-RU" sz="165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-осуществление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ОМСУ отдельных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гос.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проведения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и ликвидации болезней животных, их лечению, отлову и содержанию безнадзорных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 в 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- 137,5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транспортного обслуживания населения на маршрутах автомобильного транспорта между поселениями в границах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- 4942,1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за счет местного бюджета; </a:t>
            </a:r>
          </a:p>
          <a:p>
            <a:pPr algn="just"/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-содержание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ремонт, капитальный ремонт автомобильных дорог общего пользования местного значения и сооружений на них в 2019г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5362,3тыс.руб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на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дорожной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</a:t>
            </a:r>
            <a:r>
              <a:rPr lang="ru-RU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границах населенных пунктов </a:t>
            </a:r>
            <a:r>
              <a:rPr lang="ru-RU" sz="16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в 2019г. – 5911,6тыс.руб.</a:t>
            </a:r>
            <a:endParaRPr lang="ru-RU" sz="165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0169" y="668560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535138"/>
              </p:ext>
            </p:extLst>
          </p:nvPr>
        </p:nvGraphicFramePr>
        <p:xfrm>
          <a:off x="-8979" y="1113835"/>
          <a:ext cx="7957842" cy="5482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8201"/>
                <a:gridCol w="926986"/>
                <a:gridCol w="885053"/>
                <a:gridCol w="786782"/>
                <a:gridCol w="851001"/>
                <a:gridCol w="806879"/>
                <a:gridCol w="851470"/>
                <a:gridCol w="851470"/>
              </a:tblGrid>
              <a:tr h="25109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3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255" indent="-82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170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24059,2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16488,1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17686,2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19212,7</a:t>
                      </a: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108,6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8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«Создание комфортных условий проживания населения и благоприятной среды для развития экономики Старицкого района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23834,2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16358,1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17555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19080,3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66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туризма Старицкого района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32,4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83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 имуществом и земельными ресурсами МО «Старицкий район» Тверской области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882" y="27193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1924" y="197307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05 «Жилищно-коммунальное хозяйство»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72926" y="1017003"/>
            <a:ext cx="4219074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«Создание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комфортных условий проживания населения и благоприятной среды для развития экономики Старицкого района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проведение капитального ремонта объектов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теплоэнергетического комплекса в 2019 году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4746,1 тыс. руб.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20/80%).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«Управление муниципальным имуществом и земельными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 Старицкого района»: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взносы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общего имущества МКД, согласно реестра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помещений,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169,2 тыс. руб.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0169" y="668560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47384"/>
              </p:ext>
            </p:extLst>
          </p:nvPr>
        </p:nvGraphicFramePr>
        <p:xfrm>
          <a:off x="0" y="1037893"/>
          <a:ext cx="7972925" cy="5820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389"/>
                <a:gridCol w="838979"/>
                <a:gridCol w="802106"/>
                <a:gridCol w="930442"/>
                <a:gridCol w="850231"/>
                <a:gridCol w="914400"/>
                <a:gridCol w="802106"/>
                <a:gridCol w="866272"/>
              </a:tblGrid>
              <a:tr h="2855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8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пред.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пред.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255" indent="-825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44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  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коммунальное хозяйство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47588,6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4915,3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169,2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169,2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38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муниципальным имуществом и земельными ресурсами Старицкого района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169,8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169,2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482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«Создание комфортных условий проживания населения и благоприятной среды для развития экономики Старицкого района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47418,8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4746,1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532" marR="6553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25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967" y="48082"/>
            <a:ext cx="751517" cy="83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1924" y="197307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08 «Культура»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72926" y="663715"/>
            <a:ext cx="421907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Старицкого района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библиотечное обслуживание населения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МБУК «Старицкая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межпоселенческая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центральная библиотека») в 2019 году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- 7168,9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материальных запасов для подготовки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отопительному сезону (МБУК «Старицкая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межпоселенческая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центральная библиотека») в 2019 году в сумме 266,0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-осуществление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созданию условий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 поселения услугами 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(МБУК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«Районный Дом культуры им.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Я.С.Потапова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 в 2019 году в сумме 5325,9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мастерства среди работников учреждений культуры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 в сумме 14,0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3349" y="580509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105540"/>
              </p:ext>
            </p:extLst>
          </p:nvPr>
        </p:nvGraphicFramePr>
        <p:xfrm>
          <a:off x="0" y="909692"/>
          <a:ext cx="7972928" cy="59470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3591"/>
                <a:gridCol w="986661"/>
                <a:gridCol w="767832"/>
                <a:gridCol w="767832"/>
                <a:gridCol w="767059"/>
                <a:gridCol w="767059"/>
                <a:gridCol w="871447"/>
                <a:gridCol w="871447"/>
              </a:tblGrid>
              <a:tr h="2336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пред. году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пред. году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пред. году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3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 Культура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31072,6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15947,1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15849,2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16007,0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73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средства областного бюджета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12787,5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336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средства местного бюджета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18285,1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15947,1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15849,2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16007,0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1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культуры Старицкого района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30820,9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15804,3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15700,6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15852,5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73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средства областного бюджета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12787,5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средства местного бюджета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18033,4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15804,3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15700,6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15852,5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64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правопорядка и безопасности населения Старицкого района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142,8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148,6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154,5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02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«Создание комфортных условий проживания населения и благоприятной среды для развития экономики Старицкого района</a:t>
                      </a:r>
                      <a:r>
                        <a:rPr lang="ru-RU" sz="13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72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925" y="61889"/>
            <a:ext cx="751517" cy="83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7747" y="197307"/>
            <a:ext cx="10603831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08 «Культура»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«Развитие культуры Старицкого района»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865897"/>
            <a:ext cx="12192001" cy="5940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Мероприятия программы, направленные на модернизацию, </a:t>
            </a:r>
          </a:p>
          <a:p>
            <a:pPr indent="449580" algn="ctr">
              <a:spcAft>
                <a:spcPts val="0"/>
              </a:spcAft>
            </a:pPr>
            <a:r>
              <a:rPr lang="ru-RU" sz="19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материальной базы  и обеспечение безопасности учреждений культуры</a:t>
            </a: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противопожарных мероприятий в учреждениях культуры Старицкого района - 323,0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 автоматической пожарной сигнализации в Покровской,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Нестеровской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Луковниковской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Васильевской библиотеке в соответствии с паспортами безопасности,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огнезащитная обработка покрытий в РДК и МЦБ;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фойе РДК в рамках реализации нац. проекта «Культура»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10/90%) – 60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светодиодного экрана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нац. проекта «Культура»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10/90%)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240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комплектование книжных фондов библиотек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50/50%) -100,0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ежегодно.</a:t>
            </a: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год: </a:t>
            </a:r>
          </a:p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-проведение ремонта танцевального зала РДК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нац. проекта «Культура»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5/95%) – 30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сценических костюмов в РДК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нац. проекта «Культура»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5/95%) – 3,2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год: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-ремонт малого и хореографического залов в РДК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нац. проекта «Культура»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5/95%)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35,1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сценических костюмов в РДК в рамках реализации нац. проекта «Культура»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5/95%)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25,7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00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010" y="48082"/>
            <a:ext cx="783602" cy="87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1924" y="197307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10 «Социальная политика»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88968" y="663715"/>
            <a:ext cx="420303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Старицкого района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осуществление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полномочий по компенсации расходов на оплату жилых помещений, отопления и освещения педагогическим работникам муниципальных образовательных организаций,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сельской местности,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2019-2021г. - 3960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ежегодно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на обеспечение предоставления жилых помещений детям-сиротам и детям, оставшимся без попечения родителей, в 2019 году в сумме 9228,3 тыс. руб.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программа «Молодежь Старицкого района»: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жильем молодых семей в 2019 году в сумме 1132,6 тыс. руб.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60169" y="668560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87079"/>
              </p:ext>
            </p:extLst>
          </p:nvPr>
        </p:nvGraphicFramePr>
        <p:xfrm>
          <a:off x="-16042" y="992862"/>
          <a:ext cx="7837697" cy="58651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0885"/>
                <a:gridCol w="797878"/>
                <a:gridCol w="787106"/>
                <a:gridCol w="848022"/>
                <a:gridCol w="910816"/>
                <a:gridCol w="850232"/>
                <a:gridCol w="882316"/>
                <a:gridCol w="930442"/>
              </a:tblGrid>
              <a:tr h="2173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периоду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к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периоду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1306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 Социальная политика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18 354,1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19 495,1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16 600,7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17 439,7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2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образования Старицкого района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3706,6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3850,2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221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управление и гражданское общество 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10716,1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14512,3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11995,5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12834,5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«Молодежь Старицкого района</a:t>
                      </a:r>
                      <a:r>
                        <a:rPr lang="ru-RU" sz="15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3906,6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1132,6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755,0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3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не включенные в муниципальные программы</a:t>
                      </a:r>
                      <a:endParaRPr lang="ru-RU" sz="15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465" marR="3446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899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967" y="27193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1924" y="197307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11 «Физическая культура и спорт»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679030"/>
            <a:ext cx="12192000" cy="39857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муниципальной программы </a:t>
            </a:r>
          </a:p>
          <a:p>
            <a:pPr algn="ctr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  Старицкого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района» на 2019 год:</a:t>
            </a: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спортивно-массовых мероприятий и соревнований, направленных на физическое воспитание детей, подростков 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 - 489,2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-организация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спортивно-массовых мероприятий для людей с ограниченными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-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10,7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-обеспечение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спортивным оборудованием, инвентарем, экипировкой для футбольного и хоккейного клубов, участвующих в чемпионате области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46,1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-приобретение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установка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футбольных мини полей (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с.Емельяново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д.Красное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приобретение комплектов уличных тренажеров (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ст.Старица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д.Архангельское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д.Паньково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г.Старица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20/80%) - 1460,0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56940"/>
              </p:ext>
            </p:extLst>
          </p:nvPr>
        </p:nvGraphicFramePr>
        <p:xfrm>
          <a:off x="0" y="1017003"/>
          <a:ext cx="12192000" cy="17437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84165"/>
                <a:gridCol w="1527441"/>
                <a:gridCol w="1031468"/>
                <a:gridCol w="1343488"/>
                <a:gridCol w="1364643"/>
                <a:gridCol w="1364643"/>
                <a:gridCol w="1044657"/>
                <a:gridCol w="1331495"/>
              </a:tblGrid>
              <a:tr h="1492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6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году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 Физическая культура и спорт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5571,8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3135,4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1670,5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1695,7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2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физической культуры и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спорта»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5571,8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3135,4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1670,5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1695,7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828422" y="647671"/>
            <a:ext cx="1029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507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480" y="112597"/>
            <a:ext cx="848093" cy="94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1306837"/>
            <a:ext cx="12192000" cy="5543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сохранение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социальной направленности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устойчивого социально-экономического развития Старицкого района;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качества жизни населения Старицкого района;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прозрачности и открытости бюджетного процесса;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сбалансированности и устойчивости бюджета в среднесрочной перспективе;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-оказание финансовой поддержки муниципальным образованиям, входящим в состав МО «Старицкий район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 Тверской области;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детальная оценка принятых расходных обязательств на предмет соответствия полномочиям, отказ от обязательств не обеспеченных реальными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доходами.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0273" y="197307"/>
            <a:ext cx="83900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5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Приоритетные задачи 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бюджетной и налоговой </a:t>
            </a:r>
            <a:r>
              <a:rPr lang="ru-RU" sz="25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политики Старицкого района 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2019 - 2021 годы </a:t>
            </a:r>
            <a:endParaRPr lang="ru-RU" sz="25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2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799" y="56877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21924" y="197307"/>
            <a:ext cx="7452518" cy="567868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14 «Межбюджетные трансферты»</a:t>
            </a:r>
            <a:endParaRPr lang="ru-RU" sz="2400" b="1" i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60505" y="609600"/>
            <a:ext cx="109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23212191"/>
              </p:ext>
            </p:extLst>
          </p:nvPr>
        </p:nvGraphicFramePr>
        <p:xfrm>
          <a:off x="0" y="1046687"/>
          <a:ext cx="12192000" cy="581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08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032" y="133289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44842" y="197307"/>
            <a:ext cx="95129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5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МО «Старицкий район» Тверской области 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5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2019 - 2021 годы, </a:t>
            </a:r>
            <a:r>
              <a:rPr lang="ru-RU" sz="25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5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3883062"/>
              </p:ext>
            </p:extLst>
          </p:nvPr>
        </p:nvGraphicFramePr>
        <p:xfrm>
          <a:off x="1" y="1394064"/>
          <a:ext cx="12191998" cy="5421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36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161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98845"/>
                <a:gridCol w="1506092"/>
                <a:gridCol w="15044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83693"/>
                <a:gridCol w="1519155"/>
              </a:tblGrid>
              <a:tr h="1268260"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2016 год </a:t>
                      </a: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(оценка)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Проект решения СД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90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2020 год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2021 год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Доходы, всего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426834,9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547064,6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639534,1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483120,4</a:t>
                      </a:r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393504,1</a:t>
                      </a:r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397203,9</a:t>
                      </a:r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856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Расходы, всего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413221,2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553794,3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666270,6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503741,8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391601,0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401021,4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612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(Дефицит-, профицит+)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13613,7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-6729,7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-26736,5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-20621,4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1903,1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-3817,5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6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05789" y="312967"/>
            <a:ext cx="8574505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формирования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доходной части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                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«Старицкий район» Тверской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822" y="158884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84450267"/>
              </p:ext>
            </p:extLst>
          </p:nvPr>
        </p:nvGraphicFramePr>
        <p:xfrm>
          <a:off x="0" y="1187116"/>
          <a:ext cx="11999495" cy="5670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643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626630"/>
              </p:ext>
            </p:extLst>
          </p:nvPr>
        </p:nvGraphicFramePr>
        <p:xfrm>
          <a:off x="0" y="994611"/>
          <a:ext cx="12192000" cy="3433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Диаграмма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960185"/>
              </p:ext>
            </p:extLst>
          </p:nvPr>
        </p:nvGraphicFramePr>
        <p:xfrm>
          <a:off x="0" y="4026568"/>
          <a:ext cx="6063916" cy="2831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44521"/>
              </p:ext>
            </p:extLst>
          </p:nvPr>
        </p:nvGraphicFramePr>
        <p:xfrm>
          <a:off x="5951621" y="4235116"/>
          <a:ext cx="6240379" cy="262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3949" y="158884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205789" y="312967"/>
            <a:ext cx="8574505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 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«Старицкий район» Тверской области,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931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130553"/>
              </p:ext>
            </p:extLst>
          </p:nvPr>
        </p:nvGraphicFramePr>
        <p:xfrm>
          <a:off x="2662989" y="465221"/>
          <a:ext cx="9529010" cy="348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5672" y="43224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2252682" y="197307"/>
            <a:ext cx="8574505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</a:t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768391"/>
              </p:ext>
            </p:extLst>
          </p:nvPr>
        </p:nvGraphicFramePr>
        <p:xfrm>
          <a:off x="2160" y="1033034"/>
          <a:ext cx="4521714" cy="5824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8088220"/>
              </p:ext>
            </p:extLst>
          </p:nvPr>
        </p:nvGraphicFramePr>
        <p:xfrm>
          <a:off x="5614737" y="3288632"/>
          <a:ext cx="6577263" cy="3569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11126812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33588" y="3695701"/>
          <a:ext cx="509111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7"/>
          <p:cNvGraphicFramePr>
            <a:graphicFrameLocks/>
          </p:cNvGraphicFramePr>
          <p:nvPr/>
        </p:nvGraphicFramePr>
        <p:xfrm>
          <a:off x="2043113" y="4127500"/>
          <a:ext cx="3478212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 descr="staritsa_city_c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326" y="40251"/>
            <a:ext cx="790595" cy="88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997242" y="140587"/>
            <a:ext cx="8574505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доход бюджета </a:t>
            </a:r>
            <a:b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области,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550292"/>
              </p:ext>
            </p:extLst>
          </p:nvPr>
        </p:nvGraphicFramePr>
        <p:xfrm>
          <a:off x="0" y="980738"/>
          <a:ext cx="12192001" cy="5877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66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85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2262"/>
                <a:gridCol w="2132508"/>
                <a:gridCol w="25520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3518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Наименование показателя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2017 год 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(факт)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</a:rPr>
                        <a:t>перв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. бюджет)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(оценка)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(план)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705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Всего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349801,6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213627,3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441113,4</a:t>
                      </a:r>
                      <a:endParaRPr lang="ru-RU" sz="2400" b="1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295106,8</a:t>
                      </a:r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261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Дотации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11481,0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11315,0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11315,0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592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Субсидии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134639,9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0,0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220949,6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86349,1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147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Субвенции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193518,7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194079,6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199493,3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201563,3</a:t>
                      </a:r>
                      <a:endParaRPr lang="ru-RU" sz="2400" dirty="0"/>
                    </a:p>
                  </a:txBody>
                  <a:tcPr marL="82973" marR="82973" marT="45730" marB="4573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7751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Иные межбюджетные трансферты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10162,0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8232,7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8382,7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7194,4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6750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Прочие безвозмездные</a:t>
                      </a:r>
                      <a:r>
                        <a:rPr lang="ru-RU" sz="2400" baseline="0" dirty="0" smtClean="0"/>
                        <a:t> поступления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972,8</a:t>
                      </a:r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82973" marR="82973" marT="45730" marB="4573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0363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0"/>
            <a:ext cx="10956758" cy="994611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Тверской области по муниципальным программам</a:t>
            </a:r>
            <a:endParaRPr lang="ru-RU" sz="24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927" y="0"/>
            <a:ext cx="721895" cy="805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81355"/>
              </p:ext>
            </p:extLst>
          </p:nvPr>
        </p:nvGraphicFramePr>
        <p:xfrm>
          <a:off x="0" y="859355"/>
          <a:ext cx="12191999" cy="5925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61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873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28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461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4577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291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4577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31471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Старицкого района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2018-2022 годы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б-т)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(оценка)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(план)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Динамика,%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3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б-т / 2017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/ 2018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б-т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/ 2018оц.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605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552,88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399,70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665,31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501,01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43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325,08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287,41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467,25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376,86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43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449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264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37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67075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комф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условий проживания населения и благоприятной среды для развития экономики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779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ресурсами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4437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41,36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42,13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160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финансами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25,42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196,24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843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туризма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9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205789" y="0"/>
            <a:ext cx="9986211" cy="802105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«Старицкий район» Тверской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области по бюджетной классификации</a:t>
            </a:r>
            <a:endParaRPr lang="ru-RU" sz="24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244" y="0"/>
            <a:ext cx="806704" cy="90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2849576"/>
              </p:ext>
            </p:extLst>
          </p:nvPr>
        </p:nvGraphicFramePr>
        <p:xfrm>
          <a:off x="0" y="900295"/>
          <a:ext cx="12192001" cy="5821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3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48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6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48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069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18711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0315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81277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раздела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(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б-т)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(оценка)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(план)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Динамика,%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354">
                <a:tc vMerge="1">
                  <a:txBody>
                    <a:bodyPr/>
                    <a:lstStyle/>
                    <a:p>
                      <a:endParaRPr lang="ru-RU" sz="1050" dirty="0">
                        <a:latin typeface="+mn-lt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б-т/ 2017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/ 2018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б-т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/ 2018оц.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553,79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400,88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666,27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503,74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125,7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38,30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42,30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857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деятельность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24,05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72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8,54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342,03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299,06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485,29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388,83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812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4788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1446,8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10" marR="8710" marT="8709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70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2444</Words>
  <Application>Microsoft Office PowerPoint</Application>
  <PresentationFormat>Широкоэкранный</PresentationFormat>
  <Paragraphs>822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Динамика формирования доходной части бюджета                   МО «Старицкий район» Тверской области, тыс.руб.</vt:lpstr>
      <vt:lpstr>Структура налоговых доходов бюджета  МО «Старицкий район» Тверской области, тыс.руб.</vt:lpstr>
      <vt:lpstr>Структура неналоговых доходов бюджета  МО «Старицкий район» Тверской области, тыс.руб.</vt:lpstr>
      <vt:lpstr>Безвозмездные поступления в доход бюджета  МО «Старицкий район» Тверской области, тыс.руб.</vt:lpstr>
      <vt:lpstr>Формирование расходной части бюджета МО «Старицкий район»  Тверской области по муниципальным программам</vt:lpstr>
      <vt:lpstr>Формирование расходной части бюджета МО «Старицкий район» Тверской области по бюджетной классификации</vt:lpstr>
      <vt:lpstr>Раздел 07 «Развитие образования»</vt:lpstr>
      <vt:lpstr>Презентация PowerPoint</vt:lpstr>
      <vt:lpstr>Раздел 01 «Общегосударственные вопросы»</vt:lpstr>
      <vt:lpstr>Раздел 03 «Национальная безопасность и правоохранительная деятельность»</vt:lpstr>
      <vt:lpstr>Раздел 04 «Национальная экономика»</vt:lpstr>
      <vt:lpstr>Раздел 05 «Жилищно-коммунальное хозяйство»</vt:lpstr>
      <vt:lpstr>Раздел 08 «Культура»</vt:lpstr>
      <vt:lpstr>Раздел 08 «Культура»  Муниципальная программа «Развитие культуры Старицкого района»</vt:lpstr>
      <vt:lpstr>Раздел 10 «Социальная политика»</vt:lpstr>
      <vt:lpstr>Раздел 11 «Физическая культура и спорт»</vt:lpstr>
      <vt:lpstr>Раздел 14 «Межбюджетные трансферты»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220</cp:revision>
  <cp:lastPrinted>2018-12-21T05:43:27Z</cp:lastPrinted>
  <dcterms:created xsi:type="dcterms:W3CDTF">2018-11-26T08:56:04Z</dcterms:created>
  <dcterms:modified xsi:type="dcterms:W3CDTF">2019-04-29T14:23:38Z</dcterms:modified>
</cp:coreProperties>
</file>